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8" r:id="rId2"/>
    <p:sldId id="259" r:id="rId3"/>
    <p:sldId id="257" r:id="rId4"/>
    <p:sldId id="260" r:id="rId5"/>
    <p:sldId id="261" r:id="rId6"/>
    <p:sldId id="262" r:id="rId7"/>
    <p:sldId id="264" r:id="rId8"/>
    <p:sldId id="349" r:id="rId9"/>
    <p:sldId id="350" r:id="rId10"/>
    <p:sldId id="351" r:id="rId11"/>
    <p:sldId id="352" r:id="rId12"/>
    <p:sldId id="353" r:id="rId13"/>
    <p:sldId id="354" r:id="rId14"/>
    <p:sldId id="263" r:id="rId15"/>
    <p:sldId id="266" r:id="rId16"/>
    <p:sldId id="287" r:id="rId17"/>
    <p:sldId id="267" r:id="rId18"/>
    <p:sldId id="272" r:id="rId19"/>
    <p:sldId id="273" r:id="rId20"/>
    <p:sldId id="275" r:id="rId21"/>
    <p:sldId id="277" r:id="rId22"/>
    <p:sldId id="279" r:id="rId23"/>
    <p:sldId id="281" r:id="rId24"/>
    <p:sldId id="289" r:id="rId25"/>
    <p:sldId id="268" r:id="rId26"/>
    <p:sldId id="270" r:id="rId27"/>
    <p:sldId id="290" r:id="rId28"/>
    <p:sldId id="256" r:id="rId29"/>
    <p:sldId id="294" r:id="rId30"/>
    <p:sldId id="295" r:id="rId31"/>
    <p:sldId id="296" r:id="rId32"/>
    <p:sldId id="293" r:id="rId33"/>
    <p:sldId id="297" r:id="rId34"/>
    <p:sldId id="309" r:id="rId35"/>
    <p:sldId id="306" r:id="rId36"/>
    <p:sldId id="308" r:id="rId37"/>
    <p:sldId id="298" r:id="rId38"/>
    <p:sldId id="326" r:id="rId39"/>
    <p:sldId id="299" r:id="rId40"/>
    <p:sldId id="292" r:id="rId41"/>
    <p:sldId id="300" r:id="rId42"/>
    <p:sldId id="362" r:id="rId43"/>
    <p:sldId id="363" r:id="rId44"/>
    <p:sldId id="359" r:id="rId45"/>
    <p:sldId id="357" r:id="rId46"/>
    <p:sldId id="360" r:id="rId47"/>
    <p:sldId id="340" r:id="rId48"/>
    <p:sldId id="328" r:id="rId49"/>
    <p:sldId id="329" r:id="rId50"/>
    <p:sldId id="331" r:id="rId51"/>
    <p:sldId id="330" r:id="rId52"/>
    <p:sldId id="333" r:id="rId53"/>
    <p:sldId id="334" r:id="rId54"/>
    <p:sldId id="335" r:id="rId55"/>
    <p:sldId id="336" r:id="rId56"/>
    <p:sldId id="337" r:id="rId57"/>
    <p:sldId id="338" r:id="rId58"/>
    <p:sldId id="348" r:id="rId59"/>
    <p:sldId id="342" r:id="rId60"/>
    <p:sldId id="343" r:id="rId61"/>
    <p:sldId id="344" r:id="rId62"/>
    <p:sldId id="345" r:id="rId63"/>
    <p:sldId id="346" r:id="rId64"/>
    <p:sldId id="361" r:id="rId65"/>
    <p:sldId id="305" r:id="rId66"/>
    <p:sldId id="355" r:id="rId67"/>
    <p:sldId id="356"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4A0AC"/>
    <a:srgbClr val="519FAA"/>
    <a:srgbClr val="DBDBDB"/>
    <a:srgbClr val="34909D"/>
    <a:srgbClr val="32343A"/>
    <a:srgbClr val="FFF082"/>
    <a:srgbClr val="FFE8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85E2E6-E1B3-4B81-958B-5A30E3B6300F}" v="1143" dt="2025-03-22T04:41:25.3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35412E-5EBD-4F70-97A2-F684AC9F1328}" type="doc">
      <dgm:prSet loTypeId="urn:microsoft.com/office/officeart/2005/8/layout/vList5" loCatId="list" qsTypeId="urn:microsoft.com/office/officeart/2005/8/quickstyle/simple2" qsCatId="simple" csTypeId="urn:microsoft.com/office/officeart/2005/8/colors/accent2_2" csCatId="accent2" phldr="1"/>
      <dgm:spPr/>
      <dgm:t>
        <a:bodyPr/>
        <a:lstStyle/>
        <a:p>
          <a:endParaRPr lang="en-US"/>
        </a:p>
      </dgm:t>
    </dgm:pt>
    <dgm:pt modelId="{AC30E0FE-2B29-4503-9BF2-ED04579D9366}">
      <dgm:prSet/>
      <dgm:spPr/>
      <dgm:t>
        <a:bodyPr/>
        <a:lstStyle/>
        <a:p>
          <a:r>
            <a:rPr lang="en-US" b="1" i="0" dirty="0">
              <a:latin typeface="Inter"/>
            </a:rPr>
            <a:t>Platforms Used:</a:t>
          </a:r>
          <a:endParaRPr lang="en-US" dirty="0">
            <a:latin typeface="Inter"/>
          </a:endParaRPr>
        </a:p>
      </dgm:t>
    </dgm:pt>
    <dgm:pt modelId="{BDD7968E-8E5A-4438-803E-9B96FB42A0D3}" type="parTrans" cxnId="{6904608F-A244-4E34-BC8B-7E98763AE7D8}">
      <dgm:prSet/>
      <dgm:spPr/>
      <dgm:t>
        <a:bodyPr/>
        <a:lstStyle/>
        <a:p>
          <a:endParaRPr lang="en-US"/>
        </a:p>
      </dgm:t>
    </dgm:pt>
    <dgm:pt modelId="{275B0B0C-D5B5-4226-9117-1262F61B5435}" type="sibTrans" cxnId="{6904608F-A244-4E34-BC8B-7E98763AE7D8}">
      <dgm:prSet/>
      <dgm:spPr/>
      <dgm:t>
        <a:bodyPr/>
        <a:lstStyle/>
        <a:p>
          <a:endParaRPr lang="en-US"/>
        </a:p>
      </dgm:t>
    </dgm:pt>
    <dgm:pt modelId="{0BC0E2C4-4A69-47DA-99A5-142C7813B3AF}">
      <dgm:prSet/>
      <dgm:spPr/>
      <dgm:t>
        <a:bodyPr/>
        <a:lstStyle/>
        <a:p>
          <a:r>
            <a:rPr lang="en-US" b="0" i="0" dirty="0">
              <a:latin typeface="Inter"/>
            </a:rPr>
            <a:t>GitHub and Google Drive.</a:t>
          </a:r>
          <a:endParaRPr lang="en-US" dirty="0">
            <a:latin typeface="Inter"/>
          </a:endParaRPr>
        </a:p>
      </dgm:t>
    </dgm:pt>
    <dgm:pt modelId="{B2F59B6F-384E-4C77-8A00-1DEC393926E1}" type="parTrans" cxnId="{9553DDAA-099D-4A8F-8E36-6EEA7BBEEF9D}">
      <dgm:prSet/>
      <dgm:spPr/>
      <dgm:t>
        <a:bodyPr/>
        <a:lstStyle/>
        <a:p>
          <a:endParaRPr lang="en-US"/>
        </a:p>
      </dgm:t>
    </dgm:pt>
    <dgm:pt modelId="{C8102FD4-7024-4F1B-97D6-0F10A8DE7558}" type="sibTrans" cxnId="{9553DDAA-099D-4A8F-8E36-6EEA7BBEEF9D}">
      <dgm:prSet/>
      <dgm:spPr/>
      <dgm:t>
        <a:bodyPr/>
        <a:lstStyle/>
        <a:p>
          <a:endParaRPr lang="en-US"/>
        </a:p>
      </dgm:t>
    </dgm:pt>
    <dgm:pt modelId="{FA4FF99E-F971-4D95-BE88-AD2528B9E314}">
      <dgm:prSet/>
      <dgm:spPr/>
      <dgm:t>
        <a:bodyPr/>
        <a:lstStyle/>
        <a:p>
          <a:r>
            <a:rPr lang="en-US" b="1" i="0" dirty="0">
              <a:latin typeface="Inter"/>
            </a:rPr>
            <a:t>Repository Structure:</a:t>
          </a:r>
          <a:endParaRPr lang="en-US" dirty="0">
            <a:latin typeface="Inter"/>
          </a:endParaRPr>
        </a:p>
      </dgm:t>
    </dgm:pt>
    <dgm:pt modelId="{D78B9273-5039-41B6-93B8-ACDF2CAEC601}" type="parTrans" cxnId="{802694C4-0701-48F2-961E-4388179213BE}">
      <dgm:prSet/>
      <dgm:spPr/>
      <dgm:t>
        <a:bodyPr/>
        <a:lstStyle/>
        <a:p>
          <a:endParaRPr lang="en-US"/>
        </a:p>
      </dgm:t>
    </dgm:pt>
    <dgm:pt modelId="{638A294F-CF0C-418F-BE52-F9F3656BECE8}" type="sibTrans" cxnId="{802694C4-0701-48F2-961E-4388179213BE}">
      <dgm:prSet/>
      <dgm:spPr/>
      <dgm:t>
        <a:bodyPr/>
        <a:lstStyle/>
        <a:p>
          <a:endParaRPr lang="en-US"/>
        </a:p>
      </dgm:t>
    </dgm:pt>
    <dgm:pt modelId="{FCE3B87E-6D14-4195-BC8C-33663E7E8113}">
      <dgm:prSet/>
      <dgm:spPr/>
      <dgm:t>
        <a:bodyPr/>
        <a:lstStyle/>
        <a:p>
          <a:r>
            <a:rPr lang="en-US" b="0" i="0" dirty="0">
              <a:latin typeface="Inter"/>
            </a:rPr>
            <a:t>Organized by project stages (Data Collection, Data Cleaning, etc.).</a:t>
          </a:r>
          <a:endParaRPr lang="en-US" dirty="0">
            <a:latin typeface="Inter"/>
          </a:endParaRPr>
        </a:p>
      </dgm:t>
    </dgm:pt>
    <dgm:pt modelId="{200560D7-D56F-4B59-9C44-AC7ABA190A25}" type="parTrans" cxnId="{F482D258-5999-480E-9530-30A2157E0955}">
      <dgm:prSet/>
      <dgm:spPr/>
      <dgm:t>
        <a:bodyPr/>
        <a:lstStyle/>
        <a:p>
          <a:endParaRPr lang="en-US"/>
        </a:p>
      </dgm:t>
    </dgm:pt>
    <dgm:pt modelId="{A2865FD9-D470-4D97-9D43-59EBC0E6B15F}" type="sibTrans" cxnId="{F482D258-5999-480E-9530-30A2157E0955}">
      <dgm:prSet/>
      <dgm:spPr/>
      <dgm:t>
        <a:bodyPr/>
        <a:lstStyle/>
        <a:p>
          <a:endParaRPr lang="en-US"/>
        </a:p>
      </dgm:t>
    </dgm:pt>
    <dgm:pt modelId="{FB24AD5E-DBCB-49C1-9373-EBF82C9685B7}">
      <dgm:prSet/>
      <dgm:spPr/>
      <dgm:t>
        <a:bodyPr/>
        <a:lstStyle/>
        <a:p>
          <a:r>
            <a:rPr lang="en-US" b="1" i="0" dirty="0">
              <a:latin typeface="Inter"/>
            </a:rPr>
            <a:t>Accessibility:</a:t>
          </a:r>
          <a:endParaRPr lang="en-US" dirty="0">
            <a:latin typeface="Inter"/>
          </a:endParaRPr>
        </a:p>
      </dgm:t>
    </dgm:pt>
    <dgm:pt modelId="{539B0FDE-4FAC-4C12-9A2A-FFDD353946B6}" type="parTrans" cxnId="{EB241578-DA70-433A-ADE5-F142428A73D1}">
      <dgm:prSet/>
      <dgm:spPr/>
      <dgm:t>
        <a:bodyPr/>
        <a:lstStyle/>
        <a:p>
          <a:endParaRPr lang="en-US"/>
        </a:p>
      </dgm:t>
    </dgm:pt>
    <dgm:pt modelId="{C82D761B-AAC0-4892-ACCB-0C2348BC8779}" type="sibTrans" cxnId="{EB241578-DA70-433A-ADE5-F142428A73D1}">
      <dgm:prSet/>
      <dgm:spPr/>
      <dgm:t>
        <a:bodyPr/>
        <a:lstStyle/>
        <a:p>
          <a:endParaRPr lang="en-US"/>
        </a:p>
      </dgm:t>
    </dgm:pt>
    <dgm:pt modelId="{9A90929E-93EF-4D20-9C45-579A9DABCDE3}">
      <dgm:prSet/>
      <dgm:spPr/>
      <dgm:t>
        <a:bodyPr/>
        <a:lstStyle/>
        <a:p>
          <a:r>
            <a:rPr lang="en-US" b="0" i="0" dirty="0">
              <a:latin typeface="Inter"/>
            </a:rPr>
            <a:t>Secure and easily accessible for team members.</a:t>
          </a:r>
          <a:endParaRPr lang="en-US" dirty="0">
            <a:latin typeface="Inter"/>
          </a:endParaRPr>
        </a:p>
      </dgm:t>
    </dgm:pt>
    <dgm:pt modelId="{04FDEE5C-E773-43E5-8ADD-AFD3DB9C352E}" type="parTrans" cxnId="{7DAFC12B-6962-4DE4-B96E-A65E1F383248}">
      <dgm:prSet/>
      <dgm:spPr/>
      <dgm:t>
        <a:bodyPr/>
        <a:lstStyle/>
        <a:p>
          <a:endParaRPr lang="en-US"/>
        </a:p>
      </dgm:t>
    </dgm:pt>
    <dgm:pt modelId="{CB241803-1711-4752-8BC3-D7DE44DD77E8}" type="sibTrans" cxnId="{7DAFC12B-6962-4DE4-B96E-A65E1F383248}">
      <dgm:prSet/>
      <dgm:spPr/>
      <dgm:t>
        <a:bodyPr/>
        <a:lstStyle/>
        <a:p>
          <a:endParaRPr lang="en-US"/>
        </a:p>
      </dgm:t>
    </dgm:pt>
    <dgm:pt modelId="{C5274EA5-12DA-4F5F-9225-36C9717CB81F}" type="pres">
      <dgm:prSet presAssocID="{5F35412E-5EBD-4F70-97A2-F684AC9F1328}" presName="Name0" presStyleCnt="0">
        <dgm:presLayoutVars>
          <dgm:dir/>
          <dgm:animLvl val="lvl"/>
          <dgm:resizeHandles val="exact"/>
        </dgm:presLayoutVars>
      </dgm:prSet>
      <dgm:spPr/>
    </dgm:pt>
    <dgm:pt modelId="{0C834CBA-8500-4CB8-9A74-49AF474EEBED}" type="pres">
      <dgm:prSet presAssocID="{AC30E0FE-2B29-4503-9BF2-ED04579D9366}" presName="linNode" presStyleCnt="0"/>
      <dgm:spPr/>
    </dgm:pt>
    <dgm:pt modelId="{56D2FCA6-B85A-4BFA-ADD1-77060BC7A15B}" type="pres">
      <dgm:prSet presAssocID="{AC30E0FE-2B29-4503-9BF2-ED04579D9366}" presName="parentText" presStyleLbl="node1" presStyleIdx="0" presStyleCnt="3">
        <dgm:presLayoutVars>
          <dgm:chMax val="1"/>
          <dgm:bulletEnabled val="1"/>
        </dgm:presLayoutVars>
      </dgm:prSet>
      <dgm:spPr/>
    </dgm:pt>
    <dgm:pt modelId="{1409A2EA-58C2-4C08-81D6-400E17E28D32}" type="pres">
      <dgm:prSet presAssocID="{AC30E0FE-2B29-4503-9BF2-ED04579D9366}" presName="descendantText" presStyleLbl="alignAccFollowNode1" presStyleIdx="0" presStyleCnt="3">
        <dgm:presLayoutVars>
          <dgm:bulletEnabled val="1"/>
        </dgm:presLayoutVars>
      </dgm:prSet>
      <dgm:spPr/>
    </dgm:pt>
    <dgm:pt modelId="{CAE581A8-2B5D-451C-995E-C448F5D9AA99}" type="pres">
      <dgm:prSet presAssocID="{275B0B0C-D5B5-4226-9117-1262F61B5435}" presName="sp" presStyleCnt="0"/>
      <dgm:spPr/>
    </dgm:pt>
    <dgm:pt modelId="{0AD16E45-272A-4AB4-BCC0-F935630AADFA}" type="pres">
      <dgm:prSet presAssocID="{FA4FF99E-F971-4D95-BE88-AD2528B9E314}" presName="linNode" presStyleCnt="0"/>
      <dgm:spPr/>
    </dgm:pt>
    <dgm:pt modelId="{AFACBFEE-743E-4547-9828-729B9CDD2BA5}" type="pres">
      <dgm:prSet presAssocID="{FA4FF99E-F971-4D95-BE88-AD2528B9E314}" presName="parentText" presStyleLbl="node1" presStyleIdx="1" presStyleCnt="3">
        <dgm:presLayoutVars>
          <dgm:chMax val="1"/>
          <dgm:bulletEnabled val="1"/>
        </dgm:presLayoutVars>
      </dgm:prSet>
      <dgm:spPr/>
    </dgm:pt>
    <dgm:pt modelId="{4D885F21-BC54-4223-A74C-8B393958F479}" type="pres">
      <dgm:prSet presAssocID="{FA4FF99E-F971-4D95-BE88-AD2528B9E314}" presName="descendantText" presStyleLbl="alignAccFollowNode1" presStyleIdx="1" presStyleCnt="3">
        <dgm:presLayoutVars>
          <dgm:bulletEnabled val="1"/>
        </dgm:presLayoutVars>
      </dgm:prSet>
      <dgm:spPr/>
    </dgm:pt>
    <dgm:pt modelId="{EE62097E-78E6-44CF-AA20-F6E1DA3FF2D8}" type="pres">
      <dgm:prSet presAssocID="{638A294F-CF0C-418F-BE52-F9F3656BECE8}" presName="sp" presStyleCnt="0"/>
      <dgm:spPr/>
    </dgm:pt>
    <dgm:pt modelId="{B7B05826-10E8-419D-9B30-20137376955A}" type="pres">
      <dgm:prSet presAssocID="{FB24AD5E-DBCB-49C1-9373-EBF82C9685B7}" presName="linNode" presStyleCnt="0"/>
      <dgm:spPr/>
    </dgm:pt>
    <dgm:pt modelId="{DD15D959-279C-418D-9304-E167B57D5AB8}" type="pres">
      <dgm:prSet presAssocID="{FB24AD5E-DBCB-49C1-9373-EBF82C9685B7}" presName="parentText" presStyleLbl="node1" presStyleIdx="2" presStyleCnt="3">
        <dgm:presLayoutVars>
          <dgm:chMax val="1"/>
          <dgm:bulletEnabled val="1"/>
        </dgm:presLayoutVars>
      </dgm:prSet>
      <dgm:spPr/>
    </dgm:pt>
    <dgm:pt modelId="{57DB04F2-51E4-43E2-90D6-7BA12219DAE2}" type="pres">
      <dgm:prSet presAssocID="{FB24AD5E-DBCB-49C1-9373-EBF82C9685B7}" presName="descendantText" presStyleLbl="alignAccFollowNode1" presStyleIdx="2" presStyleCnt="3">
        <dgm:presLayoutVars>
          <dgm:bulletEnabled val="1"/>
        </dgm:presLayoutVars>
      </dgm:prSet>
      <dgm:spPr/>
    </dgm:pt>
  </dgm:ptLst>
  <dgm:cxnLst>
    <dgm:cxn modelId="{7DAFC12B-6962-4DE4-B96E-A65E1F383248}" srcId="{FB24AD5E-DBCB-49C1-9373-EBF82C9685B7}" destId="{9A90929E-93EF-4D20-9C45-579A9DABCDE3}" srcOrd="0" destOrd="0" parTransId="{04FDEE5C-E773-43E5-8ADD-AFD3DB9C352E}" sibTransId="{CB241803-1711-4752-8BC3-D7DE44DD77E8}"/>
    <dgm:cxn modelId="{A984642D-C2C7-45AE-BD69-853C8F5E16EB}" type="presOf" srcId="{9A90929E-93EF-4D20-9C45-579A9DABCDE3}" destId="{57DB04F2-51E4-43E2-90D6-7BA12219DAE2}" srcOrd="0" destOrd="0" presId="urn:microsoft.com/office/officeart/2005/8/layout/vList5"/>
    <dgm:cxn modelId="{EB241578-DA70-433A-ADE5-F142428A73D1}" srcId="{5F35412E-5EBD-4F70-97A2-F684AC9F1328}" destId="{FB24AD5E-DBCB-49C1-9373-EBF82C9685B7}" srcOrd="2" destOrd="0" parTransId="{539B0FDE-4FAC-4C12-9A2A-FFDD353946B6}" sibTransId="{C82D761B-AAC0-4892-ACCB-0C2348BC8779}"/>
    <dgm:cxn modelId="{F482D258-5999-480E-9530-30A2157E0955}" srcId="{FA4FF99E-F971-4D95-BE88-AD2528B9E314}" destId="{FCE3B87E-6D14-4195-BC8C-33663E7E8113}" srcOrd="0" destOrd="0" parTransId="{200560D7-D56F-4B59-9C44-AC7ABA190A25}" sibTransId="{A2865FD9-D470-4D97-9D43-59EBC0E6B15F}"/>
    <dgm:cxn modelId="{6904608F-A244-4E34-BC8B-7E98763AE7D8}" srcId="{5F35412E-5EBD-4F70-97A2-F684AC9F1328}" destId="{AC30E0FE-2B29-4503-9BF2-ED04579D9366}" srcOrd="0" destOrd="0" parTransId="{BDD7968E-8E5A-4438-803E-9B96FB42A0D3}" sibTransId="{275B0B0C-D5B5-4226-9117-1262F61B5435}"/>
    <dgm:cxn modelId="{09697AAA-52DC-4C5B-91EC-5882D30D0681}" type="presOf" srcId="{AC30E0FE-2B29-4503-9BF2-ED04579D9366}" destId="{56D2FCA6-B85A-4BFA-ADD1-77060BC7A15B}" srcOrd="0" destOrd="0" presId="urn:microsoft.com/office/officeart/2005/8/layout/vList5"/>
    <dgm:cxn modelId="{9553DDAA-099D-4A8F-8E36-6EEA7BBEEF9D}" srcId="{AC30E0FE-2B29-4503-9BF2-ED04579D9366}" destId="{0BC0E2C4-4A69-47DA-99A5-142C7813B3AF}" srcOrd="0" destOrd="0" parTransId="{B2F59B6F-384E-4C77-8A00-1DEC393926E1}" sibTransId="{C8102FD4-7024-4F1B-97D6-0F10A8DE7558}"/>
    <dgm:cxn modelId="{802694C4-0701-48F2-961E-4388179213BE}" srcId="{5F35412E-5EBD-4F70-97A2-F684AC9F1328}" destId="{FA4FF99E-F971-4D95-BE88-AD2528B9E314}" srcOrd="1" destOrd="0" parTransId="{D78B9273-5039-41B6-93B8-ACDF2CAEC601}" sibTransId="{638A294F-CF0C-418F-BE52-F9F3656BECE8}"/>
    <dgm:cxn modelId="{19D03AD4-F07C-480F-8F0B-D7F4E9A759F4}" type="presOf" srcId="{5F35412E-5EBD-4F70-97A2-F684AC9F1328}" destId="{C5274EA5-12DA-4F5F-9225-36C9717CB81F}" srcOrd="0" destOrd="0" presId="urn:microsoft.com/office/officeart/2005/8/layout/vList5"/>
    <dgm:cxn modelId="{040390D8-3FD8-4C03-9888-390CD59D2747}" type="presOf" srcId="{FCE3B87E-6D14-4195-BC8C-33663E7E8113}" destId="{4D885F21-BC54-4223-A74C-8B393958F479}" srcOrd="0" destOrd="0" presId="urn:microsoft.com/office/officeart/2005/8/layout/vList5"/>
    <dgm:cxn modelId="{72F1DDE3-CE60-4102-BE58-D76207EFC09B}" type="presOf" srcId="{FB24AD5E-DBCB-49C1-9373-EBF82C9685B7}" destId="{DD15D959-279C-418D-9304-E167B57D5AB8}" srcOrd="0" destOrd="0" presId="urn:microsoft.com/office/officeart/2005/8/layout/vList5"/>
    <dgm:cxn modelId="{A369E1E3-4F0A-48FC-A377-29A63F4F916F}" type="presOf" srcId="{FA4FF99E-F971-4D95-BE88-AD2528B9E314}" destId="{AFACBFEE-743E-4547-9828-729B9CDD2BA5}" srcOrd="0" destOrd="0" presId="urn:microsoft.com/office/officeart/2005/8/layout/vList5"/>
    <dgm:cxn modelId="{4978F7F2-E64B-4BEA-98CD-B3E0FE63B03D}" type="presOf" srcId="{0BC0E2C4-4A69-47DA-99A5-142C7813B3AF}" destId="{1409A2EA-58C2-4C08-81D6-400E17E28D32}" srcOrd="0" destOrd="0" presId="urn:microsoft.com/office/officeart/2005/8/layout/vList5"/>
    <dgm:cxn modelId="{F40401D1-BAFB-4A83-9196-3038EF25DA4E}" type="presParOf" srcId="{C5274EA5-12DA-4F5F-9225-36C9717CB81F}" destId="{0C834CBA-8500-4CB8-9A74-49AF474EEBED}" srcOrd="0" destOrd="0" presId="urn:microsoft.com/office/officeart/2005/8/layout/vList5"/>
    <dgm:cxn modelId="{E51B8575-0BE1-4973-A6B8-6A06EEB32872}" type="presParOf" srcId="{0C834CBA-8500-4CB8-9A74-49AF474EEBED}" destId="{56D2FCA6-B85A-4BFA-ADD1-77060BC7A15B}" srcOrd="0" destOrd="0" presId="urn:microsoft.com/office/officeart/2005/8/layout/vList5"/>
    <dgm:cxn modelId="{7E8BED8E-187A-451E-BDF0-DEC467D227F2}" type="presParOf" srcId="{0C834CBA-8500-4CB8-9A74-49AF474EEBED}" destId="{1409A2EA-58C2-4C08-81D6-400E17E28D32}" srcOrd="1" destOrd="0" presId="urn:microsoft.com/office/officeart/2005/8/layout/vList5"/>
    <dgm:cxn modelId="{0883B950-4295-4454-B908-F82860D19BBE}" type="presParOf" srcId="{C5274EA5-12DA-4F5F-9225-36C9717CB81F}" destId="{CAE581A8-2B5D-451C-995E-C448F5D9AA99}" srcOrd="1" destOrd="0" presId="urn:microsoft.com/office/officeart/2005/8/layout/vList5"/>
    <dgm:cxn modelId="{58CA176F-2B0D-4664-AC0C-B45B3FF2DB3E}" type="presParOf" srcId="{C5274EA5-12DA-4F5F-9225-36C9717CB81F}" destId="{0AD16E45-272A-4AB4-BCC0-F935630AADFA}" srcOrd="2" destOrd="0" presId="urn:microsoft.com/office/officeart/2005/8/layout/vList5"/>
    <dgm:cxn modelId="{1FD8BDEF-04AC-4112-8165-86B2B240415D}" type="presParOf" srcId="{0AD16E45-272A-4AB4-BCC0-F935630AADFA}" destId="{AFACBFEE-743E-4547-9828-729B9CDD2BA5}" srcOrd="0" destOrd="0" presId="urn:microsoft.com/office/officeart/2005/8/layout/vList5"/>
    <dgm:cxn modelId="{6ADCFCD9-1D9D-47E8-B95D-66EAC0EB2C39}" type="presParOf" srcId="{0AD16E45-272A-4AB4-BCC0-F935630AADFA}" destId="{4D885F21-BC54-4223-A74C-8B393958F479}" srcOrd="1" destOrd="0" presId="urn:microsoft.com/office/officeart/2005/8/layout/vList5"/>
    <dgm:cxn modelId="{A54C68D2-04BD-495B-843B-6FC4160C870D}" type="presParOf" srcId="{C5274EA5-12DA-4F5F-9225-36C9717CB81F}" destId="{EE62097E-78E6-44CF-AA20-F6E1DA3FF2D8}" srcOrd="3" destOrd="0" presId="urn:microsoft.com/office/officeart/2005/8/layout/vList5"/>
    <dgm:cxn modelId="{E33A7079-8019-4E7F-9ED1-48B1C781862D}" type="presParOf" srcId="{C5274EA5-12DA-4F5F-9225-36C9717CB81F}" destId="{B7B05826-10E8-419D-9B30-20137376955A}" srcOrd="4" destOrd="0" presId="urn:microsoft.com/office/officeart/2005/8/layout/vList5"/>
    <dgm:cxn modelId="{1D640300-2663-477B-A583-F2268A05E47E}" type="presParOf" srcId="{B7B05826-10E8-419D-9B30-20137376955A}" destId="{DD15D959-279C-418D-9304-E167B57D5AB8}" srcOrd="0" destOrd="0" presId="urn:microsoft.com/office/officeart/2005/8/layout/vList5"/>
    <dgm:cxn modelId="{191EFC60-9913-4523-9332-160A6AC82E5A}" type="presParOf" srcId="{B7B05826-10E8-419D-9B30-20137376955A}" destId="{57DB04F2-51E4-43E2-90D6-7BA12219DAE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9A2EA-58C2-4C08-81D6-400E17E28D32}">
      <dsp:nvSpPr>
        <dsp:cNvPr id="0" name=""/>
        <dsp:cNvSpPr/>
      </dsp:nvSpPr>
      <dsp:spPr>
        <a:xfrm rot="5400000">
          <a:off x="6589693" y="-2661723"/>
          <a:ext cx="1121829" cy="672998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285750" lvl="1" indent="-285750" algn="l" defTabSz="1377950">
            <a:lnSpc>
              <a:spcPct val="90000"/>
            </a:lnSpc>
            <a:spcBef>
              <a:spcPct val="0"/>
            </a:spcBef>
            <a:spcAft>
              <a:spcPct val="15000"/>
            </a:spcAft>
            <a:buChar char="•"/>
          </a:pPr>
          <a:r>
            <a:rPr lang="en-US" sz="3100" b="0" i="0" kern="1200" dirty="0">
              <a:latin typeface="Inter"/>
            </a:rPr>
            <a:t>GitHub and Google Drive.</a:t>
          </a:r>
          <a:endParaRPr lang="en-US" sz="3100" kern="1200" dirty="0">
            <a:latin typeface="Inter"/>
          </a:endParaRPr>
        </a:p>
      </dsp:txBody>
      <dsp:txXfrm rot="-5400000">
        <a:off x="3785616" y="197117"/>
        <a:ext cx="6675221" cy="1012303"/>
      </dsp:txXfrm>
    </dsp:sp>
    <dsp:sp modelId="{56D2FCA6-B85A-4BFA-ADD1-77060BC7A15B}">
      <dsp:nvSpPr>
        <dsp:cNvPr id="0" name=""/>
        <dsp:cNvSpPr/>
      </dsp:nvSpPr>
      <dsp:spPr>
        <a:xfrm>
          <a:off x="0" y="2124"/>
          <a:ext cx="3785616" cy="140228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b="1" i="0" kern="1200" dirty="0">
              <a:latin typeface="Inter"/>
            </a:rPr>
            <a:t>Platforms Used:</a:t>
          </a:r>
          <a:endParaRPr lang="en-US" sz="3900" kern="1200" dirty="0">
            <a:latin typeface="Inter"/>
          </a:endParaRPr>
        </a:p>
      </dsp:txBody>
      <dsp:txXfrm>
        <a:off x="68454" y="70578"/>
        <a:ext cx="3648708" cy="1265378"/>
      </dsp:txXfrm>
    </dsp:sp>
    <dsp:sp modelId="{4D885F21-BC54-4223-A74C-8B393958F479}">
      <dsp:nvSpPr>
        <dsp:cNvPr id="0" name=""/>
        <dsp:cNvSpPr/>
      </dsp:nvSpPr>
      <dsp:spPr>
        <a:xfrm rot="5400000">
          <a:off x="6589693" y="-1189323"/>
          <a:ext cx="1121829" cy="672998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285750" lvl="1" indent="-285750" algn="l" defTabSz="1377950">
            <a:lnSpc>
              <a:spcPct val="90000"/>
            </a:lnSpc>
            <a:spcBef>
              <a:spcPct val="0"/>
            </a:spcBef>
            <a:spcAft>
              <a:spcPct val="15000"/>
            </a:spcAft>
            <a:buChar char="•"/>
          </a:pPr>
          <a:r>
            <a:rPr lang="en-US" sz="3100" b="0" i="0" kern="1200" dirty="0">
              <a:latin typeface="Inter"/>
            </a:rPr>
            <a:t>Organized by project stages (Data Collection, Data Cleaning, etc.).</a:t>
          </a:r>
          <a:endParaRPr lang="en-US" sz="3100" kern="1200" dirty="0">
            <a:latin typeface="Inter"/>
          </a:endParaRPr>
        </a:p>
      </dsp:txBody>
      <dsp:txXfrm rot="-5400000">
        <a:off x="3785616" y="1669517"/>
        <a:ext cx="6675221" cy="1012303"/>
      </dsp:txXfrm>
    </dsp:sp>
    <dsp:sp modelId="{AFACBFEE-743E-4547-9828-729B9CDD2BA5}">
      <dsp:nvSpPr>
        <dsp:cNvPr id="0" name=""/>
        <dsp:cNvSpPr/>
      </dsp:nvSpPr>
      <dsp:spPr>
        <a:xfrm>
          <a:off x="0" y="1474525"/>
          <a:ext cx="3785616" cy="140228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b="1" i="0" kern="1200" dirty="0">
              <a:latin typeface="Inter"/>
            </a:rPr>
            <a:t>Repository Structure:</a:t>
          </a:r>
          <a:endParaRPr lang="en-US" sz="3900" kern="1200" dirty="0">
            <a:latin typeface="Inter"/>
          </a:endParaRPr>
        </a:p>
      </dsp:txBody>
      <dsp:txXfrm>
        <a:off x="68454" y="1542979"/>
        <a:ext cx="3648708" cy="1265378"/>
      </dsp:txXfrm>
    </dsp:sp>
    <dsp:sp modelId="{57DB04F2-51E4-43E2-90D6-7BA12219DAE2}">
      <dsp:nvSpPr>
        <dsp:cNvPr id="0" name=""/>
        <dsp:cNvSpPr/>
      </dsp:nvSpPr>
      <dsp:spPr>
        <a:xfrm rot="5400000">
          <a:off x="6589693" y="283077"/>
          <a:ext cx="1121829" cy="672998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285750" lvl="1" indent="-285750" algn="l" defTabSz="1377950">
            <a:lnSpc>
              <a:spcPct val="90000"/>
            </a:lnSpc>
            <a:spcBef>
              <a:spcPct val="0"/>
            </a:spcBef>
            <a:spcAft>
              <a:spcPct val="15000"/>
            </a:spcAft>
            <a:buChar char="•"/>
          </a:pPr>
          <a:r>
            <a:rPr lang="en-US" sz="3100" b="0" i="0" kern="1200" dirty="0">
              <a:latin typeface="Inter"/>
            </a:rPr>
            <a:t>Secure and easily accessible for team members.</a:t>
          </a:r>
          <a:endParaRPr lang="en-US" sz="3100" kern="1200" dirty="0">
            <a:latin typeface="Inter"/>
          </a:endParaRPr>
        </a:p>
      </dsp:txBody>
      <dsp:txXfrm rot="-5400000">
        <a:off x="3785616" y="3141918"/>
        <a:ext cx="6675221" cy="1012303"/>
      </dsp:txXfrm>
    </dsp:sp>
    <dsp:sp modelId="{DD15D959-279C-418D-9304-E167B57D5AB8}">
      <dsp:nvSpPr>
        <dsp:cNvPr id="0" name=""/>
        <dsp:cNvSpPr/>
      </dsp:nvSpPr>
      <dsp:spPr>
        <a:xfrm>
          <a:off x="0" y="2946926"/>
          <a:ext cx="3785616" cy="140228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b="1" i="0" kern="1200" dirty="0">
              <a:latin typeface="Inter"/>
            </a:rPr>
            <a:t>Accessibility:</a:t>
          </a:r>
          <a:endParaRPr lang="en-US" sz="3900" kern="1200" dirty="0">
            <a:latin typeface="Inter"/>
          </a:endParaRPr>
        </a:p>
      </dsp:txBody>
      <dsp:txXfrm>
        <a:off x="68454" y="3015380"/>
        <a:ext cx="3648708" cy="126537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DA21B9-0D26-40E0-A1D9-B7BA5295C256}" type="datetimeFigureOut">
              <a:rPr lang="en-US" smtClean="0"/>
              <a:t>5/8/2025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778868-408B-4F86-83FA-BE523E78511A}" type="slidenum">
              <a:rPr lang="en-US" smtClean="0"/>
              <a:t>‹#›</a:t>
            </a:fld>
            <a:endParaRPr lang="en-US" dirty="0"/>
          </a:p>
        </p:txBody>
      </p:sp>
    </p:spTree>
    <p:extLst>
      <p:ext uri="{BB962C8B-B14F-4D97-AF65-F5344CB8AC3E}">
        <p14:creationId xmlns:p14="http://schemas.microsoft.com/office/powerpoint/2010/main" val="81388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778868-408B-4F86-83FA-BE523E78511A}" type="slidenum">
              <a:rPr lang="en-US" smtClean="0"/>
              <a:t>6</a:t>
            </a:fld>
            <a:endParaRPr lang="en-US" dirty="0"/>
          </a:p>
        </p:txBody>
      </p:sp>
    </p:spTree>
    <p:extLst>
      <p:ext uri="{BB962C8B-B14F-4D97-AF65-F5344CB8AC3E}">
        <p14:creationId xmlns:p14="http://schemas.microsoft.com/office/powerpoint/2010/main" val="1764056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778868-408B-4F86-83FA-BE523E78511A}" type="slidenum">
              <a:rPr lang="en-US" smtClean="0"/>
              <a:t>18</a:t>
            </a:fld>
            <a:endParaRPr lang="en-US" dirty="0"/>
          </a:p>
        </p:txBody>
      </p:sp>
    </p:spTree>
    <p:extLst>
      <p:ext uri="{BB962C8B-B14F-4D97-AF65-F5344CB8AC3E}">
        <p14:creationId xmlns:p14="http://schemas.microsoft.com/office/powerpoint/2010/main" val="1554871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C7A6E-761E-DDBE-298E-0B5E603BD2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270157-BC69-D5F4-8CCF-81637AD34A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1C1ADB-07C6-8D83-994D-81114DF6FD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B16BBB-EE69-A4AB-7BBB-0C235237DF6F}"/>
              </a:ext>
            </a:extLst>
          </p:cNvPr>
          <p:cNvSpPr>
            <a:spLocks noGrp="1"/>
          </p:cNvSpPr>
          <p:nvPr>
            <p:ph type="sldNum" sz="quarter" idx="5"/>
          </p:nvPr>
        </p:nvSpPr>
        <p:spPr/>
        <p:txBody>
          <a:bodyPr/>
          <a:lstStyle/>
          <a:p>
            <a:fld id="{DD778868-408B-4F86-83FA-BE523E78511A}" type="slidenum">
              <a:rPr lang="en-US" smtClean="0"/>
              <a:t>19</a:t>
            </a:fld>
            <a:endParaRPr lang="en-US" dirty="0"/>
          </a:p>
        </p:txBody>
      </p:sp>
    </p:spTree>
    <p:extLst>
      <p:ext uri="{BB962C8B-B14F-4D97-AF65-F5344CB8AC3E}">
        <p14:creationId xmlns:p14="http://schemas.microsoft.com/office/powerpoint/2010/main" val="1333552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d1e87cec6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d1e87cec6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a:extLst>
            <a:ext uri="{FF2B5EF4-FFF2-40B4-BE49-F238E27FC236}">
              <a16:creationId xmlns:a16="http://schemas.microsoft.com/office/drawing/2014/main" id="{88EA0CC6-426D-C04B-3EB0-A15E4B3ECF8D}"/>
            </a:ext>
          </a:extLst>
        </p:cNvPr>
        <p:cNvGrpSpPr/>
        <p:nvPr/>
      </p:nvGrpSpPr>
      <p:grpSpPr>
        <a:xfrm>
          <a:off x="0" y="0"/>
          <a:ext cx="0" cy="0"/>
          <a:chOff x="0" y="0"/>
          <a:chExt cx="0" cy="0"/>
        </a:xfrm>
      </p:grpSpPr>
      <p:sp>
        <p:nvSpPr>
          <p:cNvPr id="1701" name="Google Shape;1701;gd1e87cec61_0_64:notes">
            <a:extLst>
              <a:ext uri="{FF2B5EF4-FFF2-40B4-BE49-F238E27FC236}">
                <a16:creationId xmlns:a16="http://schemas.microsoft.com/office/drawing/2014/main" id="{C577D80A-4322-77A4-4861-259BF1DE03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d1e87cec61_0_64:notes">
            <a:extLst>
              <a:ext uri="{FF2B5EF4-FFF2-40B4-BE49-F238E27FC236}">
                <a16:creationId xmlns:a16="http://schemas.microsoft.com/office/drawing/2014/main" id="{167C36C4-CE57-CBE0-8F0E-4769B77F08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255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a:extLst>
            <a:ext uri="{FF2B5EF4-FFF2-40B4-BE49-F238E27FC236}">
              <a16:creationId xmlns:a16="http://schemas.microsoft.com/office/drawing/2014/main" id="{2E6D092A-5300-EEFC-B4CA-A9A7F214AF7A}"/>
            </a:ext>
          </a:extLst>
        </p:cNvPr>
        <p:cNvGrpSpPr/>
        <p:nvPr/>
      </p:nvGrpSpPr>
      <p:grpSpPr>
        <a:xfrm>
          <a:off x="0" y="0"/>
          <a:ext cx="0" cy="0"/>
          <a:chOff x="0" y="0"/>
          <a:chExt cx="0" cy="0"/>
        </a:xfrm>
      </p:grpSpPr>
      <p:sp>
        <p:nvSpPr>
          <p:cNvPr id="1085" name="Google Shape;1085;gd1e87cec61_0_28:notes">
            <a:extLst>
              <a:ext uri="{FF2B5EF4-FFF2-40B4-BE49-F238E27FC236}">
                <a16:creationId xmlns:a16="http://schemas.microsoft.com/office/drawing/2014/main" id="{05BE7BE5-18A9-2EFF-67C9-F42696F50C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d1e87cec61_0_28:notes">
            <a:extLst>
              <a:ext uri="{FF2B5EF4-FFF2-40B4-BE49-F238E27FC236}">
                <a16:creationId xmlns:a16="http://schemas.microsoft.com/office/drawing/2014/main" id="{1BE91372-ED82-8AFA-43DA-EB62DFAFC5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6335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a:extLst>
            <a:ext uri="{FF2B5EF4-FFF2-40B4-BE49-F238E27FC236}">
              <a16:creationId xmlns:a16="http://schemas.microsoft.com/office/drawing/2014/main" id="{F55A3110-5F35-A4BE-B2E6-78583CA4F5B8}"/>
            </a:ext>
          </a:extLst>
        </p:cNvPr>
        <p:cNvGrpSpPr/>
        <p:nvPr/>
      </p:nvGrpSpPr>
      <p:grpSpPr>
        <a:xfrm>
          <a:off x="0" y="0"/>
          <a:ext cx="0" cy="0"/>
          <a:chOff x="0" y="0"/>
          <a:chExt cx="0" cy="0"/>
        </a:xfrm>
      </p:grpSpPr>
      <p:sp>
        <p:nvSpPr>
          <p:cNvPr id="1085" name="Google Shape;1085;gd1e87cec61_0_28:notes">
            <a:extLst>
              <a:ext uri="{FF2B5EF4-FFF2-40B4-BE49-F238E27FC236}">
                <a16:creationId xmlns:a16="http://schemas.microsoft.com/office/drawing/2014/main" id="{6BBE7019-A366-1D21-0B4C-571271773D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d1e87cec61_0_28:notes">
            <a:extLst>
              <a:ext uri="{FF2B5EF4-FFF2-40B4-BE49-F238E27FC236}">
                <a16:creationId xmlns:a16="http://schemas.microsoft.com/office/drawing/2014/main" id="{79D805E0-E92B-CEE1-8487-AD2B5D10F5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759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a:extLst>
            <a:ext uri="{FF2B5EF4-FFF2-40B4-BE49-F238E27FC236}">
              <a16:creationId xmlns:a16="http://schemas.microsoft.com/office/drawing/2014/main" id="{9DDDADB3-179C-66CE-8526-BD02B65F448D}"/>
            </a:ext>
          </a:extLst>
        </p:cNvPr>
        <p:cNvGrpSpPr/>
        <p:nvPr/>
      </p:nvGrpSpPr>
      <p:grpSpPr>
        <a:xfrm>
          <a:off x="0" y="0"/>
          <a:ext cx="0" cy="0"/>
          <a:chOff x="0" y="0"/>
          <a:chExt cx="0" cy="0"/>
        </a:xfrm>
      </p:grpSpPr>
      <p:sp>
        <p:nvSpPr>
          <p:cNvPr id="1085" name="Google Shape;1085;gd1e87cec61_0_28:notes">
            <a:extLst>
              <a:ext uri="{FF2B5EF4-FFF2-40B4-BE49-F238E27FC236}">
                <a16:creationId xmlns:a16="http://schemas.microsoft.com/office/drawing/2014/main" id="{42F126C3-4C5C-7078-E3AD-676C394196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d1e87cec61_0_28:notes">
            <a:extLst>
              <a:ext uri="{FF2B5EF4-FFF2-40B4-BE49-F238E27FC236}">
                <a16:creationId xmlns:a16="http://schemas.microsoft.com/office/drawing/2014/main" id="{D572D135-2F4E-CF18-5E34-7F0C39248A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3574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a:extLst>
            <a:ext uri="{FF2B5EF4-FFF2-40B4-BE49-F238E27FC236}">
              <a16:creationId xmlns:a16="http://schemas.microsoft.com/office/drawing/2014/main" id="{43F1B901-F779-8927-4B94-A940828D848F}"/>
            </a:ext>
          </a:extLst>
        </p:cNvPr>
        <p:cNvGrpSpPr/>
        <p:nvPr/>
      </p:nvGrpSpPr>
      <p:grpSpPr>
        <a:xfrm>
          <a:off x="0" y="0"/>
          <a:ext cx="0" cy="0"/>
          <a:chOff x="0" y="0"/>
          <a:chExt cx="0" cy="0"/>
        </a:xfrm>
      </p:grpSpPr>
      <p:sp>
        <p:nvSpPr>
          <p:cNvPr id="1098" name="Google Shape;1098;gd1e87cec61_0_31:notes">
            <a:extLst>
              <a:ext uri="{FF2B5EF4-FFF2-40B4-BE49-F238E27FC236}">
                <a16:creationId xmlns:a16="http://schemas.microsoft.com/office/drawing/2014/main" id="{51B780B7-AD17-482D-BCFA-B90E5A6B70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d1e87cec61_0_31:notes">
            <a:extLst>
              <a:ext uri="{FF2B5EF4-FFF2-40B4-BE49-F238E27FC236}">
                <a16:creationId xmlns:a16="http://schemas.microsoft.com/office/drawing/2014/main" id="{BAD5BD6E-1795-1DDE-A3BE-C586E82E94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802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a:extLst>
            <a:ext uri="{FF2B5EF4-FFF2-40B4-BE49-F238E27FC236}">
              <a16:creationId xmlns:a16="http://schemas.microsoft.com/office/drawing/2014/main" id="{99C057AE-FC6B-9E55-38DB-DFE53093A8FD}"/>
            </a:ext>
          </a:extLst>
        </p:cNvPr>
        <p:cNvGrpSpPr/>
        <p:nvPr/>
      </p:nvGrpSpPr>
      <p:grpSpPr>
        <a:xfrm>
          <a:off x="0" y="0"/>
          <a:ext cx="0" cy="0"/>
          <a:chOff x="0" y="0"/>
          <a:chExt cx="0" cy="0"/>
        </a:xfrm>
      </p:grpSpPr>
      <p:sp>
        <p:nvSpPr>
          <p:cNvPr id="1098" name="Google Shape;1098;gd1e87cec61_0_31:notes">
            <a:extLst>
              <a:ext uri="{FF2B5EF4-FFF2-40B4-BE49-F238E27FC236}">
                <a16:creationId xmlns:a16="http://schemas.microsoft.com/office/drawing/2014/main" id="{A3336090-344A-E648-330B-04E8AEDCA2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d1e87cec61_0_31:notes">
            <a:extLst>
              <a:ext uri="{FF2B5EF4-FFF2-40B4-BE49-F238E27FC236}">
                <a16:creationId xmlns:a16="http://schemas.microsoft.com/office/drawing/2014/main" id="{B7B1079F-9E49-CCB9-10FA-612F23B4E1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9407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778868-408B-4F86-83FA-BE523E78511A}" type="slidenum">
              <a:rPr lang="en-US" smtClean="0"/>
              <a:t>7</a:t>
            </a:fld>
            <a:endParaRPr lang="en-US" dirty="0"/>
          </a:p>
        </p:txBody>
      </p:sp>
    </p:spTree>
    <p:extLst>
      <p:ext uri="{BB962C8B-B14F-4D97-AF65-F5344CB8AC3E}">
        <p14:creationId xmlns:p14="http://schemas.microsoft.com/office/powerpoint/2010/main" val="2126238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a:extLst>
            <a:ext uri="{FF2B5EF4-FFF2-40B4-BE49-F238E27FC236}">
              <a16:creationId xmlns:a16="http://schemas.microsoft.com/office/drawing/2014/main" id="{66FC09EB-8D83-5751-E659-BEC0E964A5DF}"/>
            </a:ext>
          </a:extLst>
        </p:cNvPr>
        <p:cNvGrpSpPr/>
        <p:nvPr/>
      </p:nvGrpSpPr>
      <p:grpSpPr>
        <a:xfrm>
          <a:off x="0" y="0"/>
          <a:ext cx="0" cy="0"/>
          <a:chOff x="0" y="0"/>
          <a:chExt cx="0" cy="0"/>
        </a:xfrm>
      </p:grpSpPr>
      <p:sp>
        <p:nvSpPr>
          <p:cNvPr id="1098" name="Google Shape;1098;gd1e87cec61_0_31:notes">
            <a:extLst>
              <a:ext uri="{FF2B5EF4-FFF2-40B4-BE49-F238E27FC236}">
                <a16:creationId xmlns:a16="http://schemas.microsoft.com/office/drawing/2014/main" id="{0E37668F-05D8-DCBC-12E0-28DD5FD67D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d1e87cec61_0_31:notes">
            <a:extLst>
              <a:ext uri="{FF2B5EF4-FFF2-40B4-BE49-F238E27FC236}">
                <a16:creationId xmlns:a16="http://schemas.microsoft.com/office/drawing/2014/main" id="{43C45BF5-C4F1-2818-1F36-149605D314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7449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a:extLst>
            <a:ext uri="{FF2B5EF4-FFF2-40B4-BE49-F238E27FC236}">
              <a16:creationId xmlns:a16="http://schemas.microsoft.com/office/drawing/2014/main" id="{D234C521-0BE3-BFD2-3420-9DB6B72A224B}"/>
            </a:ext>
          </a:extLst>
        </p:cNvPr>
        <p:cNvGrpSpPr/>
        <p:nvPr/>
      </p:nvGrpSpPr>
      <p:grpSpPr>
        <a:xfrm>
          <a:off x="0" y="0"/>
          <a:ext cx="0" cy="0"/>
          <a:chOff x="0" y="0"/>
          <a:chExt cx="0" cy="0"/>
        </a:xfrm>
      </p:grpSpPr>
      <p:sp>
        <p:nvSpPr>
          <p:cNvPr id="1098" name="Google Shape;1098;gd1e87cec61_0_31:notes">
            <a:extLst>
              <a:ext uri="{FF2B5EF4-FFF2-40B4-BE49-F238E27FC236}">
                <a16:creationId xmlns:a16="http://schemas.microsoft.com/office/drawing/2014/main" id="{00A8B0D5-DF72-7E7A-946C-99FA030C29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d1e87cec61_0_31:notes">
            <a:extLst>
              <a:ext uri="{FF2B5EF4-FFF2-40B4-BE49-F238E27FC236}">
                <a16:creationId xmlns:a16="http://schemas.microsoft.com/office/drawing/2014/main" id="{00AE13B4-C3D7-612B-C855-D6C9CB527E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03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a:extLst>
            <a:ext uri="{FF2B5EF4-FFF2-40B4-BE49-F238E27FC236}">
              <a16:creationId xmlns:a16="http://schemas.microsoft.com/office/drawing/2014/main" id="{448F548E-8E49-BCD7-BFA8-949F5A3DEB33}"/>
            </a:ext>
          </a:extLst>
        </p:cNvPr>
        <p:cNvGrpSpPr/>
        <p:nvPr/>
      </p:nvGrpSpPr>
      <p:grpSpPr>
        <a:xfrm>
          <a:off x="0" y="0"/>
          <a:ext cx="0" cy="0"/>
          <a:chOff x="0" y="0"/>
          <a:chExt cx="0" cy="0"/>
        </a:xfrm>
      </p:grpSpPr>
      <p:sp>
        <p:nvSpPr>
          <p:cNvPr id="1098" name="Google Shape;1098;gd1e87cec61_0_31:notes">
            <a:extLst>
              <a:ext uri="{FF2B5EF4-FFF2-40B4-BE49-F238E27FC236}">
                <a16:creationId xmlns:a16="http://schemas.microsoft.com/office/drawing/2014/main" id="{F6EAF280-3163-48EE-3B5D-64DD164251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d1e87cec61_0_31:notes">
            <a:extLst>
              <a:ext uri="{FF2B5EF4-FFF2-40B4-BE49-F238E27FC236}">
                <a16:creationId xmlns:a16="http://schemas.microsoft.com/office/drawing/2014/main" id="{2DA450BC-98F8-9E03-9BF7-B3AE39EE76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223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a:extLst>
            <a:ext uri="{FF2B5EF4-FFF2-40B4-BE49-F238E27FC236}">
              <a16:creationId xmlns:a16="http://schemas.microsoft.com/office/drawing/2014/main" id="{ABCEBE4C-ED13-1AEC-633E-7155B5FDD2E4}"/>
            </a:ext>
          </a:extLst>
        </p:cNvPr>
        <p:cNvGrpSpPr/>
        <p:nvPr/>
      </p:nvGrpSpPr>
      <p:grpSpPr>
        <a:xfrm>
          <a:off x="0" y="0"/>
          <a:ext cx="0" cy="0"/>
          <a:chOff x="0" y="0"/>
          <a:chExt cx="0" cy="0"/>
        </a:xfrm>
      </p:grpSpPr>
      <p:sp>
        <p:nvSpPr>
          <p:cNvPr id="1035" name="Google Shape;1035;gab8d1ca927_3_0:notes">
            <a:extLst>
              <a:ext uri="{FF2B5EF4-FFF2-40B4-BE49-F238E27FC236}">
                <a16:creationId xmlns:a16="http://schemas.microsoft.com/office/drawing/2014/main" id="{1920B476-4C12-6191-8AB3-C5F1CC0402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ab8d1ca927_3_0:notes">
            <a:extLst>
              <a:ext uri="{FF2B5EF4-FFF2-40B4-BE49-F238E27FC236}">
                <a16:creationId xmlns:a16="http://schemas.microsoft.com/office/drawing/2014/main" id="{F1014D5D-507D-36FC-57BC-FAA037249F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668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a:extLst>
            <a:ext uri="{FF2B5EF4-FFF2-40B4-BE49-F238E27FC236}">
              <a16:creationId xmlns:a16="http://schemas.microsoft.com/office/drawing/2014/main" id="{BE188E19-F429-7896-4E1B-1F7E64B70B9B}"/>
            </a:ext>
          </a:extLst>
        </p:cNvPr>
        <p:cNvGrpSpPr/>
        <p:nvPr/>
      </p:nvGrpSpPr>
      <p:grpSpPr>
        <a:xfrm>
          <a:off x="0" y="0"/>
          <a:ext cx="0" cy="0"/>
          <a:chOff x="0" y="0"/>
          <a:chExt cx="0" cy="0"/>
        </a:xfrm>
      </p:grpSpPr>
      <p:sp>
        <p:nvSpPr>
          <p:cNvPr id="1035" name="Google Shape;1035;gab8d1ca927_3_0:notes">
            <a:extLst>
              <a:ext uri="{FF2B5EF4-FFF2-40B4-BE49-F238E27FC236}">
                <a16:creationId xmlns:a16="http://schemas.microsoft.com/office/drawing/2014/main" id="{7FD014C6-99E6-D5DC-8C14-8C44B88D88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ab8d1ca927_3_0:notes">
            <a:extLst>
              <a:ext uri="{FF2B5EF4-FFF2-40B4-BE49-F238E27FC236}">
                <a16:creationId xmlns:a16="http://schemas.microsoft.com/office/drawing/2014/main" id="{66635AF9-F84A-A88F-43C2-3B24A45D6E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842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a:extLst>
            <a:ext uri="{FF2B5EF4-FFF2-40B4-BE49-F238E27FC236}">
              <a16:creationId xmlns:a16="http://schemas.microsoft.com/office/drawing/2014/main" id="{C928692E-6A86-0B9D-F593-0A1CD146E7F9}"/>
            </a:ext>
          </a:extLst>
        </p:cNvPr>
        <p:cNvGrpSpPr/>
        <p:nvPr/>
      </p:nvGrpSpPr>
      <p:grpSpPr>
        <a:xfrm>
          <a:off x="0" y="0"/>
          <a:ext cx="0" cy="0"/>
          <a:chOff x="0" y="0"/>
          <a:chExt cx="0" cy="0"/>
        </a:xfrm>
      </p:grpSpPr>
      <p:sp>
        <p:nvSpPr>
          <p:cNvPr id="1035" name="Google Shape;1035;gab8d1ca927_3_0:notes">
            <a:extLst>
              <a:ext uri="{FF2B5EF4-FFF2-40B4-BE49-F238E27FC236}">
                <a16:creationId xmlns:a16="http://schemas.microsoft.com/office/drawing/2014/main" id="{D21EACA7-9FA7-A0DC-01B1-F597D99123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ab8d1ca927_3_0:notes">
            <a:extLst>
              <a:ext uri="{FF2B5EF4-FFF2-40B4-BE49-F238E27FC236}">
                <a16:creationId xmlns:a16="http://schemas.microsoft.com/office/drawing/2014/main" id="{EB2452D7-1D36-9D08-6580-D9AAFDB230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177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a:extLst>
            <a:ext uri="{FF2B5EF4-FFF2-40B4-BE49-F238E27FC236}">
              <a16:creationId xmlns:a16="http://schemas.microsoft.com/office/drawing/2014/main" id="{EFC52B2D-2404-ED3E-F6FF-D266686C8F79}"/>
            </a:ext>
          </a:extLst>
        </p:cNvPr>
        <p:cNvGrpSpPr/>
        <p:nvPr/>
      </p:nvGrpSpPr>
      <p:grpSpPr>
        <a:xfrm>
          <a:off x="0" y="0"/>
          <a:ext cx="0" cy="0"/>
          <a:chOff x="0" y="0"/>
          <a:chExt cx="0" cy="0"/>
        </a:xfrm>
      </p:grpSpPr>
      <p:sp>
        <p:nvSpPr>
          <p:cNvPr id="1035" name="Google Shape;1035;gab8d1ca927_3_0:notes">
            <a:extLst>
              <a:ext uri="{FF2B5EF4-FFF2-40B4-BE49-F238E27FC236}">
                <a16:creationId xmlns:a16="http://schemas.microsoft.com/office/drawing/2014/main" id="{64B6F9D3-708A-E52D-3EC5-73A1F71C7B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ab8d1ca927_3_0:notes">
            <a:extLst>
              <a:ext uri="{FF2B5EF4-FFF2-40B4-BE49-F238E27FC236}">
                <a16:creationId xmlns:a16="http://schemas.microsoft.com/office/drawing/2014/main" id="{299A6236-3EDB-CC12-93C2-C4B8606BDA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57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a:extLst>
            <a:ext uri="{FF2B5EF4-FFF2-40B4-BE49-F238E27FC236}">
              <a16:creationId xmlns:a16="http://schemas.microsoft.com/office/drawing/2014/main" id="{F79F9D71-2AB4-A0E6-626A-8190C00A0565}"/>
            </a:ext>
          </a:extLst>
        </p:cNvPr>
        <p:cNvGrpSpPr/>
        <p:nvPr/>
      </p:nvGrpSpPr>
      <p:grpSpPr>
        <a:xfrm>
          <a:off x="0" y="0"/>
          <a:ext cx="0" cy="0"/>
          <a:chOff x="0" y="0"/>
          <a:chExt cx="0" cy="0"/>
        </a:xfrm>
      </p:grpSpPr>
      <p:sp>
        <p:nvSpPr>
          <p:cNvPr id="1035" name="Google Shape;1035;gab8d1ca927_3_0:notes">
            <a:extLst>
              <a:ext uri="{FF2B5EF4-FFF2-40B4-BE49-F238E27FC236}">
                <a16:creationId xmlns:a16="http://schemas.microsoft.com/office/drawing/2014/main" id="{C514CBD5-B3A9-0FFB-ED76-440B1030A5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ab8d1ca927_3_0:notes">
            <a:extLst>
              <a:ext uri="{FF2B5EF4-FFF2-40B4-BE49-F238E27FC236}">
                <a16:creationId xmlns:a16="http://schemas.microsoft.com/office/drawing/2014/main" id="{D9607A87-B1FF-135F-6A3C-551F13EAAE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951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a:extLst>
            <a:ext uri="{FF2B5EF4-FFF2-40B4-BE49-F238E27FC236}">
              <a16:creationId xmlns:a16="http://schemas.microsoft.com/office/drawing/2014/main" id="{76718FFB-D991-0C96-765C-9E6FC6E4EBE0}"/>
            </a:ext>
          </a:extLst>
        </p:cNvPr>
        <p:cNvGrpSpPr/>
        <p:nvPr/>
      </p:nvGrpSpPr>
      <p:grpSpPr>
        <a:xfrm>
          <a:off x="0" y="0"/>
          <a:ext cx="0" cy="0"/>
          <a:chOff x="0" y="0"/>
          <a:chExt cx="0" cy="0"/>
        </a:xfrm>
      </p:grpSpPr>
      <p:sp>
        <p:nvSpPr>
          <p:cNvPr id="1035" name="Google Shape;1035;gab8d1ca927_3_0:notes">
            <a:extLst>
              <a:ext uri="{FF2B5EF4-FFF2-40B4-BE49-F238E27FC236}">
                <a16:creationId xmlns:a16="http://schemas.microsoft.com/office/drawing/2014/main" id="{A26733A5-DCB4-EEE0-16F5-2DF024FDDA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ab8d1ca927_3_0:notes">
            <a:extLst>
              <a:ext uri="{FF2B5EF4-FFF2-40B4-BE49-F238E27FC236}">
                <a16:creationId xmlns:a16="http://schemas.microsoft.com/office/drawing/2014/main" id="{101CECE0-86F9-1D88-3D14-84B553CE4F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6337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a:extLst>
            <a:ext uri="{FF2B5EF4-FFF2-40B4-BE49-F238E27FC236}">
              <a16:creationId xmlns:a16="http://schemas.microsoft.com/office/drawing/2014/main" id="{FB427C8C-5437-1564-843E-B28C10F091B0}"/>
            </a:ext>
          </a:extLst>
        </p:cNvPr>
        <p:cNvGrpSpPr/>
        <p:nvPr/>
      </p:nvGrpSpPr>
      <p:grpSpPr>
        <a:xfrm>
          <a:off x="0" y="0"/>
          <a:ext cx="0" cy="0"/>
          <a:chOff x="0" y="0"/>
          <a:chExt cx="0" cy="0"/>
        </a:xfrm>
      </p:grpSpPr>
      <p:sp>
        <p:nvSpPr>
          <p:cNvPr id="1150" name="Google Shape;1150;gd1e87cec61_0_37:notes">
            <a:extLst>
              <a:ext uri="{FF2B5EF4-FFF2-40B4-BE49-F238E27FC236}">
                <a16:creationId xmlns:a16="http://schemas.microsoft.com/office/drawing/2014/main" id="{BA49DC9D-76A9-F105-B316-009E0BB5A0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d1e87cec61_0_37:notes">
            <a:extLst>
              <a:ext uri="{FF2B5EF4-FFF2-40B4-BE49-F238E27FC236}">
                <a16:creationId xmlns:a16="http://schemas.microsoft.com/office/drawing/2014/main" id="{E400A5B8-23BA-70C7-D93F-6AEC502255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226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a:extLst>
            <a:ext uri="{FF2B5EF4-FFF2-40B4-BE49-F238E27FC236}">
              <a16:creationId xmlns:a16="http://schemas.microsoft.com/office/drawing/2014/main" id="{4C724DF7-937B-D3A5-9627-E685E55A3D2D}"/>
            </a:ext>
          </a:extLst>
        </p:cNvPr>
        <p:cNvGrpSpPr/>
        <p:nvPr/>
      </p:nvGrpSpPr>
      <p:grpSpPr>
        <a:xfrm>
          <a:off x="0" y="0"/>
          <a:ext cx="0" cy="0"/>
          <a:chOff x="0" y="0"/>
          <a:chExt cx="0" cy="0"/>
        </a:xfrm>
      </p:grpSpPr>
      <p:sp>
        <p:nvSpPr>
          <p:cNvPr id="1150" name="Google Shape;1150;gd1e87cec61_0_37:notes">
            <a:extLst>
              <a:ext uri="{FF2B5EF4-FFF2-40B4-BE49-F238E27FC236}">
                <a16:creationId xmlns:a16="http://schemas.microsoft.com/office/drawing/2014/main" id="{0CFA9737-9D04-981F-38EA-AE5FC20497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d1e87cec61_0_37:notes">
            <a:extLst>
              <a:ext uri="{FF2B5EF4-FFF2-40B4-BE49-F238E27FC236}">
                <a16:creationId xmlns:a16="http://schemas.microsoft.com/office/drawing/2014/main" id="{74309209-E114-EBD1-4100-72D7D35045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8395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a:extLst>
            <a:ext uri="{FF2B5EF4-FFF2-40B4-BE49-F238E27FC236}">
              <a16:creationId xmlns:a16="http://schemas.microsoft.com/office/drawing/2014/main" id="{20E3E1E8-D83C-D8B0-CC3E-696C3CC612AA}"/>
            </a:ext>
          </a:extLst>
        </p:cNvPr>
        <p:cNvGrpSpPr/>
        <p:nvPr/>
      </p:nvGrpSpPr>
      <p:grpSpPr>
        <a:xfrm>
          <a:off x="0" y="0"/>
          <a:ext cx="0" cy="0"/>
          <a:chOff x="0" y="0"/>
          <a:chExt cx="0" cy="0"/>
        </a:xfrm>
      </p:grpSpPr>
      <p:sp>
        <p:nvSpPr>
          <p:cNvPr id="1150" name="Google Shape;1150;gd1e87cec61_0_37:notes">
            <a:extLst>
              <a:ext uri="{FF2B5EF4-FFF2-40B4-BE49-F238E27FC236}">
                <a16:creationId xmlns:a16="http://schemas.microsoft.com/office/drawing/2014/main" id="{A6EF9C2F-645A-26C0-D239-E1218FBDAF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d1e87cec61_0_37:notes">
            <a:extLst>
              <a:ext uri="{FF2B5EF4-FFF2-40B4-BE49-F238E27FC236}">
                <a16:creationId xmlns:a16="http://schemas.microsoft.com/office/drawing/2014/main" id="{BEC6A5E1-D207-CA0C-D26A-24E061D471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706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a:extLst>
            <a:ext uri="{FF2B5EF4-FFF2-40B4-BE49-F238E27FC236}">
              <a16:creationId xmlns:a16="http://schemas.microsoft.com/office/drawing/2014/main" id="{71E81F96-795C-472D-8FDE-98AC29A82FE7}"/>
            </a:ext>
          </a:extLst>
        </p:cNvPr>
        <p:cNvGrpSpPr/>
        <p:nvPr/>
      </p:nvGrpSpPr>
      <p:grpSpPr>
        <a:xfrm>
          <a:off x="0" y="0"/>
          <a:ext cx="0" cy="0"/>
          <a:chOff x="0" y="0"/>
          <a:chExt cx="0" cy="0"/>
        </a:xfrm>
      </p:grpSpPr>
      <p:sp>
        <p:nvSpPr>
          <p:cNvPr id="1150" name="Google Shape;1150;gd1e87cec61_0_37:notes">
            <a:extLst>
              <a:ext uri="{FF2B5EF4-FFF2-40B4-BE49-F238E27FC236}">
                <a16:creationId xmlns:a16="http://schemas.microsoft.com/office/drawing/2014/main" id="{78E07936-0D39-478D-BF0A-91D5B0441F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d1e87cec61_0_37:notes">
            <a:extLst>
              <a:ext uri="{FF2B5EF4-FFF2-40B4-BE49-F238E27FC236}">
                <a16:creationId xmlns:a16="http://schemas.microsoft.com/office/drawing/2014/main" id="{D6C0CAA6-E405-2FF7-FE1C-2E13AC0428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6659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a:extLst>
            <a:ext uri="{FF2B5EF4-FFF2-40B4-BE49-F238E27FC236}">
              <a16:creationId xmlns:a16="http://schemas.microsoft.com/office/drawing/2014/main" id="{36BD74E7-E97C-1C8A-2694-B13D6B1F0976}"/>
            </a:ext>
          </a:extLst>
        </p:cNvPr>
        <p:cNvGrpSpPr/>
        <p:nvPr/>
      </p:nvGrpSpPr>
      <p:grpSpPr>
        <a:xfrm>
          <a:off x="0" y="0"/>
          <a:ext cx="0" cy="0"/>
          <a:chOff x="0" y="0"/>
          <a:chExt cx="0" cy="0"/>
        </a:xfrm>
      </p:grpSpPr>
      <p:sp>
        <p:nvSpPr>
          <p:cNvPr id="1150" name="Google Shape;1150;gd1e87cec61_0_37:notes">
            <a:extLst>
              <a:ext uri="{FF2B5EF4-FFF2-40B4-BE49-F238E27FC236}">
                <a16:creationId xmlns:a16="http://schemas.microsoft.com/office/drawing/2014/main" id="{A37EA3ED-3E30-A49C-E7EB-07C6AA1480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d1e87cec61_0_37:notes">
            <a:extLst>
              <a:ext uri="{FF2B5EF4-FFF2-40B4-BE49-F238E27FC236}">
                <a16:creationId xmlns:a16="http://schemas.microsoft.com/office/drawing/2014/main" id="{51598B50-3868-0214-7A19-0C2671292C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124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a:extLst>
            <a:ext uri="{FF2B5EF4-FFF2-40B4-BE49-F238E27FC236}">
              <a16:creationId xmlns:a16="http://schemas.microsoft.com/office/drawing/2014/main" id="{A90397F5-9F63-1042-0710-FDFE66D7A236}"/>
            </a:ext>
          </a:extLst>
        </p:cNvPr>
        <p:cNvGrpSpPr/>
        <p:nvPr/>
      </p:nvGrpSpPr>
      <p:grpSpPr>
        <a:xfrm>
          <a:off x="0" y="0"/>
          <a:ext cx="0" cy="0"/>
          <a:chOff x="0" y="0"/>
          <a:chExt cx="0" cy="0"/>
        </a:xfrm>
      </p:grpSpPr>
      <p:sp>
        <p:nvSpPr>
          <p:cNvPr id="1150" name="Google Shape;1150;gd1e87cec61_0_37:notes">
            <a:extLst>
              <a:ext uri="{FF2B5EF4-FFF2-40B4-BE49-F238E27FC236}">
                <a16:creationId xmlns:a16="http://schemas.microsoft.com/office/drawing/2014/main" id="{E9EEEF4D-88EB-8F16-96BB-7A29E480BF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d1e87cec61_0_37:notes">
            <a:extLst>
              <a:ext uri="{FF2B5EF4-FFF2-40B4-BE49-F238E27FC236}">
                <a16:creationId xmlns:a16="http://schemas.microsoft.com/office/drawing/2014/main" id="{2CBC2E92-26C4-7F32-3923-D832259B52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788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a:extLst>
            <a:ext uri="{FF2B5EF4-FFF2-40B4-BE49-F238E27FC236}">
              <a16:creationId xmlns:a16="http://schemas.microsoft.com/office/drawing/2014/main" id="{75371303-58E9-8842-EA18-A9CDEC3319C2}"/>
            </a:ext>
          </a:extLst>
        </p:cNvPr>
        <p:cNvGrpSpPr/>
        <p:nvPr/>
      </p:nvGrpSpPr>
      <p:grpSpPr>
        <a:xfrm>
          <a:off x="0" y="0"/>
          <a:ext cx="0" cy="0"/>
          <a:chOff x="0" y="0"/>
          <a:chExt cx="0" cy="0"/>
        </a:xfrm>
      </p:grpSpPr>
      <p:sp>
        <p:nvSpPr>
          <p:cNvPr id="1150" name="Google Shape;1150;gd1e87cec61_0_37:notes">
            <a:extLst>
              <a:ext uri="{FF2B5EF4-FFF2-40B4-BE49-F238E27FC236}">
                <a16:creationId xmlns:a16="http://schemas.microsoft.com/office/drawing/2014/main" id="{4AF46875-3BA3-065D-2E97-F9998BD88E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d1e87cec61_0_37:notes">
            <a:extLst>
              <a:ext uri="{FF2B5EF4-FFF2-40B4-BE49-F238E27FC236}">
                <a16:creationId xmlns:a16="http://schemas.microsoft.com/office/drawing/2014/main" id="{1602BCD4-3A4F-39DB-B79B-F306B35AD6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175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ab8d1ca927_3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ab8d1ca927_3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ab8d1ca927_3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ab8d1ca927_3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11622ce5e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4" name="Google Shape;2114;g11622ce5e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d1e87cec6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d1e87cec6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d1e87cec6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d1e87cec6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C3D2-3E10-43D9-8F2D-BA2E281C45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581052-5576-4920-B627-F610B9374D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FC994-8DDC-4116-973A-3A631CA2A1F3}"/>
              </a:ext>
            </a:extLst>
          </p:cNvPr>
          <p:cNvSpPr>
            <a:spLocks noGrp="1"/>
          </p:cNvSpPr>
          <p:nvPr>
            <p:ph type="dt" sz="half" idx="10"/>
          </p:nvPr>
        </p:nvSpPr>
        <p:spPr/>
        <p:txBody>
          <a:bodyPr/>
          <a:lstStyle/>
          <a:p>
            <a:fld id="{02306576-6B48-48E9-81D6-9DCB823A498A}" type="datetimeFigureOut">
              <a:rPr lang="en-US" smtClean="0"/>
              <a:t>5/8/2025</a:t>
            </a:fld>
            <a:endParaRPr lang="en-US" dirty="0"/>
          </a:p>
        </p:txBody>
      </p:sp>
      <p:sp>
        <p:nvSpPr>
          <p:cNvPr id="5" name="Footer Placeholder 4">
            <a:extLst>
              <a:ext uri="{FF2B5EF4-FFF2-40B4-BE49-F238E27FC236}">
                <a16:creationId xmlns:a16="http://schemas.microsoft.com/office/drawing/2014/main" id="{59A612A4-9BA3-4E51-A65F-F4BF51B44A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D7A884C-FB42-405B-9065-B7DF0576ED2B}"/>
              </a:ext>
            </a:extLst>
          </p:cNvPr>
          <p:cNvSpPr>
            <a:spLocks noGrp="1"/>
          </p:cNvSpPr>
          <p:nvPr>
            <p:ph type="sldNum" sz="quarter" idx="12"/>
          </p:nvPr>
        </p:nvSpPr>
        <p:spPr/>
        <p:txBody>
          <a:bodyPr/>
          <a:lstStyle/>
          <a:p>
            <a:fld id="{52EE01A1-9D74-4AA6-813D-0F195A56DF03}" type="slidenum">
              <a:rPr lang="en-US" smtClean="0"/>
              <a:t>‹#›</a:t>
            </a:fld>
            <a:endParaRPr lang="en-US" dirty="0"/>
          </a:p>
        </p:txBody>
      </p:sp>
    </p:spTree>
    <p:extLst>
      <p:ext uri="{BB962C8B-B14F-4D97-AF65-F5344CB8AC3E}">
        <p14:creationId xmlns:p14="http://schemas.microsoft.com/office/powerpoint/2010/main" val="4293062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5B02-718F-4873-9843-CA60A3EABB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BC1FA4-9371-4A25-9274-F655E7D403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7733B-7E78-4C65-8BAB-030AE5E12DAA}"/>
              </a:ext>
            </a:extLst>
          </p:cNvPr>
          <p:cNvSpPr>
            <a:spLocks noGrp="1"/>
          </p:cNvSpPr>
          <p:nvPr>
            <p:ph type="dt" sz="half" idx="10"/>
          </p:nvPr>
        </p:nvSpPr>
        <p:spPr/>
        <p:txBody>
          <a:bodyPr/>
          <a:lstStyle/>
          <a:p>
            <a:fld id="{02306576-6B48-48E9-81D6-9DCB823A498A}" type="datetimeFigureOut">
              <a:rPr lang="en-US" smtClean="0"/>
              <a:t>5/8/2025</a:t>
            </a:fld>
            <a:endParaRPr lang="en-US" dirty="0"/>
          </a:p>
        </p:txBody>
      </p:sp>
      <p:sp>
        <p:nvSpPr>
          <p:cNvPr id="5" name="Footer Placeholder 4">
            <a:extLst>
              <a:ext uri="{FF2B5EF4-FFF2-40B4-BE49-F238E27FC236}">
                <a16:creationId xmlns:a16="http://schemas.microsoft.com/office/drawing/2014/main" id="{36552166-54E0-4723-B5D8-79CDA09CC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B68C12-81F7-48AA-A651-28EC89F40E59}"/>
              </a:ext>
            </a:extLst>
          </p:cNvPr>
          <p:cNvSpPr>
            <a:spLocks noGrp="1"/>
          </p:cNvSpPr>
          <p:nvPr>
            <p:ph type="sldNum" sz="quarter" idx="12"/>
          </p:nvPr>
        </p:nvSpPr>
        <p:spPr/>
        <p:txBody>
          <a:bodyPr/>
          <a:lstStyle/>
          <a:p>
            <a:fld id="{52EE01A1-9D74-4AA6-813D-0F195A56DF03}" type="slidenum">
              <a:rPr lang="en-US" smtClean="0"/>
              <a:t>‹#›</a:t>
            </a:fld>
            <a:endParaRPr lang="en-US" dirty="0"/>
          </a:p>
        </p:txBody>
      </p:sp>
    </p:spTree>
    <p:extLst>
      <p:ext uri="{BB962C8B-B14F-4D97-AF65-F5344CB8AC3E}">
        <p14:creationId xmlns:p14="http://schemas.microsoft.com/office/powerpoint/2010/main" val="4233309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FA2882-63AC-4032-88B2-D69C3F40CC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8A4FCD-614F-413F-8DEE-1AD439756D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F07082-00DD-4A06-9CB3-63D84299734C}"/>
              </a:ext>
            </a:extLst>
          </p:cNvPr>
          <p:cNvSpPr>
            <a:spLocks noGrp="1"/>
          </p:cNvSpPr>
          <p:nvPr>
            <p:ph type="dt" sz="half" idx="10"/>
          </p:nvPr>
        </p:nvSpPr>
        <p:spPr/>
        <p:txBody>
          <a:bodyPr/>
          <a:lstStyle/>
          <a:p>
            <a:fld id="{02306576-6B48-48E9-81D6-9DCB823A498A}" type="datetimeFigureOut">
              <a:rPr lang="en-US" smtClean="0"/>
              <a:t>5/8/2025</a:t>
            </a:fld>
            <a:endParaRPr lang="en-US" dirty="0"/>
          </a:p>
        </p:txBody>
      </p:sp>
      <p:sp>
        <p:nvSpPr>
          <p:cNvPr id="5" name="Footer Placeholder 4">
            <a:extLst>
              <a:ext uri="{FF2B5EF4-FFF2-40B4-BE49-F238E27FC236}">
                <a16:creationId xmlns:a16="http://schemas.microsoft.com/office/drawing/2014/main" id="{0AB2D916-5724-4AB8-913F-DF0D4DB952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8C6732-D24A-44D2-AA56-E23E68CB7954}"/>
              </a:ext>
            </a:extLst>
          </p:cNvPr>
          <p:cNvSpPr>
            <a:spLocks noGrp="1"/>
          </p:cNvSpPr>
          <p:nvPr>
            <p:ph type="sldNum" sz="quarter" idx="12"/>
          </p:nvPr>
        </p:nvSpPr>
        <p:spPr/>
        <p:txBody>
          <a:bodyPr/>
          <a:lstStyle/>
          <a:p>
            <a:fld id="{52EE01A1-9D74-4AA6-813D-0F195A56DF03}" type="slidenum">
              <a:rPr lang="en-US" smtClean="0"/>
              <a:t>‹#›</a:t>
            </a:fld>
            <a:endParaRPr lang="en-US" dirty="0"/>
          </a:p>
        </p:txBody>
      </p:sp>
    </p:spTree>
    <p:extLst>
      <p:ext uri="{BB962C8B-B14F-4D97-AF65-F5344CB8AC3E}">
        <p14:creationId xmlns:p14="http://schemas.microsoft.com/office/powerpoint/2010/main" val="846462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70"/>
        <p:cNvGrpSpPr/>
        <p:nvPr/>
      </p:nvGrpSpPr>
      <p:grpSpPr>
        <a:xfrm>
          <a:off x="0" y="0"/>
          <a:ext cx="0" cy="0"/>
          <a:chOff x="0" y="0"/>
          <a:chExt cx="0" cy="0"/>
        </a:xfrm>
      </p:grpSpPr>
      <p:sp>
        <p:nvSpPr>
          <p:cNvPr id="271" name="Google Shape;271;p17"/>
          <p:cNvSpPr txBox="1">
            <a:spLocks noGrp="1"/>
          </p:cNvSpPr>
          <p:nvPr>
            <p:ph type="title"/>
          </p:nvPr>
        </p:nvSpPr>
        <p:spPr>
          <a:xfrm>
            <a:off x="946667" y="2560267"/>
            <a:ext cx="9455600" cy="169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80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272" name="Google Shape;272;p17"/>
          <p:cNvSpPr txBox="1">
            <a:spLocks noGrp="1"/>
          </p:cNvSpPr>
          <p:nvPr>
            <p:ph type="title" idx="2" hasCustomPrompt="1"/>
          </p:nvPr>
        </p:nvSpPr>
        <p:spPr>
          <a:xfrm>
            <a:off x="946667" y="1248100"/>
            <a:ext cx="3910400" cy="130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10666">
                <a:solidFill>
                  <a:schemeClr val="accent2"/>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273" name="Google Shape;273;p17"/>
          <p:cNvSpPr txBox="1">
            <a:spLocks noGrp="1"/>
          </p:cNvSpPr>
          <p:nvPr>
            <p:ph type="subTitle" idx="1"/>
          </p:nvPr>
        </p:nvSpPr>
        <p:spPr>
          <a:xfrm>
            <a:off x="946667" y="4266833"/>
            <a:ext cx="6372800" cy="10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133"/>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274" name="Google Shape;274;p17"/>
          <p:cNvSpPr/>
          <p:nvPr/>
        </p:nvSpPr>
        <p:spPr>
          <a:xfrm rot="10800000">
            <a:off x="5059633" y="4701633"/>
            <a:ext cx="7026000" cy="215640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5" name="Google Shape;275;p17"/>
          <p:cNvSpPr/>
          <p:nvPr/>
        </p:nvSpPr>
        <p:spPr>
          <a:xfrm flipH="1">
            <a:off x="5439212" y="0"/>
            <a:ext cx="5131661" cy="135386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6" name="Google Shape;276;p17"/>
          <p:cNvSpPr/>
          <p:nvPr/>
        </p:nvSpPr>
        <p:spPr>
          <a:xfrm>
            <a:off x="6407814" y="0"/>
            <a:ext cx="7475269" cy="1851176"/>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7" name="Google Shape;277;p17"/>
          <p:cNvSpPr/>
          <p:nvPr/>
        </p:nvSpPr>
        <p:spPr>
          <a:xfrm>
            <a:off x="6531046" y="4407379"/>
            <a:ext cx="5661087" cy="2450735"/>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8" name="Google Shape;278;p17"/>
          <p:cNvSpPr/>
          <p:nvPr/>
        </p:nvSpPr>
        <p:spPr>
          <a:xfrm flipH="1">
            <a:off x="7372983" y="4407200"/>
            <a:ext cx="4819032" cy="2450509"/>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9" name="Google Shape;279;p17"/>
          <p:cNvSpPr/>
          <p:nvPr/>
        </p:nvSpPr>
        <p:spPr>
          <a:xfrm flipH="1">
            <a:off x="7061202" y="0"/>
            <a:ext cx="5130813" cy="1625813"/>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0" name="Google Shape;280;p17"/>
          <p:cNvSpPr/>
          <p:nvPr/>
        </p:nvSpPr>
        <p:spPr>
          <a:xfrm rot="5400000">
            <a:off x="9692675" y="1407808"/>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1" name="Google Shape;281;p17"/>
          <p:cNvSpPr/>
          <p:nvPr/>
        </p:nvSpPr>
        <p:spPr>
          <a:xfrm rot="5400000">
            <a:off x="7889759" y="1274392"/>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2" name="Google Shape;282;p17"/>
          <p:cNvSpPr/>
          <p:nvPr/>
        </p:nvSpPr>
        <p:spPr>
          <a:xfrm rot="-5400000">
            <a:off x="8816908" y="1204225"/>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3" name="Google Shape;283;p17"/>
          <p:cNvSpPr/>
          <p:nvPr/>
        </p:nvSpPr>
        <p:spPr>
          <a:xfrm rot="5400000">
            <a:off x="7014808" y="428041"/>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4" name="Google Shape;284;p17"/>
          <p:cNvSpPr/>
          <p:nvPr/>
        </p:nvSpPr>
        <p:spPr>
          <a:xfrm rot="-5400000" flipH="1">
            <a:off x="5788908" y="6337775"/>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5" name="Google Shape;285;p17"/>
          <p:cNvSpPr/>
          <p:nvPr/>
        </p:nvSpPr>
        <p:spPr>
          <a:xfrm rot="5400000" flipH="1">
            <a:off x="7101408" y="5772592"/>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 name="Google Shape;286;p17"/>
          <p:cNvSpPr/>
          <p:nvPr/>
        </p:nvSpPr>
        <p:spPr>
          <a:xfrm rot="-5400000" flipH="1">
            <a:off x="9474675" y="4899608"/>
            <a:ext cx="218000" cy="2180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23696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4"/>
        <p:cNvGrpSpPr/>
        <p:nvPr/>
      </p:nvGrpSpPr>
      <p:grpSpPr>
        <a:xfrm>
          <a:off x="0" y="0"/>
          <a:ext cx="0" cy="0"/>
          <a:chOff x="0" y="0"/>
          <a:chExt cx="0" cy="0"/>
        </a:xfrm>
      </p:grpSpPr>
      <p:sp>
        <p:nvSpPr>
          <p:cNvPr id="45" name="Google Shape;45;p4"/>
          <p:cNvSpPr txBox="1">
            <a:spLocks noGrp="1"/>
          </p:cNvSpPr>
          <p:nvPr>
            <p:ph type="title"/>
          </p:nvPr>
        </p:nvSpPr>
        <p:spPr>
          <a:xfrm>
            <a:off x="720000" y="484367"/>
            <a:ext cx="107520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6" name="Google Shape;46;p4"/>
          <p:cNvSpPr txBox="1">
            <a:spLocks noGrp="1"/>
          </p:cNvSpPr>
          <p:nvPr>
            <p:ph type="body" idx="1"/>
          </p:nvPr>
        </p:nvSpPr>
        <p:spPr>
          <a:xfrm>
            <a:off x="958233" y="1371600"/>
            <a:ext cx="10275200" cy="4766400"/>
          </a:xfrm>
          <a:prstGeom prst="rect">
            <a:avLst/>
          </a:prstGeom>
        </p:spPr>
        <p:txBody>
          <a:bodyPr spcFirstLastPara="1" wrap="square" lIns="91425" tIns="91425" rIns="91425" bIns="91425" anchor="t" anchorCtr="0">
            <a:noAutofit/>
          </a:bodyPr>
          <a:lstStyle>
            <a:lvl1pPr marL="609585" lvl="0" indent="-406390">
              <a:lnSpc>
                <a:spcPct val="100000"/>
              </a:lnSpc>
              <a:spcBef>
                <a:spcPts val="0"/>
              </a:spcBef>
              <a:spcAft>
                <a:spcPts val="0"/>
              </a:spcAft>
              <a:buClr>
                <a:srgbClr val="434343"/>
              </a:buClr>
              <a:buSzPts val="1200"/>
              <a:buFont typeface="Anaheim"/>
              <a:buAutoNum type="arabicPeriod"/>
              <a:defRPr sz="1600"/>
            </a:lvl1pPr>
            <a:lvl2pPr marL="1219170" lvl="1" indent="-406390">
              <a:spcBef>
                <a:spcPts val="2133"/>
              </a:spcBef>
              <a:spcAft>
                <a:spcPts val="0"/>
              </a:spcAft>
              <a:buClr>
                <a:srgbClr val="434343"/>
              </a:buClr>
              <a:buSzPts val="1200"/>
              <a:buFont typeface="Roboto Condensed Light"/>
              <a:buAutoNum type="alphaLcPeriod"/>
              <a:defRPr/>
            </a:lvl2pPr>
            <a:lvl3pPr marL="1828754" lvl="2" indent="-406390">
              <a:spcBef>
                <a:spcPts val="2133"/>
              </a:spcBef>
              <a:spcAft>
                <a:spcPts val="0"/>
              </a:spcAft>
              <a:buClr>
                <a:srgbClr val="434343"/>
              </a:buClr>
              <a:buSzPts val="1200"/>
              <a:buFont typeface="Roboto Condensed Light"/>
              <a:buAutoNum type="romanLcPeriod"/>
              <a:defRPr/>
            </a:lvl3pPr>
            <a:lvl4pPr marL="2438339" lvl="3" indent="-406390">
              <a:spcBef>
                <a:spcPts val="2133"/>
              </a:spcBef>
              <a:spcAft>
                <a:spcPts val="0"/>
              </a:spcAft>
              <a:buClr>
                <a:srgbClr val="434343"/>
              </a:buClr>
              <a:buSzPts val="1200"/>
              <a:buFont typeface="Roboto Condensed Light"/>
              <a:buAutoNum type="arabicPeriod"/>
              <a:defRPr/>
            </a:lvl4pPr>
            <a:lvl5pPr marL="3047924" lvl="4" indent="-406390">
              <a:spcBef>
                <a:spcPts val="2133"/>
              </a:spcBef>
              <a:spcAft>
                <a:spcPts val="0"/>
              </a:spcAft>
              <a:buClr>
                <a:srgbClr val="434343"/>
              </a:buClr>
              <a:buSzPts val="1200"/>
              <a:buFont typeface="Roboto Condensed Light"/>
              <a:buAutoNum type="alphaLcPeriod"/>
              <a:defRPr/>
            </a:lvl5pPr>
            <a:lvl6pPr marL="3657509" lvl="5" indent="-406390">
              <a:spcBef>
                <a:spcPts val="2133"/>
              </a:spcBef>
              <a:spcAft>
                <a:spcPts val="0"/>
              </a:spcAft>
              <a:buClr>
                <a:srgbClr val="434343"/>
              </a:buClr>
              <a:buSzPts val="1200"/>
              <a:buFont typeface="Roboto Condensed Light"/>
              <a:buAutoNum type="romanLcPeriod"/>
              <a:defRPr/>
            </a:lvl6pPr>
            <a:lvl7pPr marL="4267093" lvl="6" indent="-406390">
              <a:spcBef>
                <a:spcPts val="2133"/>
              </a:spcBef>
              <a:spcAft>
                <a:spcPts val="0"/>
              </a:spcAft>
              <a:buClr>
                <a:srgbClr val="434343"/>
              </a:buClr>
              <a:buSzPts val="1200"/>
              <a:buFont typeface="Roboto Condensed Light"/>
              <a:buAutoNum type="arabicPeriod"/>
              <a:defRPr/>
            </a:lvl7pPr>
            <a:lvl8pPr marL="4876678" lvl="7" indent="-406390">
              <a:spcBef>
                <a:spcPts val="2133"/>
              </a:spcBef>
              <a:spcAft>
                <a:spcPts val="0"/>
              </a:spcAft>
              <a:buClr>
                <a:srgbClr val="434343"/>
              </a:buClr>
              <a:buSzPts val="1200"/>
              <a:buFont typeface="Roboto Condensed Light"/>
              <a:buAutoNum type="alphaLcPeriod"/>
              <a:defRPr/>
            </a:lvl8pPr>
            <a:lvl9pPr marL="5486263" lvl="8" indent="-406390">
              <a:spcBef>
                <a:spcPts val="2133"/>
              </a:spcBef>
              <a:spcAft>
                <a:spcPts val="2133"/>
              </a:spcAft>
              <a:buClr>
                <a:srgbClr val="434343"/>
              </a:buClr>
              <a:buSzPts val="1200"/>
              <a:buFont typeface="Roboto Condensed Light"/>
              <a:buAutoNum type="romanLcPeriod"/>
              <a:defRPr/>
            </a:lvl9pPr>
          </a:lstStyle>
          <a:p>
            <a:endParaRPr/>
          </a:p>
        </p:txBody>
      </p:sp>
      <p:grpSp>
        <p:nvGrpSpPr>
          <p:cNvPr id="47" name="Google Shape;47;p4"/>
          <p:cNvGrpSpPr/>
          <p:nvPr/>
        </p:nvGrpSpPr>
        <p:grpSpPr>
          <a:xfrm flipH="1">
            <a:off x="-172999" y="-155066"/>
            <a:ext cx="3578712" cy="2317551"/>
            <a:chOff x="6654501" y="-116300"/>
            <a:chExt cx="2684034" cy="1738163"/>
          </a:xfrm>
        </p:grpSpPr>
        <p:sp>
          <p:nvSpPr>
            <p:cNvPr id="48" name="Google Shape;48;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 name="Google Shape;54;p4"/>
          <p:cNvGrpSpPr/>
          <p:nvPr/>
        </p:nvGrpSpPr>
        <p:grpSpPr>
          <a:xfrm>
            <a:off x="9075868" y="-155066"/>
            <a:ext cx="3578712" cy="2317551"/>
            <a:chOff x="6654501" y="-116300"/>
            <a:chExt cx="2684034" cy="1738163"/>
          </a:xfrm>
        </p:grpSpPr>
        <p:sp>
          <p:nvSpPr>
            <p:cNvPr id="55" name="Google Shape;55;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264694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544"/>
        <p:cNvGrpSpPr/>
        <p:nvPr/>
      </p:nvGrpSpPr>
      <p:grpSpPr>
        <a:xfrm>
          <a:off x="0" y="0"/>
          <a:ext cx="0" cy="0"/>
          <a:chOff x="0" y="0"/>
          <a:chExt cx="0" cy="0"/>
        </a:xfrm>
      </p:grpSpPr>
      <p:sp>
        <p:nvSpPr>
          <p:cNvPr id="545" name="Google Shape;545;p41"/>
          <p:cNvSpPr txBox="1">
            <a:spLocks noGrp="1"/>
          </p:cNvSpPr>
          <p:nvPr>
            <p:ph type="subTitle" idx="1"/>
          </p:nvPr>
        </p:nvSpPr>
        <p:spPr>
          <a:xfrm>
            <a:off x="6211700" y="4589067"/>
            <a:ext cx="2783600" cy="126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solidFill>
                  <a:schemeClr val="dk1"/>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6" name="Google Shape;546;p41"/>
          <p:cNvSpPr txBox="1">
            <a:spLocks noGrp="1"/>
          </p:cNvSpPr>
          <p:nvPr>
            <p:ph type="subTitle" idx="2"/>
          </p:nvPr>
        </p:nvSpPr>
        <p:spPr>
          <a:xfrm>
            <a:off x="3197028" y="1867000"/>
            <a:ext cx="2783600" cy="12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47" name="Google Shape;547;p41"/>
          <p:cNvSpPr txBox="1">
            <a:spLocks noGrp="1"/>
          </p:cNvSpPr>
          <p:nvPr>
            <p:ph type="title"/>
          </p:nvPr>
        </p:nvSpPr>
        <p:spPr>
          <a:xfrm>
            <a:off x="6211695" y="3741467"/>
            <a:ext cx="2783600" cy="84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700"/>
              <a:buNone/>
              <a:defRPr sz="3600"/>
            </a:lvl1pPr>
            <a:lvl2pPr lvl="1" algn="r" rtl="0">
              <a:spcBef>
                <a:spcPts val="0"/>
              </a:spcBef>
              <a:spcAft>
                <a:spcPts val="0"/>
              </a:spcAft>
              <a:buSzPts val="2700"/>
              <a:buFont typeface="Fira Sans Condensed"/>
              <a:buNone/>
              <a:defRPr sz="3600" b="1">
                <a:latin typeface="Fira Sans Condensed"/>
                <a:ea typeface="Fira Sans Condensed"/>
                <a:cs typeface="Fira Sans Condensed"/>
                <a:sym typeface="Fira Sans Condensed"/>
              </a:defRPr>
            </a:lvl2pPr>
            <a:lvl3pPr lvl="2" algn="r" rtl="0">
              <a:spcBef>
                <a:spcPts val="0"/>
              </a:spcBef>
              <a:spcAft>
                <a:spcPts val="0"/>
              </a:spcAft>
              <a:buSzPts val="2700"/>
              <a:buFont typeface="Fira Sans Condensed"/>
              <a:buNone/>
              <a:defRPr sz="3600" b="1">
                <a:latin typeface="Fira Sans Condensed"/>
                <a:ea typeface="Fira Sans Condensed"/>
                <a:cs typeface="Fira Sans Condensed"/>
                <a:sym typeface="Fira Sans Condensed"/>
              </a:defRPr>
            </a:lvl3pPr>
            <a:lvl4pPr lvl="3" algn="r" rtl="0">
              <a:spcBef>
                <a:spcPts val="0"/>
              </a:spcBef>
              <a:spcAft>
                <a:spcPts val="0"/>
              </a:spcAft>
              <a:buSzPts val="2700"/>
              <a:buFont typeface="Fira Sans Condensed"/>
              <a:buNone/>
              <a:defRPr sz="3600" b="1">
                <a:latin typeface="Fira Sans Condensed"/>
                <a:ea typeface="Fira Sans Condensed"/>
                <a:cs typeface="Fira Sans Condensed"/>
                <a:sym typeface="Fira Sans Condensed"/>
              </a:defRPr>
            </a:lvl4pPr>
            <a:lvl5pPr lvl="4" algn="r" rtl="0">
              <a:spcBef>
                <a:spcPts val="0"/>
              </a:spcBef>
              <a:spcAft>
                <a:spcPts val="0"/>
              </a:spcAft>
              <a:buSzPts val="2700"/>
              <a:buFont typeface="Fira Sans Condensed"/>
              <a:buNone/>
              <a:defRPr sz="3600" b="1">
                <a:latin typeface="Fira Sans Condensed"/>
                <a:ea typeface="Fira Sans Condensed"/>
                <a:cs typeface="Fira Sans Condensed"/>
                <a:sym typeface="Fira Sans Condensed"/>
              </a:defRPr>
            </a:lvl5pPr>
            <a:lvl6pPr lvl="5" algn="r" rtl="0">
              <a:spcBef>
                <a:spcPts val="0"/>
              </a:spcBef>
              <a:spcAft>
                <a:spcPts val="0"/>
              </a:spcAft>
              <a:buSzPts val="2700"/>
              <a:buFont typeface="Fira Sans Condensed"/>
              <a:buNone/>
              <a:defRPr sz="3600" b="1">
                <a:latin typeface="Fira Sans Condensed"/>
                <a:ea typeface="Fira Sans Condensed"/>
                <a:cs typeface="Fira Sans Condensed"/>
                <a:sym typeface="Fira Sans Condensed"/>
              </a:defRPr>
            </a:lvl6pPr>
            <a:lvl7pPr lvl="6" algn="r" rtl="0">
              <a:spcBef>
                <a:spcPts val="0"/>
              </a:spcBef>
              <a:spcAft>
                <a:spcPts val="0"/>
              </a:spcAft>
              <a:buSzPts val="2700"/>
              <a:buFont typeface="Fira Sans Condensed"/>
              <a:buNone/>
              <a:defRPr sz="3600" b="1">
                <a:latin typeface="Fira Sans Condensed"/>
                <a:ea typeface="Fira Sans Condensed"/>
                <a:cs typeface="Fira Sans Condensed"/>
                <a:sym typeface="Fira Sans Condensed"/>
              </a:defRPr>
            </a:lvl7pPr>
            <a:lvl8pPr lvl="7" algn="r" rtl="0">
              <a:spcBef>
                <a:spcPts val="0"/>
              </a:spcBef>
              <a:spcAft>
                <a:spcPts val="0"/>
              </a:spcAft>
              <a:buSzPts val="2700"/>
              <a:buFont typeface="Fira Sans Condensed"/>
              <a:buNone/>
              <a:defRPr sz="3600" b="1">
                <a:latin typeface="Fira Sans Condensed"/>
                <a:ea typeface="Fira Sans Condensed"/>
                <a:cs typeface="Fira Sans Condensed"/>
                <a:sym typeface="Fira Sans Condensed"/>
              </a:defRPr>
            </a:lvl8pPr>
            <a:lvl9pPr lvl="8" algn="r" rtl="0">
              <a:spcBef>
                <a:spcPts val="0"/>
              </a:spcBef>
              <a:spcAft>
                <a:spcPts val="0"/>
              </a:spcAft>
              <a:buSzPts val="2700"/>
              <a:buFont typeface="Fira Sans Condensed"/>
              <a:buNone/>
              <a:defRPr sz="3600" b="1">
                <a:latin typeface="Fira Sans Condensed"/>
                <a:ea typeface="Fira Sans Condensed"/>
                <a:cs typeface="Fira Sans Condensed"/>
                <a:sym typeface="Fira Sans Condensed"/>
              </a:defRPr>
            </a:lvl9pPr>
          </a:lstStyle>
          <a:p>
            <a:endParaRPr/>
          </a:p>
        </p:txBody>
      </p:sp>
      <p:sp>
        <p:nvSpPr>
          <p:cNvPr id="548" name="Google Shape;548;p41"/>
          <p:cNvSpPr txBox="1">
            <a:spLocks noGrp="1"/>
          </p:cNvSpPr>
          <p:nvPr>
            <p:ph type="title" idx="3"/>
          </p:nvPr>
        </p:nvSpPr>
        <p:spPr>
          <a:xfrm>
            <a:off x="3197028" y="1019400"/>
            <a:ext cx="2783600" cy="84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700"/>
              <a:buNone/>
              <a:defRPr sz="3600"/>
            </a:lvl1pPr>
            <a:lvl2pPr lvl="1" rtl="0">
              <a:spcBef>
                <a:spcPts val="0"/>
              </a:spcBef>
              <a:spcAft>
                <a:spcPts val="0"/>
              </a:spcAft>
              <a:buSzPts val="2700"/>
              <a:buFont typeface="Fira Sans Condensed"/>
              <a:buNone/>
              <a:defRPr sz="3600" b="1">
                <a:latin typeface="Fira Sans Condensed"/>
                <a:ea typeface="Fira Sans Condensed"/>
                <a:cs typeface="Fira Sans Condensed"/>
                <a:sym typeface="Fira Sans Condensed"/>
              </a:defRPr>
            </a:lvl2pPr>
            <a:lvl3pPr lvl="2" rtl="0">
              <a:spcBef>
                <a:spcPts val="0"/>
              </a:spcBef>
              <a:spcAft>
                <a:spcPts val="0"/>
              </a:spcAft>
              <a:buSzPts val="2700"/>
              <a:buFont typeface="Fira Sans Condensed"/>
              <a:buNone/>
              <a:defRPr sz="3600" b="1">
                <a:latin typeface="Fira Sans Condensed"/>
                <a:ea typeface="Fira Sans Condensed"/>
                <a:cs typeface="Fira Sans Condensed"/>
                <a:sym typeface="Fira Sans Condensed"/>
              </a:defRPr>
            </a:lvl3pPr>
            <a:lvl4pPr lvl="3" rtl="0">
              <a:spcBef>
                <a:spcPts val="0"/>
              </a:spcBef>
              <a:spcAft>
                <a:spcPts val="0"/>
              </a:spcAft>
              <a:buSzPts val="2700"/>
              <a:buFont typeface="Fira Sans Condensed"/>
              <a:buNone/>
              <a:defRPr sz="3600" b="1">
                <a:latin typeface="Fira Sans Condensed"/>
                <a:ea typeface="Fira Sans Condensed"/>
                <a:cs typeface="Fira Sans Condensed"/>
                <a:sym typeface="Fira Sans Condensed"/>
              </a:defRPr>
            </a:lvl4pPr>
            <a:lvl5pPr lvl="4" rtl="0">
              <a:spcBef>
                <a:spcPts val="0"/>
              </a:spcBef>
              <a:spcAft>
                <a:spcPts val="0"/>
              </a:spcAft>
              <a:buSzPts val="2700"/>
              <a:buFont typeface="Fira Sans Condensed"/>
              <a:buNone/>
              <a:defRPr sz="3600" b="1">
                <a:latin typeface="Fira Sans Condensed"/>
                <a:ea typeface="Fira Sans Condensed"/>
                <a:cs typeface="Fira Sans Condensed"/>
                <a:sym typeface="Fira Sans Condensed"/>
              </a:defRPr>
            </a:lvl5pPr>
            <a:lvl6pPr lvl="5" rtl="0">
              <a:spcBef>
                <a:spcPts val="0"/>
              </a:spcBef>
              <a:spcAft>
                <a:spcPts val="0"/>
              </a:spcAft>
              <a:buSzPts val="2700"/>
              <a:buFont typeface="Fira Sans Condensed"/>
              <a:buNone/>
              <a:defRPr sz="3600" b="1">
                <a:latin typeface="Fira Sans Condensed"/>
                <a:ea typeface="Fira Sans Condensed"/>
                <a:cs typeface="Fira Sans Condensed"/>
                <a:sym typeface="Fira Sans Condensed"/>
              </a:defRPr>
            </a:lvl6pPr>
            <a:lvl7pPr lvl="6" rtl="0">
              <a:spcBef>
                <a:spcPts val="0"/>
              </a:spcBef>
              <a:spcAft>
                <a:spcPts val="0"/>
              </a:spcAft>
              <a:buSzPts val="2700"/>
              <a:buFont typeface="Fira Sans Condensed"/>
              <a:buNone/>
              <a:defRPr sz="3600" b="1">
                <a:latin typeface="Fira Sans Condensed"/>
                <a:ea typeface="Fira Sans Condensed"/>
                <a:cs typeface="Fira Sans Condensed"/>
                <a:sym typeface="Fira Sans Condensed"/>
              </a:defRPr>
            </a:lvl7pPr>
            <a:lvl8pPr lvl="7" rtl="0">
              <a:spcBef>
                <a:spcPts val="0"/>
              </a:spcBef>
              <a:spcAft>
                <a:spcPts val="0"/>
              </a:spcAft>
              <a:buSzPts val="2700"/>
              <a:buFont typeface="Fira Sans Condensed"/>
              <a:buNone/>
              <a:defRPr sz="3600" b="1">
                <a:latin typeface="Fira Sans Condensed"/>
                <a:ea typeface="Fira Sans Condensed"/>
                <a:cs typeface="Fira Sans Condensed"/>
                <a:sym typeface="Fira Sans Condensed"/>
              </a:defRPr>
            </a:lvl8pPr>
            <a:lvl9pPr lvl="8" rtl="0">
              <a:spcBef>
                <a:spcPts val="0"/>
              </a:spcBef>
              <a:spcAft>
                <a:spcPts val="0"/>
              </a:spcAft>
              <a:buSzPts val="2700"/>
              <a:buFont typeface="Fira Sans Condensed"/>
              <a:buNone/>
              <a:defRPr sz="3600" b="1">
                <a:latin typeface="Fira Sans Condensed"/>
                <a:ea typeface="Fira Sans Condensed"/>
                <a:cs typeface="Fira Sans Condensed"/>
                <a:sym typeface="Fira Sans Condensed"/>
              </a:defRPr>
            </a:lvl9pPr>
          </a:lstStyle>
          <a:p>
            <a:endParaRPr/>
          </a:p>
        </p:txBody>
      </p:sp>
      <p:sp>
        <p:nvSpPr>
          <p:cNvPr id="549" name="Google Shape;549;p41"/>
          <p:cNvSpPr/>
          <p:nvPr/>
        </p:nvSpPr>
        <p:spPr>
          <a:xfrm>
            <a:off x="647034" y="5145934"/>
            <a:ext cx="4448705" cy="1711413"/>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0" name="Google Shape;550;p41"/>
          <p:cNvSpPr/>
          <p:nvPr/>
        </p:nvSpPr>
        <p:spPr>
          <a:xfrm rot="1432232" flipH="1">
            <a:off x="-627718" y="5554141"/>
            <a:ext cx="5742337" cy="2041441"/>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1" name="Google Shape;551;p41"/>
          <p:cNvSpPr/>
          <p:nvPr/>
        </p:nvSpPr>
        <p:spPr>
          <a:xfrm rot="5772258">
            <a:off x="9601248" y="-870727"/>
            <a:ext cx="2698005" cy="2580197"/>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2" name="Google Shape;552;p41"/>
          <p:cNvSpPr/>
          <p:nvPr/>
        </p:nvSpPr>
        <p:spPr>
          <a:xfrm rot="707044">
            <a:off x="7052073" y="-507200"/>
            <a:ext cx="5743183" cy="1560773"/>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3" name="Google Shape;553;p41"/>
          <p:cNvSpPr/>
          <p:nvPr/>
        </p:nvSpPr>
        <p:spPr>
          <a:xfrm>
            <a:off x="7052134" y="-507403"/>
            <a:ext cx="5742281" cy="1711537"/>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4" name="Google Shape;554;p41"/>
          <p:cNvSpPr/>
          <p:nvPr/>
        </p:nvSpPr>
        <p:spPr>
          <a:xfrm rot="855605">
            <a:off x="-814626" y="5334251"/>
            <a:ext cx="6564633" cy="2175344"/>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5" name="Google Shape;555;p41"/>
          <p:cNvSpPr/>
          <p:nvPr/>
        </p:nvSpPr>
        <p:spPr>
          <a:xfrm rot="5400000">
            <a:off x="3324892" y="5459359"/>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6" name="Google Shape;556;p41"/>
          <p:cNvSpPr/>
          <p:nvPr/>
        </p:nvSpPr>
        <p:spPr>
          <a:xfrm rot="5400000">
            <a:off x="1521975" y="5325941"/>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7" name="Google Shape;557;p41"/>
          <p:cNvSpPr/>
          <p:nvPr/>
        </p:nvSpPr>
        <p:spPr>
          <a:xfrm rot="-5400000">
            <a:off x="2449125" y="5255775"/>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8" name="Google Shape;558;p41"/>
          <p:cNvSpPr/>
          <p:nvPr/>
        </p:nvSpPr>
        <p:spPr>
          <a:xfrm rot="5400000">
            <a:off x="647025" y="4479592"/>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9" name="Google Shape;559;p41"/>
          <p:cNvSpPr/>
          <p:nvPr/>
        </p:nvSpPr>
        <p:spPr>
          <a:xfrm rot="5400000">
            <a:off x="9559208" y="1286408"/>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0" name="Google Shape;560;p41"/>
          <p:cNvSpPr/>
          <p:nvPr/>
        </p:nvSpPr>
        <p:spPr>
          <a:xfrm rot="5400000">
            <a:off x="7756292" y="1152992"/>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1" name="Google Shape;561;p41"/>
          <p:cNvSpPr/>
          <p:nvPr/>
        </p:nvSpPr>
        <p:spPr>
          <a:xfrm rot="-5400000">
            <a:off x="8683441" y="1082825"/>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2" name="Google Shape;562;p41"/>
          <p:cNvSpPr/>
          <p:nvPr/>
        </p:nvSpPr>
        <p:spPr>
          <a:xfrm rot="5400000">
            <a:off x="6881341" y="306641"/>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901329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243"/>
        <p:cNvGrpSpPr/>
        <p:nvPr/>
      </p:nvGrpSpPr>
      <p:grpSpPr>
        <a:xfrm>
          <a:off x="0" y="0"/>
          <a:ext cx="0" cy="0"/>
          <a:chOff x="0" y="0"/>
          <a:chExt cx="0" cy="0"/>
        </a:xfrm>
      </p:grpSpPr>
      <p:sp>
        <p:nvSpPr>
          <p:cNvPr id="244" name="Google Shape;244;p16"/>
          <p:cNvSpPr/>
          <p:nvPr/>
        </p:nvSpPr>
        <p:spPr>
          <a:xfrm rot="10800000" flipH="1">
            <a:off x="-46597" y="5833212"/>
            <a:ext cx="3340017" cy="1024987"/>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5" name="Google Shape;245;p16"/>
          <p:cNvSpPr/>
          <p:nvPr/>
        </p:nvSpPr>
        <p:spPr>
          <a:xfrm flipH="1">
            <a:off x="8190315" y="1"/>
            <a:ext cx="3459660" cy="91268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16"/>
          <p:cNvSpPr/>
          <p:nvPr/>
        </p:nvSpPr>
        <p:spPr>
          <a:xfrm>
            <a:off x="8843178" y="0"/>
            <a:ext cx="5039673" cy="1248000"/>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16"/>
          <p:cNvSpPr/>
          <p:nvPr/>
        </p:nvSpPr>
        <p:spPr>
          <a:xfrm flipH="1">
            <a:off x="-7" y="5693134"/>
            <a:ext cx="2691040" cy="1165079"/>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16"/>
          <p:cNvSpPr/>
          <p:nvPr/>
        </p:nvSpPr>
        <p:spPr>
          <a:xfrm>
            <a:off x="-1" y="5693048"/>
            <a:ext cx="2290565" cy="1164792"/>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9" name="Google Shape;249;p16"/>
          <p:cNvSpPr/>
          <p:nvPr/>
        </p:nvSpPr>
        <p:spPr>
          <a:xfrm flipH="1">
            <a:off x="9283203" y="0"/>
            <a:ext cx="3459768" cy="1096317"/>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0" name="Google Shape;250;p16"/>
          <p:cNvSpPr/>
          <p:nvPr/>
        </p:nvSpPr>
        <p:spPr>
          <a:xfrm rot="9281215" flipH="1">
            <a:off x="9285063" y="5604975"/>
            <a:ext cx="2970832" cy="1225239"/>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1" name="Google Shape;251;p16"/>
          <p:cNvSpPr/>
          <p:nvPr/>
        </p:nvSpPr>
        <p:spPr>
          <a:xfrm rot="9280772" flipH="1">
            <a:off x="8026051" y="5862083"/>
            <a:ext cx="5043973" cy="1905099"/>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2" name="Google Shape;252;p16"/>
          <p:cNvSpPr/>
          <p:nvPr/>
        </p:nvSpPr>
        <p:spPr>
          <a:xfrm rot="9281383">
            <a:off x="8018716" y="5198448"/>
            <a:ext cx="5686328" cy="2458409"/>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3" name="Google Shape;253;p16"/>
          <p:cNvSpPr/>
          <p:nvPr/>
        </p:nvSpPr>
        <p:spPr>
          <a:xfrm rot="10800000" flipH="1">
            <a:off x="-1166039" y="84844"/>
            <a:ext cx="3257661" cy="125332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4" name="Google Shape;254;p16"/>
          <p:cNvSpPr/>
          <p:nvPr/>
        </p:nvSpPr>
        <p:spPr>
          <a:xfrm rot="9367883">
            <a:off x="-1521305" y="-450726"/>
            <a:ext cx="4205268" cy="1494867"/>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5" name="Google Shape;255;p16"/>
          <p:cNvSpPr/>
          <p:nvPr/>
        </p:nvSpPr>
        <p:spPr>
          <a:xfrm rot="9944222" flipH="1">
            <a:off x="-2236412" y="-392859"/>
            <a:ext cx="4807155" cy="1593004"/>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6" name="Google Shape;256;p16"/>
          <p:cNvSpPr txBox="1">
            <a:spLocks noGrp="1"/>
          </p:cNvSpPr>
          <p:nvPr>
            <p:ph type="title"/>
          </p:nvPr>
        </p:nvSpPr>
        <p:spPr>
          <a:xfrm>
            <a:off x="3400000" y="4386999"/>
            <a:ext cx="5392000" cy="6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algn="ctr" rtl="0">
              <a:spcBef>
                <a:spcPts val="2133"/>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257" name="Google Shape;257;p16"/>
          <p:cNvSpPr txBox="1">
            <a:spLocks noGrp="1"/>
          </p:cNvSpPr>
          <p:nvPr>
            <p:ph type="subTitle" idx="1"/>
          </p:nvPr>
        </p:nvSpPr>
        <p:spPr>
          <a:xfrm>
            <a:off x="3000200" y="1807401"/>
            <a:ext cx="6191600" cy="22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2400"/>
              <a:buNone/>
              <a:defRPr sz="3200"/>
            </a:lvl1pPr>
            <a:lvl2pPr lvl="1" algn="ctr" rtl="0">
              <a:spcBef>
                <a:spcPts val="2133"/>
              </a:spcBef>
              <a:spcAft>
                <a:spcPts val="0"/>
              </a:spcAft>
              <a:buSzPts val="2400"/>
              <a:buNone/>
              <a:defRPr sz="3200"/>
            </a:lvl2pPr>
            <a:lvl3pPr lvl="2" algn="ctr" rtl="0">
              <a:spcBef>
                <a:spcPts val="2133"/>
              </a:spcBef>
              <a:spcAft>
                <a:spcPts val="0"/>
              </a:spcAft>
              <a:buSzPts val="2400"/>
              <a:buNone/>
              <a:defRPr sz="3200"/>
            </a:lvl3pPr>
            <a:lvl4pPr lvl="3" algn="ctr" rtl="0">
              <a:spcBef>
                <a:spcPts val="2133"/>
              </a:spcBef>
              <a:spcAft>
                <a:spcPts val="0"/>
              </a:spcAft>
              <a:buSzPts val="2400"/>
              <a:buNone/>
              <a:defRPr sz="3200"/>
            </a:lvl4pPr>
            <a:lvl5pPr lvl="4" algn="ctr" rtl="0">
              <a:spcBef>
                <a:spcPts val="2133"/>
              </a:spcBef>
              <a:spcAft>
                <a:spcPts val="0"/>
              </a:spcAft>
              <a:buSzPts val="2400"/>
              <a:buNone/>
              <a:defRPr sz="3200"/>
            </a:lvl5pPr>
            <a:lvl6pPr lvl="5" algn="ctr" rtl="0">
              <a:spcBef>
                <a:spcPts val="2133"/>
              </a:spcBef>
              <a:spcAft>
                <a:spcPts val="0"/>
              </a:spcAft>
              <a:buSzPts val="2400"/>
              <a:buNone/>
              <a:defRPr sz="3200"/>
            </a:lvl6pPr>
            <a:lvl7pPr lvl="6" algn="ctr" rtl="0">
              <a:spcBef>
                <a:spcPts val="2133"/>
              </a:spcBef>
              <a:spcAft>
                <a:spcPts val="0"/>
              </a:spcAft>
              <a:buSzPts val="2400"/>
              <a:buNone/>
              <a:defRPr sz="3200"/>
            </a:lvl7pPr>
            <a:lvl8pPr lvl="7" algn="ctr" rtl="0">
              <a:spcBef>
                <a:spcPts val="2133"/>
              </a:spcBef>
              <a:spcAft>
                <a:spcPts val="0"/>
              </a:spcAft>
              <a:buSzPts val="2400"/>
              <a:buNone/>
              <a:defRPr sz="3200"/>
            </a:lvl8pPr>
            <a:lvl9pPr lvl="8" algn="ctr" rtl="0">
              <a:spcBef>
                <a:spcPts val="2133"/>
              </a:spcBef>
              <a:spcAft>
                <a:spcPts val="2133"/>
              </a:spcAft>
              <a:buSzPts val="2400"/>
              <a:buNone/>
              <a:defRPr sz="3200"/>
            </a:lvl9pPr>
          </a:lstStyle>
          <a:p>
            <a:endParaRPr/>
          </a:p>
        </p:txBody>
      </p:sp>
      <p:sp>
        <p:nvSpPr>
          <p:cNvPr id="258" name="Google Shape;258;p16"/>
          <p:cNvSpPr/>
          <p:nvPr/>
        </p:nvSpPr>
        <p:spPr>
          <a:xfrm rot="5400000">
            <a:off x="3122308" y="6413208"/>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9" name="Google Shape;259;p16"/>
          <p:cNvSpPr/>
          <p:nvPr/>
        </p:nvSpPr>
        <p:spPr>
          <a:xfrm rot="5400000">
            <a:off x="1319392" y="6279792"/>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0" name="Google Shape;260;p16"/>
          <p:cNvSpPr/>
          <p:nvPr/>
        </p:nvSpPr>
        <p:spPr>
          <a:xfrm rot="-5400000">
            <a:off x="2246541" y="6209625"/>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16"/>
          <p:cNvSpPr/>
          <p:nvPr/>
        </p:nvSpPr>
        <p:spPr>
          <a:xfrm rot="5400000">
            <a:off x="444441" y="5433441"/>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2" name="Google Shape;262;p16"/>
          <p:cNvSpPr/>
          <p:nvPr/>
        </p:nvSpPr>
        <p:spPr>
          <a:xfrm rot="5400000">
            <a:off x="1276008" y="801041"/>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3" name="Google Shape;263;p16"/>
          <p:cNvSpPr/>
          <p:nvPr/>
        </p:nvSpPr>
        <p:spPr>
          <a:xfrm rot="5400000">
            <a:off x="11419859" y="645692"/>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4" name="Google Shape;264;p16"/>
          <p:cNvSpPr/>
          <p:nvPr/>
        </p:nvSpPr>
        <p:spPr>
          <a:xfrm rot="-5400000">
            <a:off x="313041" y="1337959"/>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5" name="Google Shape;265;p16"/>
          <p:cNvSpPr/>
          <p:nvPr/>
        </p:nvSpPr>
        <p:spPr>
          <a:xfrm rot="5400000">
            <a:off x="1969441" y="187725"/>
            <a:ext cx="218000" cy="2180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6" name="Google Shape;266;p16"/>
          <p:cNvSpPr/>
          <p:nvPr/>
        </p:nvSpPr>
        <p:spPr>
          <a:xfrm rot="5400000">
            <a:off x="10977541" y="5783692"/>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7" name="Google Shape;267;p16"/>
          <p:cNvSpPr/>
          <p:nvPr/>
        </p:nvSpPr>
        <p:spPr>
          <a:xfrm rot="5400000">
            <a:off x="9854525" y="6078441"/>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 name="Google Shape;268;p16"/>
          <p:cNvSpPr/>
          <p:nvPr/>
        </p:nvSpPr>
        <p:spPr>
          <a:xfrm rot="-5400000">
            <a:off x="11881441" y="4743575"/>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9" name="Google Shape;269;p16"/>
          <p:cNvSpPr/>
          <p:nvPr/>
        </p:nvSpPr>
        <p:spPr>
          <a:xfrm rot="5400000">
            <a:off x="9728808" y="694659"/>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07412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563"/>
        <p:cNvGrpSpPr/>
        <p:nvPr/>
      </p:nvGrpSpPr>
      <p:grpSpPr>
        <a:xfrm>
          <a:off x="0" y="0"/>
          <a:ext cx="0" cy="0"/>
          <a:chOff x="0" y="0"/>
          <a:chExt cx="0" cy="0"/>
        </a:xfrm>
      </p:grpSpPr>
      <p:sp>
        <p:nvSpPr>
          <p:cNvPr id="564" name="Google Shape;564;p42"/>
          <p:cNvSpPr txBox="1">
            <a:spLocks noGrp="1"/>
          </p:cNvSpPr>
          <p:nvPr>
            <p:ph type="title"/>
          </p:nvPr>
        </p:nvSpPr>
        <p:spPr>
          <a:xfrm>
            <a:off x="2439800" y="2076267"/>
            <a:ext cx="7312400" cy="1584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8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565" name="Google Shape;565;p42"/>
          <p:cNvSpPr txBox="1">
            <a:spLocks noGrp="1"/>
          </p:cNvSpPr>
          <p:nvPr>
            <p:ph type="subTitle" idx="1"/>
          </p:nvPr>
        </p:nvSpPr>
        <p:spPr>
          <a:xfrm>
            <a:off x="2440200" y="3777767"/>
            <a:ext cx="7312000" cy="135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33">
                <a:solidFill>
                  <a:schemeClr val="dk1"/>
                </a:solidFill>
              </a:defRPr>
            </a:lvl1pPr>
            <a:lvl2pPr lvl="1" algn="ctr" rtl="0">
              <a:spcBef>
                <a:spcPts val="0"/>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566" name="Google Shape;566;p42"/>
          <p:cNvSpPr/>
          <p:nvPr/>
        </p:nvSpPr>
        <p:spPr>
          <a:xfrm rot="-5400000">
            <a:off x="-1373147" y="1087041"/>
            <a:ext cx="5411089" cy="2306376"/>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7" name="Google Shape;567;p42"/>
          <p:cNvSpPr/>
          <p:nvPr/>
        </p:nvSpPr>
        <p:spPr>
          <a:xfrm rot="-5400000">
            <a:off x="-2517625" y="2122984"/>
            <a:ext cx="5507025" cy="144689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8" name="Google Shape;568;p42"/>
          <p:cNvSpPr/>
          <p:nvPr/>
        </p:nvSpPr>
        <p:spPr>
          <a:xfrm rot="5400000">
            <a:off x="516341" y="4814375"/>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9" name="Google Shape;569;p42"/>
          <p:cNvSpPr/>
          <p:nvPr/>
        </p:nvSpPr>
        <p:spPr>
          <a:xfrm rot="5400000">
            <a:off x="804492" y="2296292"/>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0" name="Google Shape;570;p42"/>
          <p:cNvSpPr/>
          <p:nvPr/>
        </p:nvSpPr>
        <p:spPr>
          <a:xfrm rot="5400000">
            <a:off x="-1002637" y="340299"/>
            <a:ext cx="3832268" cy="2029088"/>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1" name="Google Shape;571;p42"/>
          <p:cNvSpPr/>
          <p:nvPr/>
        </p:nvSpPr>
        <p:spPr>
          <a:xfrm rot="5400000">
            <a:off x="1378541" y="1524108"/>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2" name="Google Shape;572;p42"/>
          <p:cNvSpPr/>
          <p:nvPr/>
        </p:nvSpPr>
        <p:spPr>
          <a:xfrm rot="5400000">
            <a:off x="2637925" y="26792"/>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3" name="Google Shape;573;p42"/>
          <p:cNvSpPr/>
          <p:nvPr/>
        </p:nvSpPr>
        <p:spPr>
          <a:xfrm rot="5400000">
            <a:off x="8154060" y="3408181"/>
            <a:ext cx="5411089" cy="2306376"/>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4" name="Google Shape;574;p42"/>
          <p:cNvSpPr/>
          <p:nvPr/>
        </p:nvSpPr>
        <p:spPr>
          <a:xfrm rot="5400000">
            <a:off x="9202601" y="3231725"/>
            <a:ext cx="5507025" cy="144689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5" name="Google Shape;575;p42"/>
          <p:cNvSpPr/>
          <p:nvPr/>
        </p:nvSpPr>
        <p:spPr>
          <a:xfrm rot="-5400000">
            <a:off x="11544459" y="1855625"/>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6" name="Google Shape;576;p42"/>
          <p:cNvSpPr/>
          <p:nvPr/>
        </p:nvSpPr>
        <p:spPr>
          <a:xfrm rot="-5400000">
            <a:off x="11169508" y="4287308"/>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7" name="Google Shape;577;p42"/>
          <p:cNvSpPr/>
          <p:nvPr/>
        </p:nvSpPr>
        <p:spPr>
          <a:xfrm rot="-5400000">
            <a:off x="9362370" y="4432213"/>
            <a:ext cx="3832268" cy="2029088"/>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8" name="Google Shape;578;p42"/>
          <p:cNvSpPr/>
          <p:nvPr/>
        </p:nvSpPr>
        <p:spPr>
          <a:xfrm rot="-5400000">
            <a:off x="10682259" y="5145892"/>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9" name="Google Shape;579;p42"/>
          <p:cNvSpPr/>
          <p:nvPr/>
        </p:nvSpPr>
        <p:spPr>
          <a:xfrm rot="-5400000">
            <a:off x="9336075" y="6556808"/>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668840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388"/>
        <p:cNvGrpSpPr/>
        <p:nvPr/>
      </p:nvGrpSpPr>
      <p:grpSpPr>
        <a:xfrm>
          <a:off x="0" y="0"/>
          <a:ext cx="0" cy="0"/>
          <a:chOff x="0" y="0"/>
          <a:chExt cx="0" cy="0"/>
        </a:xfrm>
      </p:grpSpPr>
      <p:sp>
        <p:nvSpPr>
          <p:cNvPr id="389" name="Google Shape;389;p27"/>
          <p:cNvSpPr/>
          <p:nvPr/>
        </p:nvSpPr>
        <p:spPr>
          <a:xfrm rot="10800000">
            <a:off x="37504" y="6075967"/>
            <a:ext cx="12154435" cy="840567"/>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0" name="Google Shape;390;p27"/>
          <p:cNvSpPr/>
          <p:nvPr/>
        </p:nvSpPr>
        <p:spPr>
          <a:xfrm rot="10800000">
            <a:off x="352" y="6213842"/>
            <a:ext cx="12191587" cy="702692"/>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1" name="Google Shape;391;p27"/>
          <p:cNvSpPr/>
          <p:nvPr/>
        </p:nvSpPr>
        <p:spPr>
          <a:xfrm rot="10800000" flipH="1">
            <a:off x="0" y="6160488"/>
            <a:ext cx="12192104" cy="756045"/>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2" name="Google Shape;392;p27"/>
          <p:cNvSpPr txBox="1">
            <a:spLocks noGrp="1"/>
          </p:cNvSpPr>
          <p:nvPr>
            <p:ph type="title"/>
          </p:nvPr>
        </p:nvSpPr>
        <p:spPr>
          <a:xfrm>
            <a:off x="720000" y="484367"/>
            <a:ext cx="1075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Open Sans"/>
                <a:ea typeface="Open Sans"/>
                <a:cs typeface="Open Sans"/>
                <a:sym typeface="Open Sans"/>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393" name="Google Shape;393;p27"/>
          <p:cNvSpPr/>
          <p:nvPr/>
        </p:nvSpPr>
        <p:spPr>
          <a:xfrm rot="5400000">
            <a:off x="6807508" y="6051308"/>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4" name="Google Shape;394;p27"/>
          <p:cNvSpPr/>
          <p:nvPr/>
        </p:nvSpPr>
        <p:spPr>
          <a:xfrm rot="5400000">
            <a:off x="3485525" y="6094492"/>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5" name="Google Shape;395;p27"/>
          <p:cNvSpPr/>
          <p:nvPr/>
        </p:nvSpPr>
        <p:spPr>
          <a:xfrm rot="-5400000">
            <a:off x="10866241" y="5919892"/>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6" name="Google Shape;396;p27"/>
          <p:cNvSpPr/>
          <p:nvPr/>
        </p:nvSpPr>
        <p:spPr>
          <a:xfrm rot="5400000">
            <a:off x="228741" y="6205375"/>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5669208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769"/>
        <p:cNvGrpSpPr/>
        <p:nvPr/>
      </p:nvGrpSpPr>
      <p:grpSpPr>
        <a:xfrm>
          <a:off x="0" y="0"/>
          <a:ext cx="0" cy="0"/>
          <a:chOff x="0" y="0"/>
          <a:chExt cx="0" cy="0"/>
        </a:xfrm>
      </p:grpSpPr>
      <p:sp>
        <p:nvSpPr>
          <p:cNvPr id="770" name="Google Shape;770;p53"/>
          <p:cNvSpPr txBox="1">
            <a:spLocks noGrp="1"/>
          </p:cNvSpPr>
          <p:nvPr>
            <p:ph type="title"/>
          </p:nvPr>
        </p:nvSpPr>
        <p:spPr>
          <a:xfrm flipH="1">
            <a:off x="915600" y="1457600"/>
            <a:ext cx="10360800" cy="1860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6500"/>
              <a:buNone/>
              <a:defRPr sz="5333"/>
            </a:lvl1pPr>
            <a:lvl2pPr lvl="1" algn="ctr" rtl="0">
              <a:lnSpc>
                <a:spcPct val="100000"/>
              </a:lnSpc>
              <a:spcBef>
                <a:spcPts val="0"/>
              </a:spcBef>
              <a:spcAft>
                <a:spcPts val="0"/>
              </a:spcAft>
              <a:buSzPts val="6500"/>
              <a:buNone/>
              <a:defRPr sz="8666"/>
            </a:lvl2pPr>
            <a:lvl3pPr lvl="2" algn="ctr" rtl="0">
              <a:lnSpc>
                <a:spcPct val="100000"/>
              </a:lnSpc>
              <a:spcBef>
                <a:spcPts val="0"/>
              </a:spcBef>
              <a:spcAft>
                <a:spcPts val="0"/>
              </a:spcAft>
              <a:buSzPts val="6500"/>
              <a:buNone/>
              <a:defRPr sz="8666"/>
            </a:lvl3pPr>
            <a:lvl4pPr lvl="3" algn="ctr" rtl="0">
              <a:lnSpc>
                <a:spcPct val="100000"/>
              </a:lnSpc>
              <a:spcBef>
                <a:spcPts val="0"/>
              </a:spcBef>
              <a:spcAft>
                <a:spcPts val="0"/>
              </a:spcAft>
              <a:buSzPts val="6500"/>
              <a:buNone/>
              <a:defRPr sz="8666"/>
            </a:lvl4pPr>
            <a:lvl5pPr lvl="4" algn="ctr" rtl="0">
              <a:lnSpc>
                <a:spcPct val="100000"/>
              </a:lnSpc>
              <a:spcBef>
                <a:spcPts val="0"/>
              </a:spcBef>
              <a:spcAft>
                <a:spcPts val="0"/>
              </a:spcAft>
              <a:buSzPts val="6500"/>
              <a:buNone/>
              <a:defRPr sz="8666"/>
            </a:lvl5pPr>
            <a:lvl6pPr lvl="5" algn="ctr" rtl="0">
              <a:lnSpc>
                <a:spcPct val="100000"/>
              </a:lnSpc>
              <a:spcBef>
                <a:spcPts val="0"/>
              </a:spcBef>
              <a:spcAft>
                <a:spcPts val="0"/>
              </a:spcAft>
              <a:buSzPts val="6500"/>
              <a:buNone/>
              <a:defRPr sz="8666"/>
            </a:lvl6pPr>
            <a:lvl7pPr lvl="6" algn="ctr" rtl="0">
              <a:lnSpc>
                <a:spcPct val="100000"/>
              </a:lnSpc>
              <a:spcBef>
                <a:spcPts val="0"/>
              </a:spcBef>
              <a:spcAft>
                <a:spcPts val="0"/>
              </a:spcAft>
              <a:buSzPts val="6500"/>
              <a:buNone/>
              <a:defRPr sz="8666"/>
            </a:lvl7pPr>
            <a:lvl8pPr lvl="7" algn="ctr" rtl="0">
              <a:lnSpc>
                <a:spcPct val="100000"/>
              </a:lnSpc>
              <a:spcBef>
                <a:spcPts val="0"/>
              </a:spcBef>
              <a:spcAft>
                <a:spcPts val="0"/>
              </a:spcAft>
              <a:buSzPts val="6500"/>
              <a:buNone/>
              <a:defRPr sz="8666"/>
            </a:lvl8pPr>
            <a:lvl9pPr lvl="8" algn="ctr" rtl="0">
              <a:lnSpc>
                <a:spcPct val="100000"/>
              </a:lnSpc>
              <a:spcBef>
                <a:spcPts val="0"/>
              </a:spcBef>
              <a:spcAft>
                <a:spcPts val="0"/>
              </a:spcAft>
              <a:buSzPts val="6500"/>
              <a:buNone/>
              <a:defRPr sz="8666"/>
            </a:lvl9pPr>
          </a:lstStyle>
          <a:p>
            <a:endParaRPr/>
          </a:p>
        </p:txBody>
      </p:sp>
      <p:sp>
        <p:nvSpPr>
          <p:cNvPr id="771" name="Google Shape;771;p53"/>
          <p:cNvSpPr txBox="1">
            <a:spLocks noGrp="1"/>
          </p:cNvSpPr>
          <p:nvPr>
            <p:ph type="body" idx="1"/>
          </p:nvPr>
        </p:nvSpPr>
        <p:spPr>
          <a:xfrm flipH="1">
            <a:off x="915600" y="3387233"/>
            <a:ext cx="10360800" cy="1860000"/>
          </a:xfrm>
          <a:prstGeom prst="rect">
            <a:avLst/>
          </a:prstGeom>
        </p:spPr>
        <p:txBody>
          <a:bodyPr spcFirstLastPara="1" wrap="square" lIns="91425" tIns="91425" rIns="91425" bIns="91425" anchor="t" anchorCtr="0">
            <a:noAutofit/>
          </a:bodyPr>
          <a:lstStyle>
            <a:lvl1pPr marL="609585" lvl="0" indent="-474121" algn="ctr" rtl="0">
              <a:lnSpc>
                <a:spcPct val="100000"/>
              </a:lnSpc>
              <a:spcBef>
                <a:spcPts val="0"/>
              </a:spcBef>
              <a:spcAft>
                <a:spcPts val="0"/>
              </a:spcAft>
              <a:buSzPts val="2000"/>
              <a:buChar char="●"/>
              <a:defRPr sz="2133"/>
            </a:lvl1pPr>
            <a:lvl2pPr marL="1219170" lvl="1" indent="-474121" algn="ctr" rtl="0">
              <a:lnSpc>
                <a:spcPct val="100000"/>
              </a:lnSpc>
              <a:spcBef>
                <a:spcPts val="0"/>
              </a:spcBef>
              <a:spcAft>
                <a:spcPts val="0"/>
              </a:spcAft>
              <a:buSzPts val="2000"/>
              <a:buChar char="○"/>
              <a:defRPr sz="2667"/>
            </a:lvl2pPr>
            <a:lvl3pPr marL="1828754" lvl="2" indent="-474121" algn="ctr" rtl="0">
              <a:lnSpc>
                <a:spcPct val="100000"/>
              </a:lnSpc>
              <a:spcBef>
                <a:spcPts val="2133"/>
              </a:spcBef>
              <a:spcAft>
                <a:spcPts val="0"/>
              </a:spcAft>
              <a:buSzPts val="2000"/>
              <a:buChar char="■"/>
              <a:defRPr sz="2667"/>
            </a:lvl3pPr>
            <a:lvl4pPr marL="2438339" lvl="3" indent="-474121" algn="ctr" rtl="0">
              <a:lnSpc>
                <a:spcPct val="100000"/>
              </a:lnSpc>
              <a:spcBef>
                <a:spcPts val="2133"/>
              </a:spcBef>
              <a:spcAft>
                <a:spcPts val="0"/>
              </a:spcAft>
              <a:buSzPts val="2000"/>
              <a:buChar char="●"/>
              <a:defRPr sz="2667"/>
            </a:lvl4pPr>
            <a:lvl5pPr marL="3047924" lvl="4" indent="-474121" algn="ctr" rtl="0">
              <a:lnSpc>
                <a:spcPct val="100000"/>
              </a:lnSpc>
              <a:spcBef>
                <a:spcPts val="2133"/>
              </a:spcBef>
              <a:spcAft>
                <a:spcPts val="0"/>
              </a:spcAft>
              <a:buSzPts val="2000"/>
              <a:buChar char="○"/>
              <a:defRPr sz="2667"/>
            </a:lvl5pPr>
            <a:lvl6pPr marL="3657509" lvl="5" indent="-474121" algn="ctr" rtl="0">
              <a:lnSpc>
                <a:spcPct val="100000"/>
              </a:lnSpc>
              <a:spcBef>
                <a:spcPts val="2133"/>
              </a:spcBef>
              <a:spcAft>
                <a:spcPts val="0"/>
              </a:spcAft>
              <a:buSzPts val="2000"/>
              <a:buChar char="■"/>
              <a:defRPr sz="2667"/>
            </a:lvl6pPr>
            <a:lvl7pPr marL="4267093" lvl="6" indent="-474121" algn="ctr" rtl="0">
              <a:lnSpc>
                <a:spcPct val="100000"/>
              </a:lnSpc>
              <a:spcBef>
                <a:spcPts val="2133"/>
              </a:spcBef>
              <a:spcAft>
                <a:spcPts val="0"/>
              </a:spcAft>
              <a:buSzPts val="2000"/>
              <a:buChar char="●"/>
              <a:defRPr sz="2667"/>
            </a:lvl7pPr>
            <a:lvl8pPr marL="4876678" lvl="7" indent="-474121" algn="ctr" rtl="0">
              <a:lnSpc>
                <a:spcPct val="100000"/>
              </a:lnSpc>
              <a:spcBef>
                <a:spcPts val="2133"/>
              </a:spcBef>
              <a:spcAft>
                <a:spcPts val="0"/>
              </a:spcAft>
              <a:buSzPts val="2000"/>
              <a:buChar char="○"/>
              <a:defRPr sz="2667"/>
            </a:lvl8pPr>
            <a:lvl9pPr marL="5486263" lvl="8" indent="-474121" algn="ctr" rtl="0">
              <a:lnSpc>
                <a:spcPct val="100000"/>
              </a:lnSpc>
              <a:spcBef>
                <a:spcPts val="2133"/>
              </a:spcBef>
              <a:spcAft>
                <a:spcPts val="2133"/>
              </a:spcAft>
              <a:buSzPts val="2000"/>
              <a:buChar char="■"/>
              <a:defRPr sz="2667"/>
            </a:lvl9pPr>
          </a:lstStyle>
          <a:p>
            <a:endParaRPr/>
          </a:p>
        </p:txBody>
      </p:sp>
      <p:sp>
        <p:nvSpPr>
          <p:cNvPr id="772" name="Google Shape;772;p53"/>
          <p:cNvSpPr/>
          <p:nvPr/>
        </p:nvSpPr>
        <p:spPr>
          <a:xfrm>
            <a:off x="1373634" y="5280236"/>
            <a:ext cx="9445233" cy="1577729"/>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3" name="Google Shape;773;p53"/>
          <p:cNvSpPr/>
          <p:nvPr/>
        </p:nvSpPr>
        <p:spPr>
          <a:xfrm flipH="1">
            <a:off x="-1" y="5816666"/>
            <a:ext cx="12192468" cy="1042807"/>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4" name="Google Shape;774;p53"/>
          <p:cNvSpPr/>
          <p:nvPr/>
        </p:nvSpPr>
        <p:spPr>
          <a:xfrm rot="6479671">
            <a:off x="7274120" y="-1905314"/>
            <a:ext cx="2003465" cy="4681131"/>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5" name="Google Shape;775;p53"/>
          <p:cNvSpPr/>
          <p:nvPr/>
        </p:nvSpPr>
        <p:spPr>
          <a:xfrm>
            <a:off x="1" y="-223233"/>
            <a:ext cx="12192468" cy="1108664"/>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6" name="Google Shape;776;p53"/>
          <p:cNvSpPr/>
          <p:nvPr/>
        </p:nvSpPr>
        <p:spPr>
          <a:xfrm>
            <a:off x="0" y="-223233"/>
            <a:ext cx="12192104" cy="1215773"/>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7" name="Google Shape;777;p53"/>
          <p:cNvSpPr/>
          <p:nvPr/>
        </p:nvSpPr>
        <p:spPr>
          <a:xfrm>
            <a:off x="1" y="5889248"/>
            <a:ext cx="12191587" cy="96920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8" name="Google Shape;778;p53"/>
          <p:cNvSpPr/>
          <p:nvPr/>
        </p:nvSpPr>
        <p:spPr>
          <a:xfrm rot="5400000">
            <a:off x="10969041" y="5671241"/>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9" name="Google Shape;779;p53"/>
          <p:cNvSpPr/>
          <p:nvPr/>
        </p:nvSpPr>
        <p:spPr>
          <a:xfrm rot="5400000">
            <a:off x="3701292" y="5834425"/>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0" name="Google Shape;780;p53"/>
          <p:cNvSpPr/>
          <p:nvPr/>
        </p:nvSpPr>
        <p:spPr>
          <a:xfrm rot="-5400000">
            <a:off x="8709075" y="5539825"/>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1" name="Google Shape;781;p53"/>
          <p:cNvSpPr/>
          <p:nvPr/>
        </p:nvSpPr>
        <p:spPr>
          <a:xfrm rot="5400000">
            <a:off x="561308" y="5217741"/>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2" name="Google Shape;782;p53"/>
          <p:cNvSpPr/>
          <p:nvPr/>
        </p:nvSpPr>
        <p:spPr>
          <a:xfrm rot="5400000">
            <a:off x="9644275" y="1088808"/>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3" name="Google Shape;783;p53"/>
          <p:cNvSpPr/>
          <p:nvPr/>
        </p:nvSpPr>
        <p:spPr>
          <a:xfrm rot="5400000">
            <a:off x="7841359" y="955392"/>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4" name="Google Shape;784;p53"/>
          <p:cNvSpPr/>
          <p:nvPr/>
        </p:nvSpPr>
        <p:spPr>
          <a:xfrm rot="5400000">
            <a:off x="3362108" y="885441"/>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363683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pening slide">
  <p:cSld name="Opening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86100" y="2268300"/>
            <a:ext cx="6123200" cy="237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0" name="Google Shape;10;p2"/>
          <p:cNvSpPr txBox="1">
            <a:spLocks noGrp="1"/>
          </p:cNvSpPr>
          <p:nvPr>
            <p:ph type="subTitle" idx="1"/>
          </p:nvPr>
        </p:nvSpPr>
        <p:spPr>
          <a:xfrm>
            <a:off x="1386100" y="4275200"/>
            <a:ext cx="3202800" cy="95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987537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31800-94EE-4391-A6B4-27AB12E4D8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9194FF-982D-43A7-AEC2-0A784BE418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9E32C9-2F4D-452F-B4E7-B65BADEFD815}"/>
              </a:ext>
            </a:extLst>
          </p:cNvPr>
          <p:cNvSpPr>
            <a:spLocks noGrp="1"/>
          </p:cNvSpPr>
          <p:nvPr>
            <p:ph type="dt" sz="half" idx="10"/>
          </p:nvPr>
        </p:nvSpPr>
        <p:spPr/>
        <p:txBody>
          <a:bodyPr/>
          <a:lstStyle/>
          <a:p>
            <a:fld id="{02306576-6B48-48E9-81D6-9DCB823A498A}" type="datetimeFigureOut">
              <a:rPr lang="en-US" smtClean="0"/>
              <a:t>5/8/2025</a:t>
            </a:fld>
            <a:endParaRPr lang="en-US" dirty="0"/>
          </a:p>
        </p:txBody>
      </p:sp>
      <p:sp>
        <p:nvSpPr>
          <p:cNvPr id="5" name="Footer Placeholder 4">
            <a:extLst>
              <a:ext uri="{FF2B5EF4-FFF2-40B4-BE49-F238E27FC236}">
                <a16:creationId xmlns:a16="http://schemas.microsoft.com/office/drawing/2014/main" id="{6F1D9B76-F114-420E-AB2D-E5F9A5712B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FB03F1-349F-47C8-97F0-7BDA2E49BA82}"/>
              </a:ext>
            </a:extLst>
          </p:cNvPr>
          <p:cNvSpPr>
            <a:spLocks noGrp="1"/>
          </p:cNvSpPr>
          <p:nvPr>
            <p:ph type="sldNum" sz="quarter" idx="12"/>
          </p:nvPr>
        </p:nvSpPr>
        <p:spPr/>
        <p:txBody>
          <a:bodyPr/>
          <a:lstStyle/>
          <a:p>
            <a:fld id="{52EE01A1-9D74-4AA6-813D-0F195A56DF03}" type="slidenum">
              <a:rPr lang="en-US" smtClean="0"/>
              <a:t>‹#›</a:t>
            </a:fld>
            <a:endParaRPr lang="en-US" dirty="0"/>
          </a:p>
        </p:txBody>
      </p:sp>
    </p:spTree>
    <p:extLst>
      <p:ext uri="{BB962C8B-B14F-4D97-AF65-F5344CB8AC3E}">
        <p14:creationId xmlns:p14="http://schemas.microsoft.com/office/powerpoint/2010/main" val="35954208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658"/>
        <p:cNvGrpSpPr/>
        <p:nvPr/>
      </p:nvGrpSpPr>
      <p:grpSpPr>
        <a:xfrm>
          <a:off x="0" y="0"/>
          <a:ext cx="0" cy="0"/>
          <a:chOff x="0" y="0"/>
          <a:chExt cx="0" cy="0"/>
        </a:xfrm>
      </p:grpSpPr>
      <p:sp>
        <p:nvSpPr>
          <p:cNvPr id="659" name="Google Shape;659;p46"/>
          <p:cNvSpPr txBox="1">
            <a:spLocks noGrp="1"/>
          </p:cNvSpPr>
          <p:nvPr>
            <p:ph type="title"/>
          </p:nvPr>
        </p:nvSpPr>
        <p:spPr>
          <a:xfrm>
            <a:off x="720000" y="484367"/>
            <a:ext cx="107520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660" name="Google Shape;660;p46"/>
          <p:cNvSpPr txBox="1">
            <a:spLocks noGrp="1"/>
          </p:cNvSpPr>
          <p:nvPr>
            <p:ph type="title" idx="2"/>
          </p:nvPr>
        </p:nvSpPr>
        <p:spPr>
          <a:xfrm>
            <a:off x="1321167" y="2040600"/>
            <a:ext cx="2712800" cy="60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3600"/>
            </a:lvl1pPr>
            <a:lvl2pPr lvl="1" algn="ctr" rtl="0">
              <a:spcBef>
                <a:spcPts val="0"/>
              </a:spcBef>
              <a:spcAft>
                <a:spcPts val="0"/>
              </a:spcAft>
              <a:buSzPts val="2700"/>
              <a:buNone/>
              <a:defRPr sz="3600"/>
            </a:lvl2pPr>
            <a:lvl3pPr lvl="2" algn="ctr" rtl="0">
              <a:spcBef>
                <a:spcPts val="0"/>
              </a:spcBef>
              <a:spcAft>
                <a:spcPts val="0"/>
              </a:spcAft>
              <a:buSzPts val="2700"/>
              <a:buNone/>
              <a:defRPr sz="3600"/>
            </a:lvl3pPr>
            <a:lvl4pPr lvl="3" algn="ctr" rtl="0">
              <a:spcBef>
                <a:spcPts val="0"/>
              </a:spcBef>
              <a:spcAft>
                <a:spcPts val="0"/>
              </a:spcAft>
              <a:buSzPts val="2700"/>
              <a:buNone/>
              <a:defRPr sz="3600"/>
            </a:lvl4pPr>
            <a:lvl5pPr lvl="4" algn="ctr" rtl="0">
              <a:spcBef>
                <a:spcPts val="0"/>
              </a:spcBef>
              <a:spcAft>
                <a:spcPts val="0"/>
              </a:spcAft>
              <a:buSzPts val="2700"/>
              <a:buNone/>
              <a:defRPr sz="3600"/>
            </a:lvl5pPr>
            <a:lvl6pPr lvl="5" algn="ctr" rtl="0">
              <a:spcBef>
                <a:spcPts val="0"/>
              </a:spcBef>
              <a:spcAft>
                <a:spcPts val="0"/>
              </a:spcAft>
              <a:buSzPts val="2700"/>
              <a:buNone/>
              <a:defRPr sz="3600"/>
            </a:lvl6pPr>
            <a:lvl7pPr lvl="6" algn="ctr" rtl="0">
              <a:spcBef>
                <a:spcPts val="0"/>
              </a:spcBef>
              <a:spcAft>
                <a:spcPts val="0"/>
              </a:spcAft>
              <a:buSzPts val="2700"/>
              <a:buNone/>
              <a:defRPr sz="3600"/>
            </a:lvl7pPr>
            <a:lvl8pPr lvl="7" algn="ctr" rtl="0">
              <a:spcBef>
                <a:spcPts val="0"/>
              </a:spcBef>
              <a:spcAft>
                <a:spcPts val="0"/>
              </a:spcAft>
              <a:buSzPts val="2700"/>
              <a:buNone/>
              <a:defRPr sz="3600"/>
            </a:lvl8pPr>
            <a:lvl9pPr lvl="8" algn="ctr" rtl="0">
              <a:spcBef>
                <a:spcPts val="0"/>
              </a:spcBef>
              <a:spcAft>
                <a:spcPts val="0"/>
              </a:spcAft>
              <a:buSzPts val="2700"/>
              <a:buNone/>
              <a:defRPr sz="3600"/>
            </a:lvl9pPr>
          </a:lstStyle>
          <a:p>
            <a:endParaRPr/>
          </a:p>
        </p:txBody>
      </p:sp>
      <p:sp>
        <p:nvSpPr>
          <p:cNvPr id="661" name="Google Shape;661;p46"/>
          <p:cNvSpPr txBox="1">
            <a:spLocks noGrp="1"/>
          </p:cNvSpPr>
          <p:nvPr>
            <p:ph type="subTitle" idx="1"/>
          </p:nvPr>
        </p:nvSpPr>
        <p:spPr>
          <a:xfrm>
            <a:off x="1321167" y="2645400"/>
            <a:ext cx="2712800" cy="8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2" name="Google Shape;662;p46"/>
          <p:cNvSpPr txBox="1">
            <a:spLocks noGrp="1"/>
          </p:cNvSpPr>
          <p:nvPr>
            <p:ph type="title" idx="3"/>
          </p:nvPr>
        </p:nvSpPr>
        <p:spPr>
          <a:xfrm>
            <a:off x="3030367" y="3951800"/>
            <a:ext cx="2712800" cy="60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3600"/>
            </a:lvl1pPr>
            <a:lvl2pPr lvl="1" algn="ctr" rtl="0">
              <a:spcBef>
                <a:spcPts val="0"/>
              </a:spcBef>
              <a:spcAft>
                <a:spcPts val="0"/>
              </a:spcAft>
              <a:buSzPts val="2700"/>
              <a:buNone/>
              <a:defRPr sz="3600"/>
            </a:lvl2pPr>
            <a:lvl3pPr lvl="2" algn="ctr" rtl="0">
              <a:spcBef>
                <a:spcPts val="0"/>
              </a:spcBef>
              <a:spcAft>
                <a:spcPts val="0"/>
              </a:spcAft>
              <a:buSzPts val="2700"/>
              <a:buNone/>
              <a:defRPr sz="3600"/>
            </a:lvl3pPr>
            <a:lvl4pPr lvl="3" algn="ctr" rtl="0">
              <a:spcBef>
                <a:spcPts val="0"/>
              </a:spcBef>
              <a:spcAft>
                <a:spcPts val="0"/>
              </a:spcAft>
              <a:buSzPts val="2700"/>
              <a:buNone/>
              <a:defRPr sz="3600"/>
            </a:lvl4pPr>
            <a:lvl5pPr lvl="4" algn="ctr" rtl="0">
              <a:spcBef>
                <a:spcPts val="0"/>
              </a:spcBef>
              <a:spcAft>
                <a:spcPts val="0"/>
              </a:spcAft>
              <a:buSzPts val="2700"/>
              <a:buNone/>
              <a:defRPr sz="3600"/>
            </a:lvl5pPr>
            <a:lvl6pPr lvl="5" algn="ctr" rtl="0">
              <a:spcBef>
                <a:spcPts val="0"/>
              </a:spcBef>
              <a:spcAft>
                <a:spcPts val="0"/>
              </a:spcAft>
              <a:buSzPts val="2700"/>
              <a:buNone/>
              <a:defRPr sz="3600"/>
            </a:lvl6pPr>
            <a:lvl7pPr lvl="6" algn="ctr" rtl="0">
              <a:spcBef>
                <a:spcPts val="0"/>
              </a:spcBef>
              <a:spcAft>
                <a:spcPts val="0"/>
              </a:spcAft>
              <a:buSzPts val="2700"/>
              <a:buNone/>
              <a:defRPr sz="3600"/>
            </a:lvl7pPr>
            <a:lvl8pPr lvl="7" algn="ctr" rtl="0">
              <a:spcBef>
                <a:spcPts val="0"/>
              </a:spcBef>
              <a:spcAft>
                <a:spcPts val="0"/>
              </a:spcAft>
              <a:buSzPts val="2700"/>
              <a:buNone/>
              <a:defRPr sz="3600"/>
            </a:lvl8pPr>
            <a:lvl9pPr lvl="8" algn="ctr" rtl="0">
              <a:spcBef>
                <a:spcPts val="0"/>
              </a:spcBef>
              <a:spcAft>
                <a:spcPts val="0"/>
              </a:spcAft>
              <a:buSzPts val="2700"/>
              <a:buNone/>
              <a:defRPr sz="3600"/>
            </a:lvl9pPr>
          </a:lstStyle>
          <a:p>
            <a:endParaRPr/>
          </a:p>
        </p:txBody>
      </p:sp>
      <p:sp>
        <p:nvSpPr>
          <p:cNvPr id="663" name="Google Shape;663;p46"/>
          <p:cNvSpPr txBox="1">
            <a:spLocks noGrp="1"/>
          </p:cNvSpPr>
          <p:nvPr>
            <p:ph type="subTitle" idx="4"/>
          </p:nvPr>
        </p:nvSpPr>
        <p:spPr>
          <a:xfrm>
            <a:off x="3030367" y="4556600"/>
            <a:ext cx="2712800" cy="8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4" name="Google Shape;664;p46"/>
          <p:cNvSpPr txBox="1">
            <a:spLocks noGrp="1"/>
          </p:cNvSpPr>
          <p:nvPr>
            <p:ph type="title" idx="5"/>
          </p:nvPr>
        </p:nvSpPr>
        <p:spPr>
          <a:xfrm>
            <a:off x="8158033" y="2040600"/>
            <a:ext cx="2712800" cy="60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3600"/>
            </a:lvl1pPr>
            <a:lvl2pPr lvl="1" algn="ctr" rtl="0">
              <a:spcBef>
                <a:spcPts val="0"/>
              </a:spcBef>
              <a:spcAft>
                <a:spcPts val="0"/>
              </a:spcAft>
              <a:buSzPts val="2700"/>
              <a:buNone/>
              <a:defRPr sz="3600"/>
            </a:lvl2pPr>
            <a:lvl3pPr lvl="2" algn="ctr" rtl="0">
              <a:spcBef>
                <a:spcPts val="0"/>
              </a:spcBef>
              <a:spcAft>
                <a:spcPts val="0"/>
              </a:spcAft>
              <a:buSzPts val="2700"/>
              <a:buNone/>
              <a:defRPr sz="3600"/>
            </a:lvl3pPr>
            <a:lvl4pPr lvl="3" algn="ctr" rtl="0">
              <a:spcBef>
                <a:spcPts val="0"/>
              </a:spcBef>
              <a:spcAft>
                <a:spcPts val="0"/>
              </a:spcAft>
              <a:buSzPts val="2700"/>
              <a:buNone/>
              <a:defRPr sz="3600"/>
            </a:lvl4pPr>
            <a:lvl5pPr lvl="4" algn="ctr" rtl="0">
              <a:spcBef>
                <a:spcPts val="0"/>
              </a:spcBef>
              <a:spcAft>
                <a:spcPts val="0"/>
              </a:spcAft>
              <a:buSzPts val="2700"/>
              <a:buNone/>
              <a:defRPr sz="3600"/>
            </a:lvl5pPr>
            <a:lvl6pPr lvl="5" algn="ctr" rtl="0">
              <a:spcBef>
                <a:spcPts val="0"/>
              </a:spcBef>
              <a:spcAft>
                <a:spcPts val="0"/>
              </a:spcAft>
              <a:buSzPts val="2700"/>
              <a:buNone/>
              <a:defRPr sz="3600"/>
            </a:lvl6pPr>
            <a:lvl7pPr lvl="6" algn="ctr" rtl="0">
              <a:spcBef>
                <a:spcPts val="0"/>
              </a:spcBef>
              <a:spcAft>
                <a:spcPts val="0"/>
              </a:spcAft>
              <a:buSzPts val="2700"/>
              <a:buNone/>
              <a:defRPr sz="3600"/>
            </a:lvl7pPr>
            <a:lvl8pPr lvl="7" algn="ctr" rtl="0">
              <a:spcBef>
                <a:spcPts val="0"/>
              </a:spcBef>
              <a:spcAft>
                <a:spcPts val="0"/>
              </a:spcAft>
              <a:buSzPts val="2700"/>
              <a:buNone/>
              <a:defRPr sz="3600"/>
            </a:lvl8pPr>
            <a:lvl9pPr lvl="8" algn="ctr" rtl="0">
              <a:spcBef>
                <a:spcPts val="0"/>
              </a:spcBef>
              <a:spcAft>
                <a:spcPts val="0"/>
              </a:spcAft>
              <a:buSzPts val="2700"/>
              <a:buNone/>
              <a:defRPr sz="3600"/>
            </a:lvl9pPr>
          </a:lstStyle>
          <a:p>
            <a:endParaRPr/>
          </a:p>
        </p:txBody>
      </p:sp>
      <p:sp>
        <p:nvSpPr>
          <p:cNvPr id="665" name="Google Shape;665;p46"/>
          <p:cNvSpPr txBox="1">
            <a:spLocks noGrp="1"/>
          </p:cNvSpPr>
          <p:nvPr>
            <p:ph type="subTitle" idx="6"/>
          </p:nvPr>
        </p:nvSpPr>
        <p:spPr>
          <a:xfrm>
            <a:off x="8158033" y="2645400"/>
            <a:ext cx="2712800" cy="8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6" name="Google Shape;666;p46"/>
          <p:cNvSpPr txBox="1">
            <a:spLocks noGrp="1"/>
          </p:cNvSpPr>
          <p:nvPr>
            <p:ph type="title" idx="7"/>
          </p:nvPr>
        </p:nvSpPr>
        <p:spPr>
          <a:xfrm>
            <a:off x="6448800" y="3951800"/>
            <a:ext cx="2712800" cy="60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3600"/>
            </a:lvl1pPr>
            <a:lvl2pPr lvl="1" algn="ctr" rtl="0">
              <a:spcBef>
                <a:spcPts val="0"/>
              </a:spcBef>
              <a:spcAft>
                <a:spcPts val="0"/>
              </a:spcAft>
              <a:buSzPts val="2700"/>
              <a:buNone/>
              <a:defRPr sz="3600"/>
            </a:lvl2pPr>
            <a:lvl3pPr lvl="2" algn="ctr" rtl="0">
              <a:spcBef>
                <a:spcPts val="0"/>
              </a:spcBef>
              <a:spcAft>
                <a:spcPts val="0"/>
              </a:spcAft>
              <a:buSzPts val="2700"/>
              <a:buNone/>
              <a:defRPr sz="3600"/>
            </a:lvl3pPr>
            <a:lvl4pPr lvl="3" algn="ctr" rtl="0">
              <a:spcBef>
                <a:spcPts val="0"/>
              </a:spcBef>
              <a:spcAft>
                <a:spcPts val="0"/>
              </a:spcAft>
              <a:buSzPts val="2700"/>
              <a:buNone/>
              <a:defRPr sz="3600"/>
            </a:lvl4pPr>
            <a:lvl5pPr lvl="4" algn="ctr" rtl="0">
              <a:spcBef>
                <a:spcPts val="0"/>
              </a:spcBef>
              <a:spcAft>
                <a:spcPts val="0"/>
              </a:spcAft>
              <a:buSzPts val="2700"/>
              <a:buNone/>
              <a:defRPr sz="3600"/>
            </a:lvl5pPr>
            <a:lvl6pPr lvl="5" algn="ctr" rtl="0">
              <a:spcBef>
                <a:spcPts val="0"/>
              </a:spcBef>
              <a:spcAft>
                <a:spcPts val="0"/>
              </a:spcAft>
              <a:buSzPts val="2700"/>
              <a:buNone/>
              <a:defRPr sz="3600"/>
            </a:lvl6pPr>
            <a:lvl7pPr lvl="6" algn="ctr" rtl="0">
              <a:spcBef>
                <a:spcPts val="0"/>
              </a:spcBef>
              <a:spcAft>
                <a:spcPts val="0"/>
              </a:spcAft>
              <a:buSzPts val="2700"/>
              <a:buNone/>
              <a:defRPr sz="3600"/>
            </a:lvl7pPr>
            <a:lvl8pPr lvl="7" algn="ctr" rtl="0">
              <a:spcBef>
                <a:spcPts val="0"/>
              </a:spcBef>
              <a:spcAft>
                <a:spcPts val="0"/>
              </a:spcAft>
              <a:buSzPts val="2700"/>
              <a:buNone/>
              <a:defRPr sz="3600"/>
            </a:lvl8pPr>
            <a:lvl9pPr lvl="8" algn="ctr" rtl="0">
              <a:spcBef>
                <a:spcPts val="0"/>
              </a:spcBef>
              <a:spcAft>
                <a:spcPts val="0"/>
              </a:spcAft>
              <a:buSzPts val="2700"/>
              <a:buNone/>
              <a:defRPr sz="3600"/>
            </a:lvl9pPr>
          </a:lstStyle>
          <a:p>
            <a:endParaRPr/>
          </a:p>
        </p:txBody>
      </p:sp>
      <p:sp>
        <p:nvSpPr>
          <p:cNvPr id="667" name="Google Shape;667;p46"/>
          <p:cNvSpPr txBox="1">
            <a:spLocks noGrp="1"/>
          </p:cNvSpPr>
          <p:nvPr>
            <p:ph type="subTitle" idx="8"/>
          </p:nvPr>
        </p:nvSpPr>
        <p:spPr>
          <a:xfrm>
            <a:off x="6448800" y="4556600"/>
            <a:ext cx="2712800" cy="8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8" name="Google Shape;668;p46"/>
          <p:cNvSpPr txBox="1">
            <a:spLocks noGrp="1"/>
          </p:cNvSpPr>
          <p:nvPr>
            <p:ph type="title" idx="9"/>
          </p:nvPr>
        </p:nvSpPr>
        <p:spPr>
          <a:xfrm>
            <a:off x="4739567" y="2040600"/>
            <a:ext cx="2712800" cy="60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3600"/>
            </a:lvl1pPr>
            <a:lvl2pPr lvl="1" algn="ctr" rtl="0">
              <a:spcBef>
                <a:spcPts val="0"/>
              </a:spcBef>
              <a:spcAft>
                <a:spcPts val="0"/>
              </a:spcAft>
              <a:buSzPts val="2700"/>
              <a:buNone/>
              <a:defRPr sz="3600"/>
            </a:lvl2pPr>
            <a:lvl3pPr lvl="2" algn="ctr" rtl="0">
              <a:spcBef>
                <a:spcPts val="0"/>
              </a:spcBef>
              <a:spcAft>
                <a:spcPts val="0"/>
              </a:spcAft>
              <a:buSzPts val="2700"/>
              <a:buNone/>
              <a:defRPr sz="3600"/>
            </a:lvl3pPr>
            <a:lvl4pPr lvl="3" algn="ctr" rtl="0">
              <a:spcBef>
                <a:spcPts val="0"/>
              </a:spcBef>
              <a:spcAft>
                <a:spcPts val="0"/>
              </a:spcAft>
              <a:buSzPts val="2700"/>
              <a:buNone/>
              <a:defRPr sz="3600"/>
            </a:lvl4pPr>
            <a:lvl5pPr lvl="4" algn="ctr" rtl="0">
              <a:spcBef>
                <a:spcPts val="0"/>
              </a:spcBef>
              <a:spcAft>
                <a:spcPts val="0"/>
              </a:spcAft>
              <a:buSzPts val="2700"/>
              <a:buNone/>
              <a:defRPr sz="3600"/>
            </a:lvl5pPr>
            <a:lvl6pPr lvl="5" algn="ctr" rtl="0">
              <a:spcBef>
                <a:spcPts val="0"/>
              </a:spcBef>
              <a:spcAft>
                <a:spcPts val="0"/>
              </a:spcAft>
              <a:buSzPts val="2700"/>
              <a:buNone/>
              <a:defRPr sz="3600"/>
            </a:lvl6pPr>
            <a:lvl7pPr lvl="6" algn="ctr" rtl="0">
              <a:spcBef>
                <a:spcPts val="0"/>
              </a:spcBef>
              <a:spcAft>
                <a:spcPts val="0"/>
              </a:spcAft>
              <a:buSzPts val="2700"/>
              <a:buNone/>
              <a:defRPr sz="3600"/>
            </a:lvl7pPr>
            <a:lvl8pPr lvl="7" algn="ctr" rtl="0">
              <a:spcBef>
                <a:spcPts val="0"/>
              </a:spcBef>
              <a:spcAft>
                <a:spcPts val="0"/>
              </a:spcAft>
              <a:buSzPts val="2700"/>
              <a:buNone/>
              <a:defRPr sz="3600"/>
            </a:lvl8pPr>
            <a:lvl9pPr lvl="8" algn="ctr" rtl="0">
              <a:spcBef>
                <a:spcPts val="0"/>
              </a:spcBef>
              <a:spcAft>
                <a:spcPts val="0"/>
              </a:spcAft>
              <a:buSzPts val="2700"/>
              <a:buNone/>
              <a:defRPr sz="3600"/>
            </a:lvl9pPr>
          </a:lstStyle>
          <a:p>
            <a:endParaRPr/>
          </a:p>
        </p:txBody>
      </p:sp>
      <p:sp>
        <p:nvSpPr>
          <p:cNvPr id="669" name="Google Shape;669;p46"/>
          <p:cNvSpPr txBox="1">
            <a:spLocks noGrp="1"/>
          </p:cNvSpPr>
          <p:nvPr>
            <p:ph type="subTitle" idx="13"/>
          </p:nvPr>
        </p:nvSpPr>
        <p:spPr>
          <a:xfrm>
            <a:off x="4739567" y="2645400"/>
            <a:ext cx="2712800" cy="8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0" name="Google Shape;670;p46"/>
          <p:cNvSpPr/>
          <p:nvPr/>
        </p:nvSpPr>
        <p:spPr>
          <a:xfrm>
            <a:off x="-819719" y="5413205"/>
            <a:ext cx="3257661" cy="125332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1" name="Google Shape;671;p46"/>
          <p:cNvSpPr/>
          <p:nvPr/>
        </p:nvSpPr>
        <p:spPr>
          <a:xfrm rot="1432117" flipH="1">
            <a:off x="-1174986" y="5707227"/>
            <a:ext cx="4205268" cy="1494867"/>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2" name="Google Shape;672;p46"/>
          <p:cNvSpPr/>
          <p:nvPr/>
        </p:nvSpPr>
        <p:spPr>
          <a:xfrm rot="855778">
            <a:off x="-1890094" y="5551225"/>
            <a:ext cx="4807155" cy="1593004"/>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3" name="Google Shape;673;p46"/>
          <p:cNvSpPr/>
          <p:nvPr/>
        </p:nvSpPr>
        <p:spPr>
          <a:xfrm rot="5027361" flipH="1">
            <a:off x="11465099" y="5389462"/>
            <a:ext cx="2228005" cy="2130383"/>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4" name="Google Shape;674;p46"/>
          <p:cNvSpPr/>
          <p:nvPr/>
        </p:nvSpPr>
        <p:spPr>
          <a:xfrm rot="10093095" flipH="1">
            <a:off x="9360036" y="5931063"/>
            <a:ext cx="4743037" cy="1288909"/>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5" name="Google Shape;675;p46"/>
          <p:cNvSpPr/>
          <p:nvPr/>
        </p:nvSpPr>
        <p:spPr>
          <a:xfrm rot="10800000" flipH="1">
            <a:off x="9360094" y="5806646"/>
            <a:ext cx="4742205" cy="1413437"/>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6" name="Google Shape;676;p46"/>
          <p:cNvSpPr/>
          <p:nvPr/>
        </p:nvSpPr>
        <p:spPr>
          <a:xfrm rot="5400000">
            <a:off x="11458775" y="5663808"/>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7" name="Google Shape;677;p46"/>
          <p:cNvSpPr/>
          <p:nvPr/>
        </p:nvSpPr>
        <p:spPr>
          <a:xfrm rot="5400000">
            <a:off x="1081125" y="5764959"/>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8" name="Google Shape;678;p46"/>
          <p:cNvSpPr/>
          <p:nvPr/>
        </p:nvSpPr>
        <p:spPr>
          <a:xfrm rot="-5400000">
            <a:off x="10583008" y="5460225"/>
            <a:ext cx="131200" cy="13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9" name="Google Shape;679;p46"/>
          <p:cNvSpPr/>
          <p:nvPr/>
        </p:nvSpPr>
        <p:spPr>
          <a:xfrm rot="5400000">
            <a:off x="206175" y="4918608"/>
            <a:ext cx="218000" cy="2180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058837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650BD-A8F1-43C1-8989-3B8760A31C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B7F314-699B-4B35-8A59-15172693F6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123105-59F7-4A05-AE6A-2C85001BF573}"/>
              </a:ext>
            </a:extLst>
          </p:cNvPr>
          <p:cNvSpPr>
            <a:spLocks noGrp="1"/>
          </p:cNvSpPr>
          <p:nvPr>
            <p:ph type="dt" sz="half" idx="10"/>
          </p:nvPr>
        </p:nvSpPr>
        <p:spPr/>
        <p:txBody>
          <a:bodyPr/>
          <a:lstStyle/>
          <a:p>
            <a:fld id="{02306576-6B48-48E9-81D6-9DCB823A498A}" type="datetimeFigureOut">
              <a:rPr lang="en-US" smtClean="0"/>
              <a:t>5/8/2025</a:t>
            </a:fld>
            <a:endParaRPr lang="en-US" dirty="0"/>
          </a:p>
        </p:txBody>
      </p:sp>
      <p:sp>
        <p:nvSpPr>
          <p:cNvPr id="5" name="Footer Placeholder 4">
            <a:extLst>
              <a:ext uri="{FF2B5EF4-FFF2-40B4-BE49-F238E27FC236}">
                <a16:creationId xmlns:a16="http://schemas.microsoft.com/office/drawing/2014/main" id="{14C21C32-E2EE-4EF4-9F68-2CD4885781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84F94E-B4F6-4568-AE0A-D2A0BA1D81DA}"/>
              </a:ext>
            </a:extLst>
          </p:cNvPr>
          <p:cNvSpPr>
            <a:spLocks noGrp="1"/>
          </p:cNvSpPr>
          <p:nvPr>
            <p:ph type="sldNum" sz="quarter" idx="12"/>
          </p:nvPr>
        </p:nvSpPr>
        <p:spPr/>
        <p:txBody>
          <a:bodyPr/>
          <a:lstStyle/>
          <a:p>
            <a:fld id="{52EE01A1-9D74-4AA6-813D-0F195A56DF03}" type="slidenum">
              <a:rPr lang="en-US" smtClean="0"/>
              <a:t>‹#›</a:t>
            </a:fld>
            <a:endParaRPr lang="en-US" dirty="0"/>
          </a:p>
        </p:txBody>
      </p:sp>
    </p:spTree>
    <p:extLst>
      <p:ext uri="{BB962C8B-B14F-4D97-AF65-F5344CB8AC3E}">
        <p14:creationId xmlns:p14="http://schemas.microsoft.com/office/powerpoint/2010/main" val="3071543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BEBB-FEB4-4ECB-9E3D-4D3ACD9CFF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E62F23-C1D5-4AAD-BCAA-995A2418F2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F6EB05-4DD3-4440-8148-88E5D5B6C4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4EB847-2F5E-4A78-83A1-C093B7FD29A0}"/>
              </a:ext>
            </a:extLst>
          </p:cNvPr>
          <p:cNvSpPr>
            <a:spLocks noGrp="1"/>
          </p:cNvSpPr>
          <p:nvPr>
            <p:ph type="dt" sz="half" idx="10"/>
          </p:nvPr>
        </p:nvSpPr>
        <p:spPr/>
        <p:txBody>
          <a:bodyPr/>
          <a:lstStyle/>
          <a:p>
            <a:fld id="{02306576-6B48-48E9-81D6-9DCB823A498A}" type="datetimeFigureOut">
              <a:rPr lang="en-US" smtClean="0"/>
              <a:t>5/8/2025</a:t>
            </a:fld>
            <a:endParaRPr lang="en-US" dirty="0"/>
          </a:p>
        </p:txBody>
      </p:sp>
      <p:sp>
        <p:nvSpPr>
          <p:cNvPr id="6" name="Footer Placeholder 5">
            <a:extLst>
              <a:ext uri="{FF2B5EF4-FFF2-40B4-BE49-F238E27FC236}">
                <a16:creationId xmlns:a16="http://schemas.microsoft.com/office/drawing/2014/main" id="{E9A71DE9-251F-4DD5-96F1-7F3A259C99B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3036A3-5469-46E1-B4BB-395956E77383}"/>
              </a:ext>
            </a:extLst>
          </p:cNvPr>
          <p:cNvSpPr>
            <a:spLocks noGrp="1"/>
          </p:cNvSpPr>
          <p:nvPr>
            <p:ph type="sldNum" sz="quarter" idx="12"/>
          </p:nvPr>
        </p:nvSpPr>
        <p:spPr/>
        <p:txBody>
          <a:bodyPr/>
          <a:lstStyle/>
          <a:p>
            <a:fld id="{52EE01A1-9D74-4AA6-813D-0F195A56DF03}" type="slidenum">
              <a:rPr lang="en-US" smtClean="0"/>
              <a:t>‹#›</a:t>
            </a:fld>
            <a:endParaRPr lang="en-US" dirty="0"/>
          </a:p>
        </p:txBody>
      </p:sp>
    </p:spTree>
    <p:extLst>
      <p:ext uri="{BB962C8B-B14F-4D97-AF65-F5344CB8AC3E}">
        <p14:creationId xmlns:p14="http://schemas.microsoft.com/office/powerpoint/2010/main" val="2659992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A677B-A103-444F-A1A5-AFCCC7559C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6B95C0-0F07-49BF-AA11-061292FF63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9EC180-63AB-43EE-BFC8-3F323F224D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F42663-080C-4FE4-92F2-65707C9F0A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54DF57-964A-4072-AA96-69EC982250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1B2D72-0EE8-4993-B96C-10D9FC5AA8BF}"/>
              </a:ext>
            </a:extLst>
          </p:cNvPr>
          <p:cNvSpPr>
            <a:spLocks noGrp="1"/>
          </p:cNvSpPr>
          <p:nvPr>
            <p:ph type="dt" sz="half" idx="10"/>
          </p:nvPr>
        </p:nvSpPr>
        <p:spPr/>
        <p:txBody>
          <a:bodyPr/>
          <a:lstStyle/>
          <a:p>
            <a:fld id="{02306576-6B48-48E9-81D6-9DCB823A498A}" type="datetimeFigureOut">
              <a:rPr lang="en-US" smtClean="0"/>
              <a:t>5/8/2025</a:t>
            </a:fld>
            <a:endParaRPr lang="en-US" dirty="0"/>
          </a:p>
        </p:txBody>
      </p:sp>
      <p:sp>
        <p:nvSpPr>
          <p:cNvPr id="8" name="Footer Placeholder 7">
            <a:extLst>
              <a:ext uri="{FF2B5EF4-FFF2-40B4-BE49-F238E27FC236}">
                <a16:creationId xmlns:a16="http://schemas.microsoft.com/office/drawing/2014/main" id="{F626BDEA-6678-45D5-97F4-FC64A343F55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8E9CDA1-89F0-4123-919D-36BF72948E93}"/>
              </a:ext>
            </a:extLst>
          </p:cNvPr>
          <p:cNvSpPr>
            <a:spLocks noGrp="1"/>
          </p:cNvSpPr>
          <p:nvPr>
            <p:ph type="sldNum" sz="quarter" idx="12"/>
          </p:nvPr>
        </p:nvSpPr>
        <p:spPr/>
        <p:txBody>
          <a:bodyPr/>
          <a:lstStyle/>
          <a:p>
            <a:fld id="{52EE01A1-9D74-4AA6-813D-0F195A56DF03}" type="slidenum">
              <a:rPr lang="en-US" smtClean="0"/>
              <a:t>‹#›</a:t>
            </a:fld>
            <a:endParaRPr lang="en-US" dirty="0"/>
          </a:p>
        </p:txBody>
      </p:sp>
    </p:spTree>
    <p:extLst>
      <p:ext uri="{BB962C8B-B14F-4D97-AF65-F5344CB8AC3E}">
        <p14:creationId xmlns:p14="http://schemas.microsoft.com/office/powerpoint/2010/main" val="3187221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C7999-800B-4077-A2C3-3DA7650393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DDD589-FD53-4B4A-9841-634EF1F0CF51}"/>
              </a:ext>
            </a:extLst>
          </p:cNvPr>
          <p:cNvSpPr>
            <a:spLocks noGrp="1"/>
          </p:cNvSpPr>
          <p:nvPr>
            <p:ph type="dt" sz="half" idx="10"/>
          </p:nvPr>
        </p:nvSpPr>
        <p:spPr/>
        <p:txBody>
          <a:bodyPr/>
          <a:lstStyle/>
          <a:p>
            <a:fld id="{02306576-6B48-48E9-81D6-9DCB823A498A}" type="datetimeFigureOut">
              <a:rPr lang="en-US" smtClean="0"/>
              <a:t>5/8/2025</a:t>
            </a:fld>
            <a:endParaRPr lang="en-US" dirty="0"/>
          </a:p>
        </p:txBody>
      </p:sp>
      <p:sp>
        <p:nvSpPr>
          <p:cNvPr id="4" name="Footer Placeholder 3">
            <a:extLst>
              <a:ext uri="{FF2B5EF4-FFF2-40B4-BE49-F238E27FC236}">
                <a16:creationId xmlns:a16="http://schemas.microsoft.com/office/drawing/2014/main" id="{DB99CC87-BA9E-4C37-B913-5FAE571DC10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F6D872-1D1C-4AB6-B9F7-ACF55249D671}"/>
              </a:ext>
            </a:extLst>
          </p:cNvPr>
          <p:cNvSpPr>
            <a:spLocks noGrp="1"/>
          </p:cNvSpPr>
          <p:nvPr>
            <p:ph type="sldNum" sz="quarter" idx="12"/>
          </p:nvPr>
        </p:nvSpPr>
        <p:spPr/>
        <p:txBody>
          <a:bodyPr/>
          <a:lstStyle/>
          <a:p>
            <a:fld id="{52EE01A1-9D74-4AA6-813D-0F195A56DF03}" type="slidenum">
              <a:rPr lang="en-US" smtClean="0"/>
              <a:t>‹#›</a:t>
            </a:fld>
            <a:endParaRPr lang="en-US" dirty="0"/>
          </a:p>
        </p:txBody>
      </p:sp>
    </p:spTree>
    <p:extLst>
      <p:ext uri="{BB962C8B-B14F-4D97-AF65-F5344CB8AC3E}">
        <p14:creationId xmlns:p14="http://schemas.microsoft.com/office/powerpoint/2010/main" val="305343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C3215B-1D44-4C28-9B7D-A0BA851B5EAA}"/>
              </a:ext>
            </a:extLst>
          </p:cNvPr>
          <p:cNvSpPr>
            <a:spLocks noGrp="1"/>
          </p:cNvSpPr>
          <p:nvPr>
            <p:ph type="dt" sz="half" idx="10"/>
          </p:nvPr>
        </p:nvSpPr>
        <p:spPr/>
        <p:txBody>
          <a:bodyPr/>
          <a:lstStyle/>
          <a:p>
            <a:fld id="{02306576-6B48-48E9-81D6-9DCB823A498A}" type="datetimeFigureOut">
              <a:rPr lang="en-US" smtClean="0"/>
              <a:t>5/8/2025</a:t>
            </a:fld>
            <a:endParaRPr lang="en-US" dirty="0"/>
          </a:p>
        </p:txBody>
      </p:sp>
      <p:sp>
        <p:nvSpPr>
          <p:cNvPr id="3" name="Footer Placeholder 2">
            <a:extLst>
              <a:ext uri="{FF2B5EF4-FFF2-40B4-BE49-F238E27FC236}">
                <a16:creationId xmlns:a16="http://schemas.microsoft.com/office/drawing/2014/main" id="{00272CDA-F3A4-47E7-B62F-EDB827DED25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0B153D7-6A11-4BFC-AECE-BF408A402256}"/>
              </a:ext>
            </a:extLst>
          </p:cNvPr>
          <p:cNvSpPr>
            <a:spLocks noGrp="1"/>
          </p:cNvSpPr>
          <p:nvPr>
            <p:ph type="sldNum" sz="quarter" idx="12"/>
          </p:nvPr>
        </p:nvSpPr>
        <p:spPr/>
        <p:txBody>
          <a:bodyPr/>
          <a:lstStyle/>
          <a:p>
            <a:fld id="{52EE01A1-9D74-4AA6-813D-0F195A56DF03}" type="slidenum">
              <a:rPr lang="en-US" smtClean="0"/>
              <a:t>‹#›</a:t>
            </a:fld>
            <a:endParaRPr lang="en-US" dirty="0"/>
          </a:p>
        </p:txBody>
      </p:sp>
    </p:spTree>
    <p:extLst>
      <p:ext uri="{BB962C8B-B14F-4D97-AF65-F5344CB8AC3E}">
        <p14:creationId xmlns:p14="http://schemas.microsoft.com/office/powerpoint/2010/main" val="594426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38770-8BB7-4EAC-BCD2-65816D2B35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373E90-7F0F-4788-BAE5-23C6E8506F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2B2F02-70FA-4692-8A99-F87E319932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CFE8F1-70E3-4EF3-B986-87DA3C68DFC5}"/>
              </a:ext>
            </a:extLst>
          </p:cNvPr>
          <p:cNvSpPr>
            <a:spLocks noGrp="1"/>
          </p:cNvSpPr>
          <p:nvPr>
            <p:ph type="dt" sz="half" idx="10"/>
          </p:nvPr>
        </p:nvSpPr>
        <p:spPr/>
        <p:txBody>
          <a:bodyPr/>
          <a:lstStyle/>
          <a:p>
            <a:fld id="{02306576-6B48-48E9-81D6-9DCB823A498A}" type="datetimeFigureOut">
              <a:rPr lang="en-US" smtClean="0"/>
              <a:t>5/8/2025</a:t>
            </a:fld>
            <a:endParaRPr lang="en-US" dirty="0"/>
          </a:p>
        </p:txBody>
      </p:sp>
      <p:sp>
        <p:nvSpPr>
          <p:cNvPr id="6" name="Footer Placeholder 5">
            <a:extLst>
              <a:ext uri="{FF2B5EF4-FFF2-40B4-BE49-F238E27FC236}">
                <a16:creationId xmlns:a16="http://schemas.microsoft.com/office/drawing/2014/main" id="{40BDE64F-BC4D-457B-A05A-4B428D8C121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21B8809-C7A1-4C04-84BB-E58F76EF35B0}"/>
              </a:ext>
            </a:extLst>
          </p:cNvPr>
          <p:cNvSpPr>
            <a:spLocks noGrp="1"/>
          </p:cNvSpPr>
          <p:nvPr>
            <p:ph type="sldNum" sz="quarter" idx="12"/>
          </p:nvPr>
        </p:nvSpPr>
        <p:spPr/>
        <p:txBody>
          <a:bodyPr/>
          <a:lstStyle/>
          <a:p>
            <a:fld id="{52EE01A1-9D74-4AA6-813D-0F195A56DF03}" type="slidenum">
              <a:rPr lang="en-US" smtClean="0"/>
              <a:t>‹#›</a:t>
            </a:fld>
            <a:endParaRPr lang="en-US" dirty="0"/>
          </a:p>
        </p:txBody>
      </p:sp>
    </p:spTree>
    <p:extLst>
      <p:ext uri="{BB962C8B-B14F-4D97-AF65-F5344CB8AC3E}">
        <p14:creationId xmlns:p14="http://schemas.microsoft.com/office/powerpoint/2010/main" val="2714779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CF5BB-62A9-4AC4-86EE-6786D469B7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FE261D-CAE1-449F-8886-D7DDBF3CC7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2E668EF-6CFF-4BE6-A360-17FBC9C552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1FC780-25D3-4687-9BB6-94E2284E05CB}"/>
              </a:ext>
            </a:extLst>
          </p:cNvPr>
          <p:cNvSpPr>
            <a:spLocks noGrp="1"/>
          </p:cNvSpPr>
          <p:nvPr>
            <p:ph type="dt" sz="half" idx="10"/>
          </p:nvPr>
        </p:nvSpPr>
        <p:spPr/>
        <p:txBody>
          <a:bodyPr/>
          <a:lstStyle/>
          <a:p>
            <a:fld id="{02306576-6B48-48E9-81D6-9DCB823A498A}" type="datetimeFigureOut">
              <a:rPr lang="en-US" smtClean="0"/>
              <a:t>5/8/2025</a:t>
            </a:fld>
            <a:endParaRPr lang="en-US" dirty="0"/>
          </a:p>
        </p:txBody>
      </p:sp>
      <p:sp>
        <p:nvSpPr>
          <p:cNvPr id="6" name="Footer Placeholder 5">
            <a:extLst>
              <a:ext uri="{FF2B5EF4-FFF2-40B4-BE49-F238E27FC236}">
                <a16:creationId xmlns:a16="http://schemas.microsoft.com/office/drawing/2014/main" id="{6D8123EA-50F9-4380-A008-2D5B43492F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031F8DA-A4B9-43C3-BFD0-D95BC03BD20F}"/>
              </a:ext>
            </a:extLst>
          </p:cNvPr>
          <p:cNvSpPr>
            <a:spLocks noGrp="1"/>
          </p:cNvSpPr>
          <p:nvPr>
            <p:ph type="sldNum" sz="quarter" idx="12"/>
          </p:nvPr>
        </p:nvSpPr>
        <p:spPr/>
        <p:txBody>
          <a:bodyPr/>
          <a:lstStyle/>
          <a:p>
            <a:fld id="{52EE01A1-9D74-4AA6-813D-0F195A56DF03}" type="slidenum">
              <a:rPr lang="en-US" smtClean="0"/>
              <a:t>‹#›</a:t>
            </a:fld>
            <a:endParaRPr lang="en-US" dirty="0"/>
          </a:p>
        </p:txBody>
      </p:sp>
    </p:spTree>
    <p:extLst>
      <p:ext uri="{BB962C8B-B14F-4D97-AF65-F5344CB8AC3E}">
        <p14:creationId xmlns:p14="http://schemas.microsoft.com/office/powerpoint/2010/main" val="1597820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E474B-331F-4F73-A3E1-9BE07FC61B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E926DB-2C28-4EA8-B566-B4A78C9210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2CA70A-554D-446C-A0C0-C434037975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306576-6B48-48E9-81D6-9DCB823A498A}" type="datetimeFigureOut">
              <a:rPr lang="en-US" smtClean="0"/>
              <a:t>5/8/2025</a:t>
            </a:fld>
            <a:endParaRPr lang="en-US" dirty="0"/>
          </a:p>
        </p:txBody>
      </p:sp>
      <p:sp>
        <p:nvSpPr>
          <p:cNvPr id="5" name="Footer Placeholder 4">
            <a:extLst>
              <a:ext uri="{FF2B5EF4-FFF2-40B4-BE49-F238E27FC236}">
                <a16:creationId xmlns:a16="http://schemas.microsoft.com/office/drawing/2014/main" id="{EE827B93-4776-40D8-A567-B4E42218D1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E097B3F-C67E-4D14-B429-1E58E2F618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EE01A1-9D74-4AA6-813D-0F195A56DF03}" type="slidenum">
              <a:rPr lang="en-US" smtClean="0"/>
              <a:t>‹#›</a:t>
            </a:fld>
            <a:endParaRPr lang="en-US" dirty="0"/>
          </a:p>
        </p:txBody>
      </p:sp>
    </p:spTree>
    <p:extLst>
      <p:ext uri="{BB962C8B-B14F-4D97-AF65-F5344CB8AC3E}">
        <p14:creationId xmlns:p14="http://schemas.microsoft.com/office/powerpoint/2010/main" val="12860475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6.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microsoft.com/office/2007/relationships/hdphoto" Target="../media/hdphoto2.wdp"/></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microsoft.com/office/2007/relationships/hdphoto" Target="../media/hdphoto3.wdp"/></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microsoft.com/office/2007/relationships/hdphoto" Target="../media/hdphoto4.wdp"/></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microsoft.com/office/2007/relationships/hdphoto" Target="../media/hdphoto5.wdp"/></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8.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22.jp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FCC3FD0-24DE-4634-A038-4C825D3DA5C3}"/>
              </a:ext>
            </a:extLst>
          </p:cNvPr>
          <p:cNvGrpSpPr/>
          <p:nvPr/>
        </p:nvGrpSpPr>
        <p:grpSpPr>
          <a:xfrm>
            <a:off x="1664846" y="1374897"/>
            <a:ext cx="5194022" cy="4108205"/>
            <a:chOff x="1369733" y="1458025"/>
            <a:chExt cx="5194022" cy="4108205"/>
          </a:xfrm>
        </p:grpSpPr>
        <p:pic>
          <p:nvPicPr>
            <p:cNvPr id="14" name="Picture 13">
              <a:extLst>
                <a:ext uri="{FF2B5EF4-FFF2-40B4-BE49-F238E27FC236}">
                  <a16:creationId xmlns:a16="http://schemas.microsoft.com/office/drawing/2014/main" id="{69646453-BC75-464C-B718-CB7BF38C3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733" y="1458025"/>
              <a:ext cx="3990931" cy="2978728"/>
            </a:xfrm>
            <a:prstGeom prst="rect">
              <a:avLst/>
            </a:prstGeom>
            <a:ln w="190500" cap="sq">
              <a:solidFill>
                <a:srgbClr val="DBDBDB"/>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pSp>
          <p:nvGrpSpPr>
            <p:cNvPr id="17" name="Group 16">
              <a:extLst>
                <a:ext uri="{FF2B5EF4-FFF2-40B4-BE49-F238E27FC236}">
                  <a16:creationId xmlns:a16="http://schemas.microsoft.com/office/drawing/2014/main" id="{A8BF2115-2598-4CA4-BF9B-1868632804EA}"/>
                </a:ext>
              </a:extLst>
            </p:cNvPr>
            <p:cNvGrpSpPr/>
            <p:nvPr/>
          </p:nvGrpSpPr>
          <p:grpSpPr>
            <a:xfrm>
              <a:off x="1369733" y="4655127"/>
              <a:ext cx="3990931" cy="858982"/>
              <a:chOff x="1607127" y="4655127"/>
              <a:chExt cx="3990931" cy="858982"/>
            </a:xfrm>
          </p:grpSpPr>
          <p:sp>
            <p:nvSpPr>
              <p:cNvPr id="15" name="Frame 14">
                <a:extLst>
                  <a:ext uri="{FF2B5EF4-FFF2-40B4-BE49-F238E27FC236}">
                    <a16:creationId xmlns:a16="http://schemas.microsoft.com/office/drawing/2014/main" id="{23762C0E-A8EA-44D9-A0A7-5CBCFEDC5CB1}"/>
                  </a:ext>
                </a:extLst>
              </p:cNvPr>
              <p:cNvSpPr/>
              <p:nvPr/>
            </p:nvSpPr>
            <p:spPr>
              <a:xfrm>
                <a:off x="1607127" y="4655127"/>
                <a:ext cx="3990931" cy="858982"/>
              </a:xfrm>
              <a:prstGeom prst="frame">
                <a:avLst/>
              </a:prstGeom>
              <a:solidFill>
                <a:srgbClr val="DBDBDB"/>
              </a:solidFill>
              <a:ln w="38100" cap="sq">
                <a:solidFill>
                  <a:srgbClr val="DBDBDB"/>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a:extLst>
                  <a:ext uri="{FF2B5EF4-FFF2-40B4-BE49-F238E27FC236}">
                    <a16:creationId xmlns:a16="http://schemas.microsoft.com/office/drawing/2014/main" id="{EF8EF958-6EF7-491D-9B41-150008CB3154}"/>
                  </a:ext>
                </a:extLst>
              </p:cNvPr>
              <p:cNvSpPr txBox="1"/>
              <p:nvPr/>
            </p:nvSpPr>
            <p:spPr>
              <a:xfrm>
                <a:off x="1814945" y="4862945"/>
                <a:ext cx="3602182" cy="461665"/>
              </a:xfrm>
              <a:prstGeom prst="rect">
                <a:avLst/>
              </a:prstGeom>
              <a:noFill/>
            </p:spPr>
            <p:txBody>
              <a:bodyPr wrap="square" rtlCol="0">
                <a:spAutoFit/>
              </a:bodyPr>
              <a:lstStyle/>
              <a:p>
                <a:pPr algn="ctr"/>
                <a:r>
                  <a:rPr lang="en-US" sz="2400" b="1" dirty="0">
                    <a:ln>
                      <a:solidFill>
                        <a:srgbClr val="DBDBDB"/>
                      </a:solidFill>
                    </a:ln>
                    <a:solidFill>
                      <a:srgbClr val="32343A"/>
                    </a:solidFill>
                    <a:latin typeface="Arial Black" panose="020B0A04020102020204" pitchFamily="34" charset="0"/>
                  </a:rPr>
                  <a:t>Graduation Project</a:t>
                </a:r>
              </a:p>
            </p:txBody>
          </p:sp>
        </p:grpSp>
        <p:pic>
          <p:nvPicPr>
            <p:cNvPr id="23" name="Picture 22">
              <a:extLst>
                <a:ext uri="{FF2B5EF4-FFF2-40B4-BE49-F238E27FC236}">
                  <a16:creationId xmlns:a16="http://schemas.microsoft.com/office/drawing/2014/main" id="{8CDF60FB-938B-4A4E-8FD6-76C7AD478C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68021" y="4159660"/>
              <a:ext cx="1295734" cy="1406570"/>
            </a:xfrm>
            <a:prstGeom prst="rect">
              <a:avLst/>
            </a:prstGeom>
          </p:spPr>
        </p:pic>
      </p:grpSp>
      <p:pic>
        <p:nvPicPr>
          <p:cNvPr id="5" name="Picture 4" descr="A logo of a globe with a graduation cap&#10;&#10;AI-generated content may be incorrect.">
            <a:extLst>
              <a:ext uri="{FF2B5EF4-FFF2-40B4-BE49-F238E27FC236}">
                <a16:creationId xmlns:a16="http://schemas.microsoft.com/office/drawing/2014/main" id="{4A73EBE1-8E59-C025-C521-CC92F84CC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1372" y="1374897"/>
            <a:ext cx="3983523" cy="3662271"/>
          </a:xfrm>
          <a:prstGeom prst="rect">
            <a:avLst/>
          </a:prstGeom>
        </p:spPr>
      </p:pic>
    </p:spTree>
    <p:extLst>
      <p:ext uri="{BB962C8B-B14F-4D97-AF65-F5344CB8AC3E}">
        <p14:creationId xmlns:p14="http://schemas.microsoft.com/office/powerpoint/2010/main" val="16038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6" name="Google Shape;159;p17">
            <a:extLst>
              <a:ext uri="{FF2B5EF4-FFF2-40B4-BE49-F238E27FC236}">
                <a16:creationId xmlns:a16="http://schemas.microsoft.com/office/drawing/2014/main" id="{66E3BECD-2BF4-EDC9-8BF0-094FEDE19619}"/>
              </a:ext>
            </a:extLst>
          </p:cNvPr>
          <p:cNvSpPr/>
          <p:nvPr/>
        </p:nvSpPr>
        <p:spPr>
          <a:xfrm rot="10800000">
            <a:off x="609600" y="2204962"/>
            <a:ext cx="6151200" cy="2457648"/>
          </a:xfrm>
          <a:prstGeom prst="rect">
            <a:avLst/>
          </a:prstGeom>
          <a:gradFill>
            <a:gsLst>
              <a:gs pos="0">
                <a:srgbClr val="EFEFEF"/>
              </a:gs>
              <a:gs pos="64000">
                <a:srgbClr val="F3F3F3"/>
              </a:gs>
              <a:gs pos="100000">
                <a:srgbClr val="FFFFFF">
                  <a:alpha val="0"/>
                </a:srgbClr>
              </a:gs>
            </a:gsLst>
            <a:lin ang="10800025" scaled="0"/>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121900" tIns="121900" rIns="121900" bIns="121900" anchor="ctr" anchorCtr="0">
            <a:noAutofit/>
          </a:bodyPr>
          <a:lstStyle/>
          <a:p>
            <a:endParaRPr sz="2400"/>
          </a:p>
        </p:txBody>
      </p:sp>
      <p:sp>
        <p:nvSpPr>
          <p:cNvPr id="7" name="Google Shape;160;p17">
            <a:extLst>
              <a:ext uri="{FF2B5EF4-FFF2-40B4-BE49-F238E27FC236}">
                <a16:creationId xmlns:a16="http://schemas.microsoft.com/office/drawing/2014/main" id="{D0FF82DC-A079-D45E-10E1-ED2424B717A5}"/>
              </a:ext>
            </a:extLst>
          </p:cNvPr>
          <p:cNvSpPr/>
          <p:nvPr/>
        </p:nvSpPr>
        <p:spPr>
          <a:xfrm>
            <a:off x="5431533" y="45445"/>
            <a:ext cx="6466058" cy="3183100"/>
          </a:xfrm>
          <a:prstGeom prst="rect">
            <a:avLst/>
          </a:prstGeom>
          <a:gradFill>
            <a:gsLst>
              <a:gs pos="0">
                <a:srgbClr val="EFEFEF"/>
              </a:gs>
              <a:gs pos="64000">
                <a:srgbClr val="F3F3F3"/>
              </a:gs>
              <a:gs pos="100000">
                <a:srgbClr val="FFFFFF">
                  <a:alpha val="0"/>
                </a:srgbClr>
              </a:gs>
            </a:gsLst>
            <a:lin ang="10800025" scaled="0"/>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spcFirstLastPara="1" wrap="square" lIns="121900" tIns="121900" rIns="121900" bIns="121900" anchor="ctr" anchorCtr="0">
            <a:noAutofit/>
          </a:bodyPr>
          <a:lstStyle/>
          <a:p>
            <a:endParaRPr sz="2400"/>
          </a:p>
        </p:txBody>
      </p:sp>
      <p:sp>
        <p:nvSpPr>
          <p:cNvPr id="8" name="Google Shape;163;p17">
            <a:extLst>
              <a:ext uri="{FF2B5EF4-FFF2-40B4-BE49-F238E27FC236}">
                <a16:creationId xmlns:a16="http://schemas.microsoft.com/office/drawing/2014/main" id="{7321B92F-F057-F5EE-0334-77B6713FA644}"/>
              </a:ext>
            </a:extLst>
          </p:cNvPr>
          <p:cNvSpPr/>
          <p:nvPr/>
        </p:nvSpPr>
        <p:spPr>
          <a:xfrm>
            <a:off x="5431533" y="4338860"/>
            <a:ext cx="6151200" cy="2114036"/>
          </a:xfrm>
          <a:prstGeom prst="rect">
            <a:avLst/>
          </a:prstGeom>
          <a:gradFill>
            <a:gsLst>
              <a:gs pos="0">
                <a:srgbClr val="EFEFEF"/>
              </a:gs>
              <a:gs pos="64000">
                <a:srgbClr val="F3F3F3"/>
              </a:gs>
              <a:gs pos="100000">
                <a:srgbClr val="FFFFFF">
                  <a:alpha val="0"/>
                </a:srgbClr>
              </a:gs>
            </a:gsLst>
            <a:lin ang="10800025" scaled="0"/>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121900" tIns="121900" rIns="121900" bIns="121900" anchor="ctr" anchorCtr="0">
            <a:noAutofit/>
          </a:bodyPr>
          <a:lstStyle/>
          <a:p>
            <a:endParaRPr sz="2400"/>
          </a:p>
        </p:txBody>
      </p:sp>
      <p:sp>
        <p:nvSpPr>
          <p:cNvPr id="9" name="Google Shape;164;p17">
            <a:extLst>
              <a:ext uri="{FF2B5EF4-FFF2-40B4-BE49-F238E27FC236}">
                <a16:creationId xmlns:a16="http://schemas.microsoft.com/office/drawing/2014/main" id="{C73093F2-560C-148E-8235-6DE95FCB9552}"/>
              </a:ext>
            </a:extLst>
          </p:cNvPr>
          <p:cNvSpPr/>
          <p:nvPr/>
        </p:nvSpPr>
        <p:spPr>
          <a:xfrm rot="900508">
            <a:off x="4680583" y="301709"/>
            <a:ext cx="2111344" cy="2094111"/>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spcFirstLastPara="1" wrap="square" lIns="121900" tIns="121900" rIns="121900" bIns="121900" anchor="ctr" anchorCtr="0">
            <a:noAutofit/>
          </a:bodyPr>
          <a:lstStyle/>
          <a:p>
            <a:endParaRPr sz="2400"/>
          </a:p>
        </p:txBody>
      </p:sp>
      <p:sp>
        <p:nvSpPr>
          <p:cNvPr id="10" name="Google Shape;165;p17">
            <a:extLst>
              <a:ext uri="{FF2B5EF4-FFF2-40B4-BE49-F238E27FC236}">
                <a16:creationId xmlns:a16="http://schemas.microsoft.com/office/drawing/2014/main" id="{BBD8E0C3-EBB0-68FC-3D2C-504A51CF1070}"/>
              </a:ext>
            </a:extLst>
          </p:cNvPr>
          <p:cNvSpPr/>
          <p:nvPr/>
        </p:nvSpPr>
        <p:spPr>
          <a:xfrm>
            <a:off x="5666104" y="2369589"/>
            <a:ext cx="2136259" cy="2118822"/>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5">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spcFirstLastPara="1" wrap="square" lIns="121900" tIns="121900" rIns="121900" bIns="121900" anchor="ctr" anchorCtr="0">
            <a:noAutofit/>
          </a:bodyPr>
          <a:lstStyle/>
          <a:p>
            <a:endParaRPr sz="2400"/>
          </a:p>
        </p:txBody>
      </p:sp>
      <p:sp>
        <p:nvSpPr>
          <p:cNvPr id="11" name="Google Shape;166;p17">
            <a:extLst>
              <a:ext uri="{FF2B5EF4-FFF2-40B4-BE49-F238E27FC236}">
                <a16:creationId xmlns:a16="http://schemas.microsoft.com/office/drawing/2014/main" id="{E9829C75-CB4F-B1E2-15D8-0392FFF39775}"/>
              </a:ext>
            </a:extLst>
          </p:cNvPr>
          <p:cNvSpPr/>
          <p:nvPr/>
        </p:nvSpPr>
        <p:spPr>
          <a:xfrm>
            <a:off x="4478850" y="4322789"/>
            <a:ext cx="2089025" cy="2071974"/>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spcFirstLastPara="1" wrap="square" lIns="121900" tIns="121900" rIns="121900" bIns="121900" anchor="ctr" anchorCtr="0">
            <a:noAutofit/>
          </a:bodyPr>
          <a:lstStyle/>
          <a:p>
            <a:endParaRPr sz="2400"/>
          </a:p>
        </p:txBody>
      </p:sp>
      <p:sp>
        <p:nvSpPr>
          <p:cNvPr id="12" name="Google Shape;168;p17">
            <a:extLst>
              <a:ext uri="{FF2B5EF4-FFF2-40B4-BE49-F238E27FC236}">
                <a16:creationId xmlns:a16="http://schemas.microsoft.com/office/drawing/2014/main" id="{CE4216D8-A2C3-A598-D94F-C5F6A60F82B0}"/>
              </a:ext>
            </a:extLst>
          </p:cNvPr>
          <p:cNvSpPr txBox="1"/>
          <p:nvPr/>
        </p:nvSpPr>
        <p:spPr>
          <a:xfrm>
            <a:off x="7792386" y="91747"/>
            <a:ext cx="3963200" cy="336800"/>
          </a:xfrm>
          <a:prstGeom prst="rect">
            <a:avLst/>
          </a:prstGeom>
          <a:noFill/>
          <a:ln>
            <a:noFill/>
          </a:ln>
        </p:spPr>
        <p:txBody>
          <a:bodyPr spcFirstLastPara="1" wrap="square" lIns="121900" tIns="121900" rIns="121900" bIns="121900" anchor="ctr" anchorCtr="0">
            <a:noAutofit/>
          </a:bodyPr>
          <a:lstStyle/>
          <a:p>
            <a:pPr algn="r"/>
            <a:r>
              <a:rPr lang="en-US" sz="2133" b="1" dirty="0">
                <a:solidFill>
                  <a:schemeClr val="accent3"/>
                </a:solidFill>
                <a:latin typeface="Fira Sans Extra Condensed"/>
                <a:ea typeface="Fira Sans Extra Condensed"/>
                <a:cs typeface="Fira Sans Extra Condensed"/>
                <a:sym typeface="Fira Sans Extra Condensed"/>
              </a:rPr>
              <a:t>Analyze Age and Tenure:</a:t>
            </a:r>
            <a:endParaRPr sz="2133" b="1" dirty="0">
              <a:solidFill>
                <a:schemeClr val="accent3"/>
              </a:solidFill>
              <a:latin typeface="Fira Sans Extra Condensed"/>
              <a:ea typeface="Fira Sans Extra Condensed"/>
              <a:cs typeface="Fira Sans Extra Condensed"/>
              <a:sym typeface="Fira Sans Extra Condensed"/>
            </a:endParaRPr>
          </a:p>
        </p:txBody>
      </p:sp>
      <p:sp>
        <p:nvSpPr>
          <p:cNvPr id="13" name="Google Shape;169;p17">
            <a:extLst>
              <a:ext uri="{FF2B5EF4-FFF2-40B4-BE49-F238E27FC236}">
                <a16:creationId xmlns:a16="http://schemas.microsoft.com/office/drawing/2014/main" id="{7CCE0AF3-0BFB-4563-3210-28F708F06EB2}"/>
              </a:ext>
            </a:extLst>
          </p:cNvPr>
          <p:cNvSpPr txBox="1"/>
          <p:nvPr/>
        </p:nvSpPr>
        <p:spPr>
          <a:xfrm>
            <a:off x="8244638" y="468361"/>
            <a:ext cx="3510948" cy="2713148"/>
          </a:xfrm>
          <a:prstGeom prst="rect">
            <a:avLst/>
          </a:prstGeom>
          <a:noFill/>
          <a:ln>
            <a:noFill/>
          </a:ln>
        </p:spPr>
        <p:txBody>
          <a:bodyPr spcFirstLastPara="1" wrap="square" lIns="121900" tIns="121900" rIns="121900" bIns="121900" anchor="ctr" anchorCtr="0">
            <a:noAutofit/>
          </a:bodyPr>
          <a:lstStyle/>
          <a:p>
            <a:pPr marL="285750" indent="-285750">
              <a:buClr>
                <a:srgbClr val="0070C0"/>
              </a:buClr>
              <a:buFont typeface="Wingdings" panose="05000000000000000000" pitchFamily="2" charset="2"/>
              <a:buChar char="Ø"/>
            </a:pPr>
            <a:r>
              <a:rPr lang="en-US" sz="1600" dirty="0">
                <a:solidFill>
                  <a:srgbClr val="000000"/>
                </a:solidFill>
                <a:latin typeface="Roboto"/>
                <a:ea typeface="Roboto"/>
                <a:cs typeface="Roboto"/>
                <a:sym typeface="Roboto"/>
              </a:rPr>
              <a:t>Calculate the average, highest, and lowest employee ages.</a:t>
            </a:r>
          </a:p>
          <a:p>
            <a:pPr marL="285750" indent="-285750">
              <a:buClr>
                <a:srgbClr val="0070C0"/>
              </a:buClr>
              <a:buFont typeface="Wingdings" panose="05000000000000000000" pitchFamily="2" charset="2"/>
              <a:buChar char="Ø"/>
            </a:pPr>
            <a:r>
              <a:rPr lang="en-US" sz="1600" dirty="0">
                <a:solidFill>
                  <a:srgbClr val="000000"/>
                </a:solidFill>
                <a:latin typeface="Roboto"/>
                <a:ea typeface="Roboto"/>
                <a:cs typeface="Roboto"/>
                <a:sym typeface="Roboto"/>
              </a:rPr>
              <a:t>Identify the year with the highest employee turnover.</a:t>
            </a:r>
          </a:p>
          <a:p>
            <a:pPr marL="285750" indent="-285750">
              <a:buClr>
                <a:srgbClr val="0070C0"/>
              </a:buClr>
              <a:buFont typeface="Wingdings" panose="05000000000000000000" pitchFamily="2" charset="2"/>
              <a:buChar char="Ø"/>
            </a:pPr>
            <a:r>
              <a:rPr lang="en-US" sz="1600" dirty="0">
                <a:solidFill>
                  <a:srgbClr val="000000"/>
                </a:solidFill>
                <a:latin typeface="Roboto"/>
                <a:ea typeface="Roboto"/>
                <a:cs typeface="Roboto"/>
                <a:sym typeface="Roboto"/>
              </a:rPr>
              <a:t>Calculate the average duration employees have been with the company.</a:t>
            </a:r>
          </a:p>
          <a:p>
            <a:pPr marL="285750" indent="-285750">
              <a:buClr>
                <a:srgbClr val="0070C0"/>
              </a:buClr>
              <a:buFont typeface="Wingdings" panose="05000000000000000000" pitchFamily="2" charset="2"/>
              <a:buChar char="Ø"/>
            </a:pPr>
            <a:r>
              <a:rPr lang="en-US" sz="1600" dirty="0">
                <a:solidFill>
                  <a:srgbClr val="000000"/>
                </a:solidFill>
                <a:latin typeface="Roboto"/>
                <a:ea typeface="Roboto"/>
                <a:cs typeface="Roboto"/>
                <a:sym typeface="Roboto"/>
              </a:rPr>
              <a:t>Explore the correlation between years at the company and marital status, as well as years at the company and salary</a:t>
            </a:r>
            <a:r>
              <a:rPr lang="en-US" sz="1200" dirty="0">
                <a:solidFill>
                  <a:srgbClr val="000000"/>
                </a:solidFill>
                <a:latin typeface="Roboto"/>
                <a:ea typeface="Roboto"/>
                <a:cs typeface="Roboto"/>
                <a:sym typeface="Roboto"/>
              </a:rPr>
              <a:t>.</a:t>
            </a:r>
            <a:endParaRPr sz="1200" dirty="0">
              <a:solidFill>
                <a:srgbClr val="000000"/>
              </a:solidFill>
              <a:latin typeface="Roboto"/>
              <a:ea typeface="Roboto"/>
              <a:cs typeface="Roboto"/>
              <a:sym typeface="Roboto"/>
            </a:endParaRPr>
          </a:p>
        </p:txBody>
      </p:sp>
      <p:sp>
        <p:nvSpPr>
          <p:cNvPr id="14" name="Google Shape;170;p17">
            <a:extLst>
              <a:ext uri="{FF2B5EF4-FFF2-40B4-BE49-F238E27FC236}">
                <a16:creationId xmlns:a16="http://schemas.microsoft.com/office/drawing/2014/main" id="{F10723D3-FF0D-CAEA-2C2B-FE1794065AB6}"/>
              </a:ext>
            </a:extLst>
          </p:cNvPr>
          <p:cNvSpPr txBox="1"/>
          <p:nvPr/>
        </p:nvSpPr>
        <p:spPr>
          <a:xfrm>
            <a:off x="914400" y="2262885"/>
            <a:ext cx="3963200" cy="336800"/>
          </a:xfrm>
          <a:prstGeom prst="rect">
            <a:avLst/>
          </a:prstGeom>
          <a:noFill/>
          <a:ln>
            <a:noFill/>
          </a:ln>
        </p:spPr>
        <p:txBody>
          <a:bodyPr spcFirstLastPara="1" wrap="square" lIns="121900" tIns="121900" rIns="121900" bIns="121900" anchor="ctr" anchorCtr="0">
            <a:noAutofit/>
          </a:bodyPr>
          <a:lstStyle/>
          <a:p>
            <a:r>
              <a:rPr lang="en-US" sz="2133" b="1" dirty="0">
                <a:solidFill>
                  <a:schemeClr val="accent5">
                    <a:lumMod val="60000"/>
                    <a:lumOff val="40000"/>
                  </a:schemeClr>
                </a:solidFill>
                <a:latin typeface="Fira Sans Extra Condensed"/>
                <a:ea typeface="Fira Sans Extra Condensed"/>
                <a:cs typeface="Fira Sans Extra Condensed"/>
                <a:sym typeface="Fira Sans Extra Condensed"/>
              </a:rPr>
              <a:t>Examine Salary Distribution:</a:t>
            </a:r>
            <a:endParaRPr sz="2133" b="1" dirty="0">
              <a:solidFill>
                <a:schemeClr val="accent5">
                  <a:lumMod val="60000"/>
                  <a:lumOff val="40000"/>
                </a:schemeClr>
              </a:solidFill>
              <a:latin typeface="Fira Sans Extra Condensed"/>
              <a:ea typeface="Fira Sans Extra Condensed"/>
              <a:cs typeface="Fira Sans Extra Condensed"/>
              <a:sym typeface="Fira Sans Extra Condensed"/>
            </a:endParaRPr>
          </a:p>
        </p:txBody>
      </p:sp>
      <p:sp>
        <p:nvSpPr>
          <p:cNvPr id="15" name="Google Shape;171;p17">
            <a:extLst>
              <a:ext uri="{FF2B5EF4-FFF2-40B4-BE49-F238E27FC236}">
                <a16:creationId xmlns:a16="http://schemas.microsoft.com/office/drawing/2014/main" id="{258C536B-3E3F-1746-7DF6-55A98DC54F53}"/>
              </a:ext>
            </a:extLst>
          </p:cNvPr>
          <p:cNvSpPr txBox="1"/>
          <p:nvPr/>
        </p:nvSpPr>
        <p:spPr>
          <a:xfrm>
            <a:off x="914400" y="2639504"/>
            <a:ext cx="3356800" cy="2071974"/>
          </a:xfrm>
          <a:prstGeom prst="rect">
            <a:avLst/>
          </a:prstGeom>
          <a:noFill/>
          <a:ln>
            <a:noFill/>
          </a:ln>
        </p:spPr>
        <p:txBody>
          <a:bodyPr spcFirstLastPara="1" wrap="square" lIns="121900" tIns="121900" rIns="121900" bIns="121900" anchor="ctr" anchorCtr="0">
            <a:noAutofit/>
          </a:bodyPr>
          <a:lstStyle/>
          <a:p>
            <a:pPr marL="285750" indent="-285750">
              <a:buClr>
                <a:schemeClr val="accent5">
                  <a:lumMod val="60000"/>
                  <a:lumOff val="40000"/>
                </a:schemeClr>
              </a:buClr>
              <a:buFont typeface="Wingdings" panose="05000000000000000000" pitchFamily="2" charset="2"/>
              <a:buChar char="Ø"/>
            </a:pPr>
            <a:r>
              <a:rPr lang="en-US" sz="1600" dirty="0">
                <a:solidFill>
                  <a:srgbClr val="000000"/>
                </a:solidFill>
                <a:latin typeface="Roboto"/>
                <a:ea typeface="Roboto"/>
                <a:cs typeface="Roboto"/>
                <a:sym typeface="Roboto"/>
              </a:rPr>
              <a:t>Analyze salaries based on gender and ethnicity.</a:t>
            </a:r>
          </a:p>
          <a:p>
            <a:pPr marL="285750" indent="-285750">
              <a:buClr>
                <a:schemeClr val="accent5">
                  <a:lumMod val="60000"/>
                  <a:lumOff val="40000"/>
                </a:schemeClr>
              </a:buClr>
              <a:buFont typeface="Wingdings" panose="05000000000000000000" pitchFamily="2" charset="2"/>
              <a:buChar char="Ø"/>
            </a:pPr>
            <a:r>
              <a:rPr lang="en-US" sz="1600" dirty="0">
                <a:solidFill>
                  <a:srgbClr val="000000"/>
                </a:solidFill>
                <a:latin typeface="Roboto"/>
                <a:ea typeface="Roboto"/>
                <a:cs typeface="Roboto"/>
                <a:sym typeface="Roboto"/>
              </a:rPr>
              <a:t>Identify the highest-paid department and job role.</a:t>
            </a:r>
          </a:p>
          <a:p>
            <a:pPr marL="285750" indent="-285750">
              <a:buClr>
                <a:schemeClr val="accent5">
                  <a:lumMod val="60000"/>
                  <a:lumOff val="40000"/>
                </a:schemeClr>
              </a:buClr>
              <a:buFont typeface="Wingdings" panose="05000000000000000000" pitchFamily="2" charset="2"/>
              <a:buChar char="Ø"/>
            </a:pPr>
            <a:r>
              <a:rPr lang="en-US" sz="1600" dirty="0">
                <a:solidFill>
                  <a:srgbClr val="000000"/>
                </a:solidFill>
                <a:latin typeface="Roboto"/>
                <a:ea typeface="Roboto"/>
                <a:cs typeface="Roboto"/>
                <a:sym typeface="Roboto"/>
              </a:rPr>
              <a:t>Investigate the relationship between marital status and salaries, as well as distance from home and overtime.</a:t>
            </a:r>
            <a:endParaRPr sz="1600" dirty="0">
              <a:solidFill>
                <a:srgbClr val="000000"/>
              </a:solidFill>
              <a:latin typeface="Roboto"/>
              <a:ea typeface="Roboto"/>
              <a:cs typeface="Roboto"/>
              <a:sym typeface="Roboto"/>
            </a:endParaRPr>
          </a:p>
        </p:txBody>
      </p:sp>
      <p:sp>
        <p:nvSpPr>
          <p:cNvPr id="16" name="Google Shape;172;p17">
            <a:extLst>
              <a:ext uri="{FF2B5EF4-FFF2-40B4-BE49-F238E27FC236}">
                <a16:creationId xmlns:a16="http://schemas.microsoft.com/office/drawing/2014/main" id="{C0CA8B5B-E17E-40C3-260F-840B98B1DDC1}"/>
              </a:ext>
            </a:extLst>
          </p:cNvPr>
          <p:cNvSpPr txBox="1"/>
          <p:nvPr/>
        </p:nvSpPr>
        <p:spPr>
          <a:xfrm>
            <a:off x="7314400" y="4420529"/>
            <a:ext cx="3963200" cy="336800"/>
          </a:xfrm>
          <a:prstGeom prst="rect">
            <a:avLst/>
          </a:prstGeom>
          <a:noFill/>
          <a:ln>
            <a:noFill/>
          </a:ln>
        </p:spPr>
        <p:txBody>
          <a:bodyPr spcFirstLastPara="1" wrap="square" lIns="121900" tIns="121900" rIns="121900" bIns="121900" anchor="ctr" anchorCtr="0">
            <a:noAutofit/>
          </a:bodyPr>
          <a:lstStyle/>
          <a:p>
            <a:pPr algn="r"/>
            <a:r>
              <a:rPr lang="en-US" sz="2133" b="1" dirty="0">
                <a:solidFill>
                  <a:srgbClr val="00B0F0"/>
                </a:solidFill>
                <a:latin typeface="Fira Sans Extra Condensed"/>
                <a:ea typeface="Fira Sans Extra Condensed"/>
                <a:cs typeface="Fira Sans Extra Condensed"/>
                <a:sym typeface="Fira Sans Extra Condensed"/>
              </a:rPr>
              <a:t>Department and Role Analysis:</a:t>
            </a:r>
            <a:endParaRPr sz="2133" b="1" dirty="0">
              <a:solidFill>
                <a:srgbClr val="00B0F0"/>
              </a:solidFill>
              <a:latin typeface="Fira Sans Extra Condensed"/>
              <a:ea typeface="Fira Sans Extra Condensed"/>
              <a:cs typeface="Fira Sans Extra Condensed"/>
              <a:sym typeface="Fira Sans Extra Condensed"/>
            </a:endParaRPr>
          </a:p>
        </p:txBody>
      </p:sp>
      <p:sp>
        <p:nvSpPr>
          <p:cNvPr id="17" name="Google Shape;173;p17">
            <a:extLst>
              <a:ext uri="{FF2B5EF4-FFF2-40B4-BE49-F238E27FC236}">
                <a16:creationId xmlns:a16="http://schemas.microsoft.com/office/drawing/2014/main" id="{DA9E8138-CE44-0F38-0C71-451D5CEEC418}"/>
              </a:ext>
            </a:extLst>
          </p:cNvPr>
          <p:cNvSpPr txBox="1"/>
          <p:nvPr/>
        </p:nvSpPr>
        <p:spPr>
          <a:xfrm>
            <a:off x="7920800" y="4838998"/>
            <a:ext cx="3356800" cy="1532436"/>
          </a:xfrm>
          <a:prstGeom prst="rect">
            <a:avLst/>
          </a:prstGeom>
          <a:noFill/>
          <a:ln>
            <a:noFill/>
          </a:ln>
        </p:spPr>
        <p:txBody>
          <a:bodyPr spcFirstLastPara="1" wrap="square" lIns="121900" tIns="121900" rIns="121900" bIns="121900" anchor="ctr" anchorCtr="0">
            <a:noAutofit/>
          </a:bodyPr>
          <a:lstStyle/>
          <a:p>
            <a:pPr marL="285750" indent="-285750">
              <a:buClr>
                <a:srgbClr val="00B0F0"/>
              </a:buClr>
              <a:buFont typeface="Wingdings" panose="05000000000000000000" pitchFamily="2" charset="2"/>
              <a:buChar char="Ø"/>
            </a:pPr>
            <a:r>
              <a:rPr lang="en-US" sz="1600" dirty="0">
                <a:solidFill>
                  <a:srgbClr val="000000"/>
                </a:solidFill>
                <a:latin typeface="Roboto"/>
                <a:ea typeface="Roboto"/>
                <a:cs typeface="Roboto"/>
                <a:sym typeface="Roboto"/>
              </a:rPr>
              <a:t>Determine the department with the fastest promotions.</a:t>
            </a:r>
          </a:p>
          <a:p>
            <a:pPr marL="285750" indent="-285750">
              <a:buClr>
                <a:srgbClr val="00B0F0"/>
              </a:buClr>
              <a:buFont typeface="Wingdings" panose="05000000000000000000" pitchFamily="2" charset="2"/>
              <a:buChar char="Ø"/>
            </a:pPr>
            <a:r>
              <a:rPr lang="en-US" sz="1600" dirty="0">
                <a:solidFill>
                  <a:srgbClr val="000000"/>
                </a:solidFill>
                <a:latin typeface="Roboto"/>
                <a:ea typeface="Roboto"/>
                <a:cs typeface="Roboto"/>
                <a:sym typeface="Roboto"/>
              </a:rPr>
              <a:t>Assess the average age of employees by state.</a:t>
            </a:r>
          </a:p>
          <a:p>
            <a:pPr marL="285750" indent="-285750">
              <a:buClr>
                <a:srgbClr val="00B0F0"/>
              </a:buClr>
              <a:buFont typeface="Wingdings" panose="05000000000000000000" pitchFamily="2" charset="2"/>
              <a:buChar char="Ø"/>
            </a:pPr>
            <a:r>
              <a:rPr lang="en-US" sz="1600" dirty="0">
                <a:solidFill>
                  <a:srgbClr val="000000"/>
                </a:solidFill>
                <a:latin typeface="Roboto"/>
                <a:ea typeface="Roboto"/>
                <a:cs typeface="Roboto"/>
                <a:sym typeface="Roboto"/>
              </a:rPr>
              <a:t>Analyze the correlation between work-life balance and marital status.</a:t>
            </a:r>
            <a:endParaRPr sz="1600" dirty="0">
              <a:solidFill>
                <a:srgbClr val="000000"/>
              </a:solidFill>
              <a:latin typeface="Roboto"/>
              <a:ea typeface="Roboto"/>
              <a:cs typeface="Roboto"/>
              <a:sym typeface="Roboto"/>
            </a:endParaRPr>
          </a:p>
        </p:txBody>
      </p:sp>
      <p:grpSp>
        <p:nvGrpSpPr>
          <p:cNvPr id="18" name="Google Shape;176;p17">
            <a:extLst>
              <a:ext uri="{FF2B5EF4-FFF2-40B4-BE49-F238E27FC236}">
                <a16:creationId xmlns:a16="http://schemas.microsoft.com/office/drawing/2014/main" id="{A4A5FF58-212B-7247-4F4B-B5F9E8B26EED}"/>
              </a:ext>
            </a:extLst>
          </p:cNvPr>
          <p:cNvGrpSpPr/>
          <p:nvPr/>
        </p:nvGrpSpPr>
        <p:grpSpPr>
          <a:xfrm>
            <a:off x="5523362" y="1128574"/>
            <a:ext cx="399654" cy="414150"/>
            <a:chOff x="3357325" y="2093500"/>
            <a:chExt cx="311525" cy="322825"/>
          </a:xfrm>
          <a:solidFill>
            <a:schemeClr val="accent3"/>
          </a:solidFill>
          <a:scene3d>
            <a:camera prst="orthographicFront">
              <a:rot lat="0" lon="0" rev="0"/>
            </a:camera>
            <a:lightRig rig="contrasting" dir="t">
              <a:rot lat="0" lon="0" rev="1500000"/>
            </a:lightRig>
          </a:scene3d>
        </p:grpSpPr>
        <p:sp>
          <p:nvSpPr>
            <p:cNvPr id="19" name="Google Shape;177;p17">
              <a:extLst>
                <a:ext uri="{FF2B5EF4-FFF2-40B4-BE49-F238E27FC236}">
                  <a16:creationId xmlns:a16="http://schemas.microsoft.com/office/drawing/2014/main" id="{293E2042-A731-112C-599B-2F5EB32F3B83}"/>
                </a:ext>
              </a:extLst>
            </p:cNvPr>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solidFill>
                  <a:srgbClr val="435D74"/>
                </a:solidFill>
              </a:endParaRPr>
            </a:p>
          </p:txBody>
        </p:sp>
        <p:sp>
          <p:nvSpPr>
            <p:cNvPr id="20" name="Google Shape;178;p17">
              <a:extLst>
                <a:ext uri="{FF2B5EF4-FFF2-40B4-BE49-F238E27FC236}">
                  <a16:creationId xmlns:a16="http://schemas.microsoft.com/office/drawing/2014/main" id="{E4556F19-21A9-E5C8-0290-E8F825C705F0}"/>
                </a:ext>
              </a:extLst>
            </p:cNvPr>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solidFill>
                  <a:srgbClr val="435D74"/>
                </a:solidFill>
              </a:endParaRPr>
            </a:p>
          </p:txBody>
        </p:sp>
        <p:sp>
          <p:nvSpPr>
            <p:cNvPr id="21" name="Google Shape;179;p17">
              <a:extLst>
                <a:ext uri="{FF2B5EF4-FFF2-40B4-BE49-F238E27FC236}">
                  <a16:creationId xmlns:a16="http://schemas.microsoft.com/office/drawing/2014/main" id="{45928130-5DBA-6C72-57A8-873FA6A545BB}"/>
                </a:ext>
              </a:extLst>
            </p:cNvPr>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solidFill>
                  <a:srgbClr val="435D74"/>
                </a:solidFill>
              </a:endParaRPr>
            </a:p>
          </p:txBody>
        </p:sp>
      </p:grpSp>
      <p:grpSp>
        <p:nvGrpSpPr>
          <p:cNvPr id="22" name="Google Shape;180;p17">
            <a:extLst>
              <a:ext uri="{FF2B5EF4-FFF2-40B4-BE49-F238E27FC236}">
                <a16:creationId xmlns:a16="http://schemas.microsoft.com/office/drawing/2014/main" id="{5757C85B-9B5A-67DE-5809-A6CA2E4CE046}"/>
              </a:ext>
            </a:extLst>
          </p:cNvPr>
          <p:cNvGrpSpPr/>
          <p:nvPr/>
        </p:nvGrpSpPr>
        <p:grpSpPr>
          <a:xfrm>
            <a:off x="6421521" y="3050292"/>
            <a:ext cx="625424" cy="625424"/>
            <a:chOff x="1492675" y="2620775"/>
            <a:chExt cx="481825" cy="481825"/>
          </a:xfrm>
          <a:solidFill>
            <a:schemeClr val="accent5">
              <a:lumMod val="60000"/>
              <a:lumOff val="40000"/>
            </a:schemeClr>
          </a:solidFill>
          <a:scene3d>
            <a:camera prst="orthographicFront">
              <a:rot lat="0" lon="0" rev="0"/>
            </a:camera>
            <a:lightRig rig="contrasting" dir="t">
              <a:rot lat="0" lon="0" rev="1500000"/>
            </a:lightRig>
          </a:scene3d>
        </p:grpSpPr>
        <p:sp>
          <p:nvSpPr>
            <p:cNvPr id="23" name="Google Shape;181;p17">
              <a:extLst>
                <a:ext uri="{FF2B5EF4-FFF2-40B4-BE49-F238E27FC236}">
                  <a16:creationId xmlns:a16="http://schemas.microsoft.com/office/drawing/2014/main" id="{B176061B-A995-1F4E-E906-F0C838B9B5D7}"/>
                </a:ext>
              </a:extLst>
            </p:cNvPr>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solidFill>
                  <a:srgbClr val="435D74"/>
                </a:solidFill>
              </a:endParaRPr>
            </a:p>
          </p:txBody>
        </p:sp>
        <p:sp>
          <p:nvSpPr>
            <p:cNvPr id="24" name="Google Shape;182;p17">
              <a:extLst>
                <a:ext uri="{FF2B5EF4-FFF2-40B4-BE49-F238E27FC236}">
                  <a16:creationId xmlns:a16="http://schemas.microsoft.com/office/drawing/2014/main" id="{A2435069-7429-D2D0-D8EB-5A0CB8627D5A}"/>
                </a:ext>
              </a:extLst>
            </p:cNvPr>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solidFill>
                  <a:srgbClr val="435D74"/>
                </a:solidFill>
              </a:endParaRPr>
            </a:p>
          </p:txBody>
        </p:sp>
      </p:grpSp>
      <p:grpSp>
        <p:nvGrpSpPr>
          <p:cNvPr id="25" name="Google Shape;198;p17">
            <a:extLst>
              <a:ext uri="{FF2B5EF4-FFF2-40B4-BE49-F238E27FC236}">
                <a16:creationId xmlns:a16="http://schemas.microsoft.com/office/drawing/2014/main" id="{ED055909-CC68-7E1F-6401-75B077BAAA02}"/>
              </a:ext>
            </a:extLst>
          </p:cNvPr>
          <p:cNvGrpSpPr/>
          <p:nvPr/>
        </p:nvGrpSpPr>
        <p:grpSpPr>
          <a:xfrm>
            <a:off x="5204930" y="4966190"/>
            <a:ext cx="663756" cy="660470"/>
            <a:chOff x="-63679950" y="3360375"/>
            <a:chExt cx="318225" cy="316650"/>
          </a:xfrm>
          <a:solidFill>
            <a:srgbClr val="00B0F0"/>
          </a:solidFill>
          <a:scene3d>
            <a:camera prst="orthographicFront">
              <a:rot lat="0" lon="0" rev="0"/>
            </a:camera>
            <a:lightRig rig="contrasting" dir="t">
              <a:rot lat="0" lon="0" rev="1500000"/>
            </a:lightRig>
          </a:scene3d>
        </p:grpSpPr>
        <p:sp>
          <p:nvSpPr>
            <p:cNvPr id="26" name="Google Shape;199;p17">
              <a:extLst>
                <a:ext uri="{FF2B5EF4-FFF2-40B4-BE49-F238E27FC236}">
                  <a16:creationId xmlns:a16="http://schemas.microsoft.com/office/drawing/2014/main" id="{551AB391-B6C3-452F-1DCF-1BAEB670021C}"/>
                </a:ext>
              </a:extLst>
            </p:cNvPr>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p>
          </p:txBody>
        </p:sp>
        <p:sp>
          <p:nvSpPr>
            <p:cNvPr id="27" name="Google Shape;200;p17">
              <a:extLst>
                <a:ext uri="{FF2B5EF4-FFF2-40B4-BE49-F238E27FC236}">
                  <a16:creationId xmlns:a16="http://schemas.microsoft.com/office/drawing/2014/main" id="{9D2F7FAE-339D-AE83-A7E7-DB85AF0CC6EF}"/>
                </a:ext>
              </a:extLst>
            </p:cNvPr>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p>
          </p:txBody>
        </p:sp>
        <p:sp>
          <p:nvSpPr>
            <p:cNvPr id="28" name="Google Shape;201;p17">
              <a:extLst>
                <a:ext uri="{FF2B5EF4-FFF2-40B4-BE49-F238E27FC236}">
                  <a16:creationId xmlns:a16="http://schemas.microsoft.com/office/drawing/2014/main" id="{144DE99B-01DD-042B-832B-1A45A1BA0C92}"/>
                </a:ext>
              </a:extLst>
            </p:cNvPr>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p>
          </p:txBody>
        </p:sp>
        <p:sp>
          <p:nvSpPr>
            <p:cNvPr id="29" name="Google Shape;202;p17">
              <a:extLst>
                <a:ext uri="{FF2B5EF4-FFF2-40B4-BE49-F238E27FC236}">
                  <a16:creationId xmlns:a16="http://schemas.microsoft.com/office/drawing/2014/main" id="{28DC39BB-EAC6-E22A-3D58-5CB36E90F631}"/>
                </a:ext>
              </a:extLst>
            </p:cNvPr>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8" presetClass="emph" presetSubtype="0" fill="hold" grpId="0" nodeType="withEffect">
                                  <p:stCondLst>
                                    <p:cond delay="0"/>
                                  </p:stCondLst>
                                  <p:childTnLst>
                                    <p:animRot by="21600000">
                                      <p:cBhvr>
                                        <p:cTn id="9" dur="1250" fill="hold"/>
                                        <p:tgtEl>
                                          <p:spTgt spid="9"/>
                                        </p:tgtEl>
                                        <p:attrNameLst>
                                          <p:attrName>r</p:attrName>
                                        </p:attrNameLst>
                                      </p:cBhvr>
                                    </p:animRo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8" presetClass="emph" presetSubtype="0" fill="hold" grpId="0" nodeType="clickEffect">
                                  <p:stCondLst>
                                    <p:cond delay="0"/>
                                  </p:stCondLst>
                                  <p:childTnLst>
                                    <p:animRot by="-21600000">
                                      <p:cBhvr>
                                        <p:cTn id="35" dur="1250" fill="hold"/>
                                        <p:tgtEl>
                                          <p:spTgt spid="10"/>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1000"/>
                                        <p:tgtEl>
                                          <p:spTgt spid="14"/>
                                        </p:tgtEl>
                                      </p:cBhvr>
                                    </p:animEffect>
                                    <p:anim calcmode="lin" valueType="num">
                                      <p:cBhvr>
                                        <p:cTn id="46" dur="1000" fill="hold"/>
                                        <p:tgtEl>
                                          <p:spTgt spid="14"/>
                                        </p:tgtEl>
                                        <p:attrNameLst>
                                          <p:attrName>ppt_x</p:attrName>
                                        </p:attrNameLst>
                                      </p:cBhvr>
                                      <p:tavLst>
                                        <p:tav tm="0">
                                          <p:val>
                                            <p:strVal val="#ppt_x"/>
                                          </p:val>
                                        </p:tav>
                                        <p:tav tm="100000">
                                          <p:val>
                                            <p:strVal val="#ppt_x"/>
                                          </p:val>
                                        </p:tav>
                                      </p:tavLst>
                                    </p:anim>
                                    <p:anim calcmode="lin" valueType="num">
                                      <p:cBhvr>
                                        <p:cTn id="47" dur="1000" fill="hold"/>
                                        <p:tgtEl>
                                          <p:spTgt spid="1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1000"/>
                                        <p:tgtEl>
                                          <p:spTgt spid="15"/>
                                        </p:tgtEl>
                                      </p:cBhvr>
                                    </p:animEffect>
                                    <p:anim calcmode="lin" valueType="num">
                                      <p:cBhvr>
                                        <p:cTn id="51" dur="1000" fill="hold"/>
                                        <p:tgtEl>
                                          <p:spTgt spid="15"/>
                                        </p:tgtEl>
                                        <p:attrNameLst>
                                          <p:attrName>ppt_x</p:attrName>
                                        </p:attrNameLst>
                                      </p:cBhvr>
                                      <p:tavLst>
                                        <p:tav tm="0">
                                          <p:val>
                                            <p:strVal val="#ppt_x"/>
                                          </p:val>
                                        </p:tav>
                                        <p:tav tm="100000">
                                          <p:val>
                                            <p:strVal val="#ppt_x"/>
                                          </p:val>
                                        </p:tav>
                                      </p:tavLst>
                                    </p:anim>
                                    <p:anim calcmode="lin" valueType="num">
                                      <p:cBhvr>
                                        <p:cTn id="5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8" presetClass="emph" presetSubtype="0" fill="hold" grpId="0" nodeType="clickEffect">
                                  <p:stCondLst>
                                    <p:cond delay="0"/>
                                  </p:stCondLst>
                                  <p:childTnLst>
                                    <p:animRot by="21600000">
                                      <p:cBhvr>
                                        <p:cTn id="61" dur="1250" fill="hold"/>
                                        <p:tgtEl>
                                          <p:spTgt spid="11"/>
                                        </p:tgtEl>
                                        <p:attrNameLst>
                                          <p:attrName>r</p:attrName>
                                        </p:attrNameLst>
                                      </p:cBhvr>
                                    </p:animRo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1000"/>
                                        <p:tgtEl>
                                          <p:spTgt spid="16"/>
                                        </p:tgtEl>
                                      </p:cBhvr>
                                    </p:animEffect>
                                    <p:anim calcmode="lin" valueType="num">
                                      <p:cBhvr>
                                        <p:cTn id="67" dur="1000" fill="hold"/>
                                        <p:tgtEl>
                                          <p:spTgt spid="16"/>
                                        </p:tgtEl>
                                        <p:attrNameLst>
                                          <p:attrName>ppt_x</p:attrName>
                                        </p:attrNameLst>
                                      </p:cBhvr>
                                      <p:tavLst>
                                        <p:tav tm="0">
                                          <p:val>
                                            <p:strVal val="#ppt_x"/>
                                          </p:val>
                                        </p:tav>
                                        <p:tav tm="100000">
                                          <p:val>
                                            <p:strVal val="#ppt_x"/>
                                          </p:val>
                                        </p:tav>
                                      </p:tavLst>
                                    </p:anim>
                                    <p:anim calcmode="lin" valueType="num">
                                      <p:cBhvr>
                                        <p:cTn id="68" dur="1000" fill="hold"/>
                                        <p:tgtEl>
                                          <p:spTgt spid="16"/>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1000"/>
                                        <p:tgtEl>
                                          <p:spTgt spid="8"/>
                                        </p:tgtEl>
                                      </p:cBhvr>
                                    </p:animEffect>
                                    <p:anim calcmode="lin" valueType="num">
                                      <p:cBhvr>
                                        <p:cTn id="77" dur="1000" fill="hold"/>
                                        <p:tgtEl>
                                          <p:spTgt spid="8"/>
                                        </p:tgtEl>
                                        <p:attrNameLst>
                                          <p:attrName>ppt_x</p:attrName>
                                        </p:attrNameLst>
                                      </p:cBhvr>
                                      <p:tavLst>
                                        <p:tav tm="0">
                                          <p:val>
                                            <p:strVal val="#ppt_x"/>
                                          </p:val>
                                        </p:tav>
                                        <p:tav tm="100000">
                                          <p:val>
                                            <p:strVal val="#ppt_x"/>
                                          </p:val>
                                        </p:tav>
                                      </p:tavLst>
                                    </p:anim>
                                    <p:anim calcmode="lin" valueType="num">
                                      <p:cBhvr>
                                        <p:cTn id="7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3" grpId="0"/>
      <p:bldP spid="14" grpId="0"/>
      <p:bldP spid="15"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6" name="Google Shape;162;p17">
            <a:extLst>
              <a:ext uri="{FF2B5EF4-FFF2-40B4-BE49-F238E27FC236}">
                <a16:creationId xmlns:a16="http://schemas.microsoft.com/office/drawing/2014/main" id="{045B4A68-047F-1264-E5FA-2AF1787FD41E}"/>
              </a:ext>
            </a:extLst>
          </p:cNvPr>
          <p:cNvSpPr/>
          <p:nvPr/>
        </p:nvSpPr>
        <p:spPr>
          <a:xfrm rot="10800000">
            <a:off x="931721" y="1140138"/>
            <a:ext cx="6151200" cy="2297890"/>
          </a:xfrm>
          <a:prstGeom prst="rect">
            <a:avLst/>
          </a:prstGeom>
          <a:gradFill>
            <a:gsLst>
              <a:gs pos="0">
                <a:srgbClr val="EFEFEF"/>
              </a:gs>
              <a:gs pos="64000">
                <a:srgbClr val="F3F3F3"/>
              </a:gs>
              <a:gs pos="100000">
                <a:srgbClr val="FFFFFF">
                  <a:alpha val="0"/>
                </a:srgbClr>
              </a:gs>
            </a:gsLst>
            <a:lin ang="10800025" scaled="0"/>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121900" tIns="121900" rIns="121900" bIns="121900" anchor="ctr" anchorCtr="0">
            <a:noAutofit/>
          </a:bodyPr>
          <a:lstStyle/>
          <a:p>
            <a:endParaRPr sz="2400"/>
          </a:p>
        </p:txBody>
      </p:sp>
      <p:sp>
        <p:nvSpPr>
          <p:cNvPr id="7" name="Google Shape;167;p17">
            <a:extLst>
              <a:ext uri="{FF2B5EF4-FFF2-40B4-BE49-F238E27FC236}">
                <a16:creationId xmlns:a16="http://schemas.microsoft.com/office/drawing/2014/main" id="{4129AC2E-E066-D5FF-5F2F-9BD8E279FA41}"/>
              </a:ext>
            </a:extLst>
          </p:cNvPr>
          <p:cNvSpPr/>
          <p:nvPr/>
        </p:nvSpPr>
        <p:spPr>
          <a:xfrm>
            <a:off x="5966374" y="1043561"/>
            <a:ext cx="2348225" cy="2329058"/>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spcFirstLastPara="1" wrap="square" lIns="121900" tIns="121900" rIns="121900" bIns="121900" anchor="ctr" anchorCtr="0">
            <a:noAutofit/>
          </a:bodyPr>
          <a:lstStyle/>
          <a:p>
            <a:endParaRPr sz="2400"/>
          </a:p>
        </p:txBody>
      </p:sp>
      <p:sp>
        <p:nvSpPr>
          <p:cNvPr id="8" name="Google Shape;174;p17">
            <a:extLst>
              <a:ext uri="{FF2B5EF4-FFF2-40B4-BE49-F238E27FC236}">
                <a16:creationId xmlns:a16="http://schemas.microsoft.com/office/drawing/2014/main" id="{EBE3D8F0-2128-4FFE-68E6-A9EC6863F6FD}"/>
              </a:ext>
            </a:extLst>
          </p:cNvPr>
          <p:cNvSpPr txBox="1"/>
          <p:nvPr/>
        </p:nvSpPr>
        <p:spPr>
          <a:xfrm>
            <a:off x="1236521" y="1183538"/>
            <a:ext cx="3963200" cy="336800"/>
          </a:xfrm>
          <a:prstGeom prst="rect">
            <a:avLst/>
          </a:prstGeom>
          <a:noFill/>
          <a:ln>
            <a:noFill/>
          </a:ln>
        </p:spPr>
        <p:txBody>
          <a:bodyPr spcFirstLastPara="1" wrap="square" lIns="121900" tIns="121900" rIns="121900" bIns="121900" anchor="ctr" anchorCtr="0">
            <a:noAutofit/>
          </a:bodyPr>
          <a:lstStyle/>
          <a:p>
            <a:r>
              <a:rPr lang="en-US" sz="2133" b="1" dirty="0">
                <a:solidFill>
                  <a:schemeClr val="accent2"/>
                </a:solidFill>
                <a:latin typeface="Fira Sans Extra Condensed"/>
                <a:ea typeface="Fira Sans Extra Condensed"/>
                <a:cs typeface="Fira Sans Extra Condensed"/>
                <a:sym typeface="Fira Sans Extra Condensed"/>
              </a:rPr>
              <a:t> Performance and Promotions:</a:t>
            </a:r>
            <a:endParaRPr sz="2133" b="1" dirty="0">
              <a:solidFill>
                <a:schemeClr val="accent2"/>
              </a:solidFill>
              <a:latin typeface="Fira Sans Extra Condensed"/>
              <a:ea typeface="Fira Sans Extra Condensed"/>
              <a:cs typeface="Fira Sans Extra Condensed"/>
              <a:sym typeface="Fira Sans Extra Condensed"/>
            </a:endParaRPr>
          </a:p>
        </p:txBody>
      </p:sp>
      <p:sp>
        <p:nvSpPr>
          <p:cNvPr id="9" name="Google Shape;175;p17">
            <a:extLst>
              <a:ext uri="{FF2B5EF4-FFF2-40B4-BE49-F238E27FC236}">
                <a16:creationId xmlns:a16="http://schemas.microsoft.com/office/drawing/2014/main" id="{7D4E8F1F-F645-FF84-574B-976766BBCD24}"/>
              </a:ext>
            </a:extLst>
          </p:cNvPr>
          <p:cNvSpPr txBox="1"/>
          <p:nvPr/>
        </p:nvSpPr>
        <p:spPr>
          <a:xfrm>
            <a:off x="1236521" y="1520333"/>
            <a:ext cx="3963200" cy="1961096"/>
          </a:xfrm>
          <a:prstGeom prst="rect">
            <a:avLst/>
          </a:prstGeom>
          <a:noFill/>
          <a:ln>
            <a:noFill/>
          </a:ln>
        </p:spPr>
        <p:txBody>
          <a:bodyPr spcFirstLastPara="1" wrap="square" lIns="121900" tIns="121900" rIns="121900" bIns="121900" anchor="ctr" anchorCtr="0">
            <a:noAutofit/>
          </a:bodyPr>
          <a:lstStyle/>
          <a:p>
            <a:pPr marL="285750" indent="-285750">
              <a:buClr>
                <a:schemeClr val="accent1">
                  <a:lumMod val="60000"/>
                  <a:lumOff val="40000"/>
                </a:schemeClr>
              </a:buClr>
              <a:buFont typeface="Wingdings" panose="05000000000000000000" pitchFamily="2" charset="2"/>
              <a:buChar char="Ø"/>
            </a:pPr>
            <a:r>
              <a:rPr lang="en-US" sz="1600" dirty="0">
                <a:solidFill>
                  <a:srgbClr val="000000"/>
                </a:solidFill>
                <a:latin typeface="Roboto"/>
                <a:ea typeface="Roboto"/>
                <a:cs typeface="Roboto"/>
                <a:sym typeface="Roboto"/>
              </a:rPr>
              <a:t>Examine the relationship between manager ratings and promotions.</a:t>
            </a:r>
          </a:p>
          <a:p>
            <a:pPr marL="285750" indent="-285750">
              <a:buClr>
                <a:schemeClr val="accent1">
                  <a:lumMod val="60000"/>
                  <a:lumOff val="40000"/>
                </a:schemeClr>
              </a:buClr>
              <a:buFont typeface="Wingdings" panose="05000000000000000000" pitchFamily="2" charset="2"/>
              <a:buChar char="Ø"/>
            </a:pPr>
            <a:r>
              <a:rPr lang="en-US" sz="1600" dirty="0">
                <a:solidFill>
                  <a:srgbClr val="000000"/>
                </a:solidFill>
                <a:latin typeface="Roboto"/>
                <a:ea typeface="Roboto"/>
                <a:cs typeface="Roboto"/>
                <a:sym typeface="Roboto"/>
              </a:rPr>
              <a:t>Calculate the difference between self-ratings and manager ratings.</a:t>
            </a:r>
          </a:p>
          <a:p>
            <a:pPr marL="285750" indent="-285750">
              <a:buClr>
                <a:schemeClr val="accent1">
                  <a:lumMod val="60000"/>
                  <a:lumOff val="40000"/>
                </a:schemeClr>
              </a:buClr>
              <a:buFont typeface="Wingdings" panose="05000000000000000000" pitchFamily="2" charset="2"/>
              <a:buChar char="Ø"/>
            </a:pPr>
            <a:r>
              <a:rPr lang="en-US" sz="1600" dirty="0">
                <a:solidFill>
                  <a:srgbClr val="000000"/>
                </a:solidFill>
                <a:latin typeface="Roboto"/>
                <a:ea typeface="Roboto"/>
                <a:cs typeface="Roboto"/>
                <a:sym typeface="Roboto"/>
              </a:rPr>
              <a:t>Evaluate the correlation between training opportunities taken and salaries or promotions.</a:t>
            </a:r>
            <a:endParaRPr sz="1600" dirty="0">
              <a:solidFill>
                <a:srgbClr val="000000"/>
              </a:solidFill>
              <a:latin typeface="Roboto"/>
              <a:ea typeface="Roboto"/>
              <a:cs typeface="Roboto"/>
              <a:sym typeface="Roboto"/>
            </a:endParaRPr>
          </a:p>
        </p:txBody>
      </p:sp>
      <p:sp>
        <p:nvSpPr>
          <p:cNvPr id="10" name="Google Shape;163;p17">
            <a:extLst>
              <a:ext uri="{FF2B5EF4-FFF2-40B4-BE49-F238E27FC236}">
                <a16:creationId xmlns:a16="http://schemas.microsoft.com/office/drawing/2014/main" id="{8298AB57-2FF9-497F-ECDA-1E40837407C5}"/>
              </a:ext>
            </a:extLst>
          </p:cNvPr>
          <p:cNvSpPr/>
          <p:nvPr/>
        </p:nvSpPr>
        <p:spPr>
          <a:xfrm>
            <a:off x="5444902" y="3651569"/>
            <a:ext cx="6151200" cy="2034526"/>
          </a:xfrm>
          <a:prstGeom prst="rect">
            <a:avLst/>
          </a:prstGeom>
          <a:gradFill>
            <a:gsLst>
              <a:gs pos="0">
                <a:srgbClr val="EFEFEF"/>
              </a:gs>
              <a:gs pos="64000">
                <a:srgbClr val="F3F3F3"/>
              </a:gs>
              <a:gs pos="100000">
                <a:srgbClr val="FFFFFF">
                  <a:alpha val="0"/>
                </a:srgbClr>
              </a:gs>
            </a:gsLst>
            <a:lin ang="10800025" scaled="0"/>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121900" tIns="121900" rIns="121900" bIns="121900" anchor="ctr" anchorCtr="0">
            <a:noAutofit/>
          </a:bodyPr>
          <a:lstStyle/>
          <a:p>
            <a:endParaRPr sz="2400"/>
          </a:p>
        </p:txBody>
      </p:sp>
      <p:grpSp>
        <p:nvGrpSpPr>
          <p:cNvPr id="11" name="Google Shape;183;p17">
            <a:extLst>
              <a:ext uri="{FF2B5EF4-FFF2-40B4-BE49-F238E27FC236}">
                <a16:creationId xmlns:a16="http://schemas.microsoft.com/office/drawing/2014/main" id="{82D798BE-9281-195B-3C15-29B85E53839F}"/>
              </a:ext>
            </a:extLst>
          </p:cNvPr>
          <p:cNvGrpSpPr/>
          <p:nvPr/>
        </p:nvGrpSpPr>
        <p:grpSpPr>
          <a:xfrm>
            <a:off x="5412214" y="4017569"/>
            <a:ext cx="765275" cy="735375"/>
            <a:chOff x="-62890750" y="3747425"/>
            <a:chExt cx="330825" cy="317900"/>
          </a:xfrm>
          <a:solidFill>
            <a:schemeClr val="bg2">
              <a:lumMod val="75000"/>
            </a:schemeClr>
          </a:solidFill>
          <a:scene3d>
            <a:camera prst="orthographicFront">
              <a:rot lat="0" lon="0" rev="0"/>
            </a:camera>
            <a:lightRig rig="contrasting" dir="t">
              <a:rot lat="0" lon="0" rev="1500000"/>
            </a:lightRig>
          </a:scene3d>
        </p:grpSpPr>
        <p:sp>
          <p:nvSpPr>
            <p:cNvPr id="12" name="Google Shape;184;p17">
              <a:extLst>
                <a:ext uri="{FF2B5EF4-FFF2-40B4-BE49-F238E27FC236}">
                  <a16:creationId xmlns:a16="http://schemas.microsoft.com/office/drawing/2014/main" id="{FA1DA53C-BBF0-C8C9-967D-738BE1F2D29E}"/>
                </a:ext>
              </a:extLst>
            </p:cNvPr>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p>
          </p:txBody>
        </p:sp>
        <p:sp>
          <p:nvSpPr>
            <p:cNvPr id="13" name="Google Shape;185;p17">
              <a:extLst>
                <a:ext uri="{FF2B5EF4-FFF2-40B4-BE49-F238E27FC236}">
                  <a16:creationId xmlns:a16="http://schemas.microsoft.com/office/drawing/2014/main" id="{DA181F55-B987-77DF-4FBE-B328B8B3D05E}"/>
                </a:ext>
              </a:extLst>
            </p:cNvPr>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p>
          </p:txBody>
        </p:sp>
        <p:sp>
          <p:nvSpPr>
            <p:cNvPr id="14" name="Google Shape;186;p17">
              <a:extLst>
                <a:ext uri="{FF2B5EF4-FFF2-40B4-BE49-F238E27FC236}">
                  <a16:creationId xmlns:a16="http://schemas.microsoft.com/office/drawing/2014/main" id="{93601152-7517-15AC-E857-3196B46CB6A0}"/>
                </a:ext>
              </a:extLst>
            </p:cNvPr>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p>
          </p:txBody>
        </p:sp>
        <p:sp>
          <p:nvSpPr>
            <p:cNvPr id="15" name="Google Shape;187;p17">
              <a:extLst>
                <a:ext uri="{FF2B5EF4-FFF2-40B4-BE49-F238E27FC236}">
                  <a16:creationId xmlns:a16="http://schemas.microsoft.com/office/drawing/2014/main" id="{465D0A07-0985-0677-D57F-CEF7EEB73920}"/>
                </a:ext>
              </a:extLst>
            </p:cNvPr>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p>
          </p:txBody>
        </p:sp>
        <p:sp>
          <p:nvSpPr>
            <p:cNvPr id="16" name="Google Shape;188;p17">
              <a:extLst>
                <a:ext uri="{FF2B5EF4-FFF2-40B4-BE49-F238E27FC236}">
                  <a16:creationId xmlns:a16="http://schemas.microsoft.com/office/drawing/2014/main" id="{09CBC387-1338-465E-06E6-15768CAABE2E}"/>
                </a:ext>
              </a:extLst>
            </p:cNvPr>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p>
          </p:txBody>
        </p:sp>
        <p:sp>
          <p:nvSpPr>
            <p:cNvPr id="17" name="Google Shape;189;p17">
              <a:extLst>
                <a:ext uri="{FF2B5EF4-FFF2-40B4-BE49-F238E27FC236}">
                  <a16:creationId xmlns:a16="http://schemas.microsoft.com/office/drawing/2014/main" id="{21C2D406-D1FA-C1A1-4784-1AD53C6E2A35}"/>
                </a:ext>
              </a:extLst>
            </p:cNvPr>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p>
          </p:txBody>
        </p:sp>
        <p:sp>
          <p:nvSpPr>
            <p:cNvPr id="18" name="Google Shape;190;p17">
              <a:extLst>
                <a:ext uri="{FF2B5EF4-FFF2-40B4-BE49-F238E27FC236}">
                  <a16:creationId xmlns:a16="http://schemas.microsoft.com/office/drawing/2014/main" id="{3B2B1B63-BBE6-8874-4591-D8D9AEC54A6E}"/>
                </a:ext>
              </a:extLst>
            </p:cNvPr>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p>
          </p:txBody>
        </p:sp>
        <p:sp>
          <p:nvSpPr>
            <p:cNvPr id="19" name="Google Shape;191;p17">
              <a:extLst>
                <a:ext uri="{FF2B5EF4-FFF2-40B4-BE49-F238E27FC236}">
                  <a16:creationId xmlns:a16="http://schemas.microsoft.com/office/drawing/2014/main" id="{A8D5B253-C2EF-60DC-6E26-5FDF1E35E38B}"/>
                </a:ext>
              </a:extLst>
            </p:cNvPr>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p>
          </p:txBody>
        </p:sp>
        <p:sp>
          <p:nvSpPr>
            <p:cNvPr id="20" name="Google Shape;192;p17">
              <a:extLst>
                <a:ext uri="{FF2B5EF4-FFF2-40B4-BE49-F238E27FC236}">
                  <a16:creationId xmlns:a16="http://schemas.microsoft.com/office/drawing/2014/main" id="{17648223-D0E8-43D2-64E3-16FD28FA39A9}"/>
                </a:ext>
              </a:extLst>
            </p:cNvPr>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p>
          </p:txBody>
        </p:sp>
        <p:sp>
          <p:nvSpPr>
            <p:cNvPr id="21" name="Google Shape;193;p17">
              <a:extLst>
                <a:ext uri="{FF2B5EF4-FFF2-40B4-BE49-F238E27FC236}">
                  <a16:creationId xmlns:a16="http://schemas.microsoft.com/office/drawing/2014/main" id="{CFBD67C5-EA5B-8F6E-E8E4-F1FE771339AC}"/>
                </a:ext>
              </a:extLst>
            </p:cNvPr>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p>
          </p:txBody>
        </p:sp>
        <p:sp>
          <p:nvSpPr>
            <p:cNvPr id="22" name="Google Shape;194;p17">
              <a:extLst>
                <a:ext uri="{FF2B5EF4-FFF2-40B4-BE49-F238E27FC236}">
                  <a16:creationId xmlns:a16="http://schemas.microsoft.com/office/drawing/2014/main" id="{41E85A40-CB89-EA04-1181-D76B03B0F534}"/>
                </a:ext>
              </a:extLst>
            </p:cNvPr>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p>
          </p:txBody>
        </p:sp>
        <p:sp>
          <p:nvSpPr>
            <p:cNvPr id="23" name="Google Shape;195;p17">
              <a:extLst>
                <a:ext uri="{FF2B5EF4-FFF2-40B4-BE49-F238E27FC236}">
                  <a16:creationId xmlns:a16="http://schemas.microsoft.com/office/drawing/2014/main" id="{4F80B2BE-A6ED-1FA0-1845-A0A38F677983}"/>
                </a:ext>
              </a:extLst>
            </p:cNvPr>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p>
          </p:txBody>
        </p:sp>
        <p:sp>
          <p:nvSpPr>
            <p:cNvPr id="24" name="Google Shape;196;p17">
              <a:extLst>
                <a:ext uri="{FF2B5EF4-FFF2-40B4-BE49-F238E27FC236}">
                  <a16:creationId xmlns:a16="http://schemas.microsoft.com/office/drawing/2014/main" id="{0B45297A-882A-0CDB-CB48-7AE7FC1FC599}"/>
                </a:ext>
              </a:extLst>
            </p:cNvPr>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p>
          </p:txBody>
        </p:sp>
        <p:sp>
          <p:nvSpPr>
            <p:cNvPr id="25" name="Google Shape;197;p17">
              <a:extLst>
                <a:ext uri="{FF2B5EF4-FFF2-40B4-BE49-F238E27FC236}">
                  <a16:creationId xmlns:a16="http://schemas.microsoft.com/office/drawing/2014/main" id="{F44F1492-5283-2D14-9B33-A0E9AE82C793}"/>
                </a:ext>
              </a:extLst>
            </p:cNvPr>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grpFill/>
            <a:ln>
              <a:noFill/>
            </a:ln>
            <a:effectLst>
              <a:outerShdw blurRad="149987" dist="250190" dir="8460000" algn="ctr">
                <a:srgbClr val="000000">
                  <a:alpha val="28000"/>
                </a:srgbClr>
              </a:outerShdw>
            </a:effectLst>
            <a:sp3d prstMaterial="metal"/>
          </p:spPr>
          <p:txBody>
            <a:bodyPr spcFirstLastPara="1" wrap="square" lIns="121900" tIns="121900" rIns="121900" bIns="121900" anchor="ctr" anchorCtr="0">
              <a:noAutofit/>
            </a:bodyPr>
            <a:lstStyle/>
            <a:p>
              <a:endParaRPr sz="2400"/>
            </a:p>
          </p:txBody>
        </p:sp>
      </p:grpSp>
      <p:sp>
        <p:nvSpPr>
          <p:cNvPr id="26" name="Google Shape;166;p17">
            <a:extLst>
              <a:ext uri="{FF2B5EF4-FFF2-40B4-BE49-F238E27FC236}">
                <a16:creationId xmlns:a16="http://schemas.microsoft.com/office/drawing/2014/main" id="{EE63DFEB-5190-8E99-0C22-AA131CB7979A}"/>
              </a:ext>
            </a:extLst>
          </p:cNvPr>
          <p:cNvSpPr/>
          <p:nvPr/>
        </p:nvSpPr>
        <p:spPr>
          <a:xfrm>
            <a:off x="4636452" y="3236312"/>
            <a:ext cx="2316800" cy="229789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bg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spcFirstLastPara="1" wrap="square" lIns="121900" tIns="121900" rIns="121900" bIns="121900" anchor="ctr" anchorCtr="0">
            <a:noAutofit/>
          </a:bodyPr>
          <a:lstStyle/>
          <a:p>
            <a:endParaRPr sz="2400"/>
          </a:p>
        </p:txBody>
      </p:sp>
      <p:sp>
        <p:nvSpPr>
          <p:cNvPr id="27" name="Google Shape;172;p17">
            <a:extLst>
              <a:ext uri="{FF2B5EF4-FFF2-40B4-BE49-F238E27FC236}">
                <a16:creationId xmlns:a16="http://schemas.microsoft.com/office/drawing/2014/main" id="{25AAE430-1AB8-2BFF-E830-4390ABA90D4B}"/>
              </a:ext>
            </a:extLst>
          </p:cNvPr>
          <p:cNvSpPr txBox="1"/>
          <p:nvPr/>
        </p:nvSpPr>
        <p:spPr>
          <a:xfrm>
            <a:off x="7327769" y="3693786"/>
            <a:ext cx="3963200" cy="336800"/>
          </a:xfrm>
          <a:prstGeom prst="rect">
            <a:avLst/>
          </a:prstGeom>
          <a:noFill/>
          <a:ln>
            <a:noFill/>
          </a:ln>
        </p:spPr>
        <p:txBody>
          <a:bodyPr spcFirstLastPara="1" wrap="square" lIns="121900" tIns="121900" rIns="121900" bIns="121900" anchor="ctr" anchorCtr="0">
            <a:noAutofit/>
          </a:bodyPr>
          <a:lstStyle/>
          <a:p>
            <a:pPr algn="r"/>
            <a:r>
              <a:rPr lang="en-US" sz="2133" b="1" dirty="0">
                <a:solidFill>
                  <a:schemeClr val="bg2">
                    <a:lumMod val="75000"/>
                  </a:schemeClr>
                </a:solidFill>
                <a:latin typeface="Fira Sans Extra Condensed"/>
                <a:ea typeface="Fira Sans Extra Condensed"/>
                <a:cs typeface="Fira Sans Extra Condensed"/>
                <a:sym typeface="Fira Sans Extra Condensed"/>
              </a:rPr>
              <a:t>Visualize Employment Trends:</a:t>
            </a:r>
            <a:endParaRPr sz="2133" b="1" dirty="0">
              <a:solidFill>
                <a:schemeClr val="bg2">
                  <a:lumMod val="75000"/>
                </a:schemeClr>
              </a:solidFill>
              <a:latin typeface="Fira Sans Extra Condensed"/>
              <a:ea typeface="Fira Sans Extra Condensed"/>
              <a:cs typeface="Fira Sans Extra Condensed"/>
              <a:sym typeface="Fira Sans Extra Condensed"/>
            </a:endParaRPr>
          </a:p>
        </p:txBody>
      </p:sp>
      <p:sp>
        <p:nvSpPr>
          <p:cNvPr id="28" name="Google Shape;173;p17">
            <a:extLst>
              <a:ext uri="{FF2B5EF4-FFF2-40B4-BE49-F238E27FC236}">
                <a16:creationId xmlns:a16="http://schemas.microsoft.com/office/drawing/2014/main" id="{F36E8ABA-9D78-EA3D-81DB-263643C67BFF}"/>
              </a:ext>
            </a:extLst>
          </p:cNvPr>
          <p:cNvSpPr txBox="1"/>
          <p:nvPr/>
        </p:nvSpPr>
        <p:spPr>
          <a:xfrm>
            <a:off x="7934169" y="4057082"/>
            <a:ext cx="3356800" cy="1532436"/>
          </a:xfrm>
          <a:prstGeom prst="rect">
            <a:avLst/>
          </a:prstGeom>
          <a:noFill/>
          <a:ln>
            <a:noFill/>
          </a:ln>
        </p:spPr>
        <p:txBody>
          <a:bodyPr spcFirstLastPara="1" wrap="square" lIns="121900" tIns="121900" rIns="121900" bIns="121900" anchor="ctr" anchorCtr="0">
            <a:noAutofit/>
          </a:bodyPr>
          <a:lstStyle/>
          <a:p>
            <a:pPr marL="285750" indent="-285750">
              <a:buClr>
                <a:srgbClr val="54A0AC"/>
              </a:buClr>
              <a:buFont typeface="Wingdings" panose="05000000000000000000" pitchFamily="2" charset="2"/>
              <a:buChar char="Ø"/>
            </a:pPr>
            <a:r>
              <a:rPr lang="en-US" sz="1600" dirty="0">
                <a:solidFill>
                  <a:srgbClr val="000000"/>
                </a:solidFill>
                <a:latin typeface="Roboto"/>
                <a:ea typeface="Roboto"/>
                <a:cs typeface="Roboto"/>
                <a:sym typeface="Roboto"/>
              </a:rPr>
              <a:t>Use a line chart to display hire dates by employee count.</a:t>
            </a:r>
          </a:p>
          <a:p>
            <a:pPr marL="285750" indent="-285750">
              <a:buClr>
                <a:srgbClr val="54A0AC"/>
              </a:buClr>
              <a:buFont typeface="Wingdings" panose="05000000000000000000" pitchFamily="2" charset="2"/>
              <a:buChar char="Ø"/>
            </a:pPr>
            <a:r>
              <a:rPr lang="en-US" sz="1600" dirty="0">
                <a:solidFill>
                  <a:srgbClr val="000000"/>
                </a:solidFill>
                <a:latin typeface="Roboto"/>
                <a:ea typeface="Roboto"/>
                <a:cs typeface="Roboto"/>
                <a:sym typeface="Roboto"/>
              </a:rPr>
              <a:t>Present marital status distribution with a pie chart, highlighting any correlation with salaries and overtime.</a:t>
            </a:r>
            <a:endParaRPr sz="1600" dirty="0">
              <a:solidFill>
                <a:srgbClr val="000000"/>
              </a:solidFill>
              <a:latin typeface="Roboto"/>
              <a:ea typeface="Roboto"/>
              <a:cs typeface="Roboto"/>
              <a:sym typeface="Roboto"/>
            </a:endParaRPr>
          </a:p>
        </p:txBody>
      </p:sp>
      <p:grpSp>
        <p:nvGrpSpPr>
          <p:cNvPr id="29" name="Google Shape;152;p16">
            <a:extLst>
              <a:ext uri="{FF2B5EF4-FFF2-40B4-BE49-F238E27FC236}">
                <a16:creationId xmlns:a16="http://schemas.microsoft.com/office/drawing/2014/main" id="{3E5028AE-969D-7202-7E37-F2DD4252EB44}"/>
              </a:ext>
            </a:extLst>
          </p:cNvPr>
          <p:cNvGrpSpPr/>
          <p:nvPr/>
        </p:nvGrpSpPr>
        <p:grpSpPr>
          <a:xfrm>
            <a:off x="6829904" y="1876859"/>
            <a:ext cx="621163" cy="622733"/>
            <a:chOff x="-61783350" y="3743950"/>
            <a:chExt cx="316650" cy="317450"/>
          </a:xfrm>
          <a:solidFill>
            <a:schemeClr val="accent2"/>
          </a:solidFill>
          <a:scene3d>
            <a:camera prst="orthographicFront">
              <a:rot lat="0" lon="0" rev="0"/>
            </a:camera>
            <a:lightRig rig="contrasting" dir="t">
              <a:rot lat="0" lon="0" rev="1500000"/>
            </a:lightRig>
          </a:scene3d>
        </p:grpSpPr>
        <p:sp>
          <p:nvSpPr>
            <p:cNvPr id="30" name="Google Shape;153;p16">
              <a:extLst>
                <a:ext uri="{FF2B5EF4-FFF2-40B4-BE49-F238E27FC236}">
                  <a16:creationId xmlns:a16="http://schemas.microsoft.com/office/drawing/2014/main" id="{A2C725E8-A932-0A77-4851-2D26C59E55B3}"/>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a:effectLst>
              <a:outerShdw blurRad="149987" dist="250190" dir="8460000" algn="ctr">
                <a:srgbClr val="000000">
                  <a:alpha val="28000"/>
                </a:srgbClr>
              </a:outerShdw>
            </a:effectLst>
            <a:sp3d prstMaterial="metal"/>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31" name="Google Shape;154;p16">
              <a:extLst>
                <a:ext uri="{FF2B5EF4-FFF2-40B4-BE49-F238E27FC236}">
                  <a16:creationId xmlns:a16="http://schemas.microsoft.com/office/drawing/2014/main" id="{CDC4A061-BC8A-AAB3-3DAD-002C422E7FF7}"/>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a:effectLst>
              <a:outerShdw blurRad="149987" dist="250190" dir="8460000" algn="ctr">
                <a:srgbClr val="000000">
                  <a:alpha val="28000"/>
                </a:srgbClr>
              </a:outerShdw>
            </a:effectLst>
            <a:sp3d prstMaterial="metal"/>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grpId="0" nodeType="clickEffect">
                                  <p:stCondLst>
                                    <p:cond delay="0"/>
                                  </p:stCondLst>
                                  <p:childTnLst>
                                    <p:animRot by="21600000">
                                      <p:cBhvr>
                                        <p:cTn id="11" dur="1250" fill="hold"/>
                                        <p:tgtEl>
                                          <p:spTgt spid="7"/>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mph" presetSubtype="0" fill="hold" grpId="0" nodeType="clickEffect">
                                  <p:stCondLst>
                                    <p:cond delay="0"/>
                                  </p:stCondLst>
                                  <p:childTnLst>
                                    <p:animRot by="-21600000">
                                      <p:cBhvr>
                                        <p:cTn id="37" dur="1250" fill="hold"/>
                                        <p:tgtEl>
                                          <p:spTgt spid="26"/>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1000"/>
                                        <p:tgtEl>
                                          <p:spTgt spid="28"/>
                                        </p:tgtEl>
                                      </p:cBhvr>
                                    </p:animEffect>
                                    <p:anim calcmode="lin" valueType="num">
                                      <p:cBhvr>
                                        <p:cTn id="48" dur="1000" fill="hold"/>
                                        <p:tgtEl>
                                          <p:spTgt spid="28"/>
                                        </p:tgtEl>
                                        <p:attrNameLst>
                                          <p:attrName>ppt_x</p:attrName>
                                        </p:attrNameLst>
                                      </p:cBhvr>
                                      <p:tavLst>
                                        <p:tav tm="0">
                                          <p:val>
                                            <p:strVal val="#ppt_x"/>
                                          </p:val>
                                        </p:tav>
                                        <p:tav tm="100000">
                                          <p:val>
                                            <p:strVal val="#ppt_x"/>
                                          </p:val>
                                        </p:tav>
                                      </p:tavLst>
                                    </p:anim>
                                    <p:anim calcmode="lin" valueType="num">
                                      <p:cBhvr>
                                        <p:cTn id="49" dur="1000" fill="hold"/>
                                        <p:tgtEl>
                                          <p:spTgt spid="2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26" grpId="0" animBg="1"/>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4" name="TextBox 13">
            <a:extLst>
              <a:ext uri="{FF2B5EF4-FFF2-40B4-BE49-F238E27FC236}">
                <a16:creationId xmlns:a16="http://schemas.microsoft.com/office/drawing/2014/main" id="{119BE4C4-2102-17CC-1F40-59EFA29E8664}"/>
              </a:ext>
            </a:extLst>
          </p:cNvPr>
          <p:cNvSpPr txBox="1"/>
          <p:nvPr/>
        </p:nvSpPr>
        <p:spPr>
          <a:xfrm>
            <a:off x="3153588" y="167923"/>
            <a:ext cx="5884823" cy="609398"/>
          </a:xfrm>
          <a:prstGeom prst="rect">
            <a:avLst/>
          </a:prstGeom>
        </p:spPr>
        <p:txBody>
          <a:bodyPr wrap="square" lIns="0" tIns="0" rIns="0" bIns="0" rtlCol="0" anchor="t">
            <a:spAutoFit/>
          </a:bodyPr>
          <a:lstStyle/>
          <a:p>
            <a:pPr algn="ctr">
              <a:lnSpc>
                <a:spcPct val="90000"/>
              </a:lnSpc>
              <a:spcBef>
                <a:spcPct val="0"/>
              </a:spcBef>
              <a:spcAft>
                <a:spcPts val="600"/>
              </a:spcAft>
            </a:pPr>
            <a:r>
              <a:rPr lang="en-US" sz="4400" b="1" i="0" kern="1200" dirty="0">
                <a:solidFill>
                  <a:schemeClr val="accent3"/>
                </a:solidFill>
                <a:effectLst/>
                <a:latin typeface="Inter"/>
                <a:ea typeface="+mj-ea"/>
                <a:cs typeface="+mj-cs"/>
              </a:rPr>
              <a:t>Data Collection</a:t>
            </a:r>
          </a:p>
        </p:txBody>
      </p:sp>
      <p:sp>
        <p:nvSpPr>
          <p:cNvPr id="5" name="TextBox 4">
            <a:extLst>
              <a:ext uri="{FF2B5EF4-FFF2-40B4-BE49-F238E27FC236}">
                <a16:creationId xmlns:a16="http://schemas.microsoft.com/office/drawing/2014/main" id="{07DE32B1-B4D4-EB9D-A7C4-FF5E48C186C8}"/>
              </a:ext>
            </a:extLst>
          </p:cNvPr>
          <p:cNvSpPr txBox="1"/>
          <p:nvPr/>
        </p:nvSpPr>
        <p:spPr>
          <a:xfrm>
            <a:off x="52835" y="1499574"/>
            <a:ext cx="6201506" cy="4090351"/>
          </a:xfrm>
          <a:prstGeom prst="rect">
            <a:avLst/>
          </a:prstGeom>
          <a:noFill/>
        </p:spPr>
        <p:txBody>
          <a:bodyPr wrap="square" rtlCol="0">
            <a:spAutoFit/>
          </a:bodyPr>
          <a:lstStyle/>
          <a:p>
            <a:pPr indent="-228600">
              <a:lnSpc>
                <a:spcPct val="90000"/>
              </a:lnSpc>
              <a:spcAft>
                <a:spcPts val="300"/>
              </a:spcAft>
              <a:buFont typeface="Arial" panose="020B0604020202020204" pitchFamily="34" charset="0"/>
              <a:buChar char="•"/>
            </a:pPr>
            <a:r>
              <a:rPr lang="en-US" sz="3200" b="1" i="0" dirty="0">
                <a:solidFill>
                  <a:schemeClr val="bg2">
                    <a:lumMod val="75000"/>
                  </a:schemeClr>
                </a:solidFill>
                <a:effectLst/>
              </a:rPr>
              <a:t>Data Sources:</a:t>
            </a:r>
            <a:endParaRPr lang="en-US" sz="3200" b="0" i="0" dirty="0">
              <a:solidFill>
                <a:schemeClr val="bg2">
                  <a:lumMod val="75000"/>
                </a:schemeClr>
              </a:solidFill>
              <a:effectLst/>
            </a:endParaRPr>
          </a:p>
          <a:p>
            <a:pPr marL="742950" lvl="1" indent="-228600">
              <a:lnSpc>
                <a:spcPct val="90000"/>
              </a:lnSpc>
              <a:spcBef>
                <a:spcPts val="300"/>
              </a:spcBef>
              <a:buFont typeface="Arial" panose="020B0604020202020204" pitchFamily="34" charset="0"/>
              <a:buChar char="•"/>
            </a:pPr>
            <a:r>
              <a:rPr lang="en-US" sz="2400" b="0" i="0" dirty="0">
                <a:effectLst/>
              </a:rPr>
              <a:t>Employee demographics (Gender, Age, Ethnicity, Marital Status).</a:t>
            </a:r>
          </a:p>
          <a:p>
            <a:pPr marL="742950" lvl="1" indent="-228600">
              <a:lnSpc>
                <a:spcPct val="90000"/>
              </a:lnSpc>
              <a:spcBef>
                <a:spcPts val="300"/>
              </a:spcBef>
              <a:buFont typeface="Arial" panose="020B0604020202020204" pitchFamily="34" charset="0"/>
              <a:buChar char="•"/>
            </a:pPr>
            <a:r>
              <a:rPr lang="en-US" sz="2400" b="0" i="0" dirty="0">
                <a:effectLst/>
              </a:rPr>
              <a:t>Job details (Department, </a:t>
            </a:r>
            <a:r>
              <a:rPr lang="en-US" sz="2400" b="0" i="0" dirty="0" err="1">
                <a:effectLst/>
              </a:rPr>
              <a:t>DistanceFromHome</a:t>
            </a:r>
            <a:r>
              <a:rPr lang="en-US" sz="2400" b="0" i="0" dirty="0">
                <a:effectLst/>
              </a:rPr>
              <a:t>, </a:t>
            </a:r>
            <a:r>
              <a:rPr lang="en-US" sz="2400" b="0" i="0" dirty="0" err="1">
                <a:effectLst/>
              </a:rPr>
              <a:t>BusinessTravel</a:t>
            </a:r>
            <a:r>
              <a:rPr lang="en-US" sz="2400" b="0" i="0" dirty="0">
                <a:effectLst/>
              </a:rPr>
              <a:t>, </a:t>
            </a:r>
            <a:r>
              <a:rPr lang="en-US" sz="2400" b="0" i="0" dirty="0" err="1">
                <a:effectLst/>
              </a:rPr>
              <a:t>HireDate</a:t>
            </a:r>
            <a:r>
              <a:rPr lang="en-US" sz="2400" b="0" i="0" dirty="0">
                <a:effectLst/>
              </a:rPr>
              <a:t>).</a:t>
            </a:r>
          </a:p>
          <a:p>
            <a:pPr marL="742950" lvl="1" indent="-228600">
              <a:lnSpc>
                <a:spcPct val="90000"/>
              </a:lnSpc>
              <a:spcBef>
                <a:spcPts val="300"/>
              </a:spcBef>
              <a:buFont typeface="Arial" panose="020B0604020202020204" pitchFamily="34" charset="0"/>
              <a:buChar char="•"/>
            </a:pPr>
            <a:r>
              <a:rPr lang="en-US" sz="2400" b="0" i="0" dirty="0">
                <a:effectLst/>
              </a:rPr>
              <a:t>Performance and tenure (</a:t>
            </a:r>
            <a:r>
              <a:rPr lang="en-US" sz="2400" b="0" i="0" dirty="0" err="1">
                <a:effectLst/>
              </a:rPr>
              <a:t>PerformanceRating</a:t>
            </a:r>
            <a:r>
              <a:rPr lang="en-US" sz="2400" b="0" i="0" dirty="0">
                <a:effectLst/>
              </a:rPr>
              <a:t>, </a:t>
            </a:r>
            <a:r>
              <a:rPr lang="en-US" sz="2400" b="0" i="0" dirty="0" err="1">
                <a:effectLst/>
              </a:rPr>
              <a:t>YearsAtCompany</a:t>
            </a:r>
            <a:r>
              <a:rPr lang="en-US" sz="2400" b="0" i="0" dirty="0">
                <a:effectLst/>
              </a:rPr>
              <a:t>, </a:t>
            </a:r>
            <a:r>
              <a:rPr lang="en-US" sz="2400" b="0" i="0" dirty="0" err="1">
                <a:effectLst/>
              </a:rPr>
              <a:t>YearsSinceLastPromotion</a:t>
            </a:r>
            <a:r>
              <a:rPr lang="en-US" sz="2400" b="0" i="0" dirty="0">
                <a:effectLst/>
              </a:rPr>
              <a:t>).</a:t>
            </a:r>
          </a:p>
          <a:p>
            <a:pPr marL="742950" lvl="1" indent="-228600">
              <a:lnSpc>
                <a:spcPct val="90000"/>
              </a:lnSpc>
              <a:spcBef>
                <a:spcPts val="300"/>
              </a:spcBef>
              <a:buFont typeface="Arial" panose="020B0604020202020204" pitchFamily="34" charset="0"/>
              <a:buChar char="•"/>
            </a:pPr>
            <a:r>
              <a:rPr lang="en-US" sz="2400" b="0" i="0" dirty="0">
                <a:effectLst/>
              </a:rPr>
              <a:t>Compensation (Salary, </a:t>
            </a:r>
            <a:r>
              <a:rPr lang="en-US" sz="2400" b="0" i="0" dirty="0" err="1">
                <a:effectLst/>
              </a:rPr>
              <a:t>StockOptionLevel</a:t>
            </a:r>
            <a:r>
              <a:rPr lang="en-US" sz="2400" b="0" i="0" dirty="0">
                <a:effectLst/>
              </a:rPr>
              <a:t>).</a:t>
            </a:r>
          </a:p>
          <a:p>
            <a:pPr marL="742950" lvl="1" indent="-228600">
              <a:lnSpc>
                <a:spcPct val="90000"/>
              </a:lnSpc>
              <a:spcBef>
                <a:spcPts val="300"/>
              </a:spcBef>
              <a:buFont typeface="Arial" panose="020B0604020202020204" pitchFamily="34" charset="0"/>
              <a:buChar char="•"/>
            </a:pPr>
            <a:r>
              <a:rPr lang="en-US" sz="2400" b="0" i="0" dirty="0">
                <a:effectLst/>
              </a:rPr>
              <a:t>Other factors (</a:t>
            </a:r>
            <a:r>
              <a:rPr lang="en-US" sz="2400" b="0" i="0" dirty="0" err="1">
                <a:effectLst/>
              </a:rPr>
              <a:t>OverTime</a:t>
            </a:r>
            <a:r>
              <a:rPr lang="en-US" sz="2400" b="0" i="0" dirty="0">
                <a:effectLst/>
              </a:rPr>
              <a:t>, Attrition).</a:t>
            </a:r>
            <a:endParaRPr lang="en-US" sz="1400" b="0" i="0" dirty="0">
              <a:solidFill>
                <a:srgbClr val="404040"/>
              </a:solidFill>
              <a:effectLst/>
              <a:latin typeface="Inter"/>
            </a:endParaRPr>
          </a:p>
        </p:txBody>
      </p:sp>
      <p:pic>
        <p:nvPicPr>
          <p:cNvPr id="6" name="Picture 5" descr="A screenshot of a computer&#10;&#10;AI-generated content may be incorrect.">
            <a:extLst>
              <a:ext uri="{FF2B5EF4-FFF2-40B4-BE49-F238E27FC236}">
                <a16:creationId xmlns:a16="http://schemas.microsoft.com/office/drawing/2014/main" id="{DDEDEC7F-2EB8-AA13-7292-19B3B6364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461" y="3256784"/>
            <a:ext cx="6095999" cy="2595326"/>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4B88308C-73AB-3DFB-A89B-DCA0BC5073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6118" y="1064469"/>
            <a:ext cx="3962953" cy="2067213"/>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BCCEB87B-6B9F-A30C-2EAA-747FFDA647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9388" y="1409516"/>
            <a:ext cx="4372585" cy="218152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6" name="TextBox 13">
            <a:extLst>
              <a:ext uri="{FF2B5EF4-FFF2-40B4-BE49-F238E27FC236}">
                <a16:creationId xmlns:a16="http://schemas.microsoft.com/office/drawing/2014/main" id="{4A806FE8-6525-CCE0-CD87-C87481A6142A}"/>
              </a:ext>
            </a:extLst>
          </p:cNvPr>
          <p:cNvSpPr txBox="1"/>
          <p:nvPr/>
        </p:nvSpPr>
        <p:spPr>
          <a:xfrm>
            <a:off x="4130136" y="1044576"/>
            <a:ext cx="4124459" cy="738664"/>
          </a:xfrm>
          <a:prstGeom prst="rect">
            <a:avLst/>
          </a:prstGeom>
        </p:spPr>
        <p:txBody>
          <a:bodyPr wrap="square" lIns="0" tIns="0" rIns="0" bIns="0" rtlCol="0" anchor="t">
            <a:spAutoFit/>
          </a:bodyPr>
          <a:lstStyle/>
          <a:p>
            <a:pPr algn="l"/>
            <a:r>
              <a:rPr lang="en-US" sz="4800" b="1" i="0" dirty="0">
                <a:solidFill>
                  <a:schemeClr val="accent3"/>
                </a:solidFill>
                <a:effectLst/>
                <a:latin typeface="Inter"/>
              </a:rPr>
              <a:t>Data Wrangling</a:t>
            </a:r>
          </a:p>
        </p:txBody>
      </p:sp>
      <p:sp>
        <p:nvSpPr>
          <p:cNvPr id="7" name="TextBox 6">
            <a:extLst>
              <a:ext uri="{FF2B5EF4-FFF2-40B4-BE49-F238E27FC236}">
                <a16:creationId xmlns:a16="http://schemas.microsoft.com/office/drawing/2014/main" id="{A2E24D3B-CE08-E2C3-C21B-3796B631E017}"/>
              </a:ext>
            </a:extLst>
          </p:cNvPr>
          <p:cNvSpPr txBox="1"/>
          <p:nvPr/>
        </p:nvSpPr>
        <p:spPr>
          <a:xfrm>
            <a:off x="523385" y="1566952"/>
            <a:ext cx="6201506" cy="830997"/>
          </a:xfrm>
          <a:prstGeom prst="rect">
            <a:avLst/>
          </a:prstGeom>
          <a:noFill/>
        </p:spPr>
        <p:txBody>
          <a:bodyPr wrap="square" rtlCol="0">
            <a:spAutoFit/>
          </a:bodyPr>
          <a:lstStyle/>
          <a:p>
            <a:pPr lvl="1" algn="l">
              <a:spcBef>
                <a:spcPts val="300"/>
              </a:spcBef>
            </a:pPr>
            <a:br>
              <a:rPr lang="en-US" sz="2400" b="0" i="0" dirty="0">
                <a:solidFill>
                  <a:srgbClr val="404040"/>
                </a:solidFill>
                <a:effectLst/>
                <a:latin typeface="Inter"/>
              </a:rPr>
            </a:br>
            <a:endParaRPr lang="en-US" sz="2400" dirty="0"/>
          </a:p>
        </p:txBody>
      </p:sp>
      <p:sp>
        <p:nvSpPr>
          <p:cNvPr id="8" name="Google Shape;425;p23">
            <a:extLst>
              <a:ext uri="{FF2B5EF4-FFF2-40B4-BE49-F238E27FC236}">
                <a16:creationId xmlns:a16="http://schemas.microsoft.com/office/drawing/2014/main" id="{025F48E9-02C0-A54F-6784-20AB5FDF5CBC}"/>
              </a:ext>
            </a:extLst>
          </p:cNvPr>
          <p:cNvSpPr/>
          <p:nvPr/>
        </p:nvSpPr>
        <p:spPr>
          <a:xfrm>
            <a:off x="748292" y="2713040"/>
            <a:ext cx="10920323" cy="1431919"/>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6;p23">
            <a:extLst>
              <a:ext uri="{FF2B5EF4-FFF2-40B4-BE49-F238E27FC236}">
                <a16:creationId xmlns:a16="http://schemas.microsoft.com/office/drawing/2014/main" id="{1D69774D-9F38-271C-B713-004B76D1CAA8}"/>
              </a:ext>
            </a:extLst>
          </p:cNvPr>
          <p:cNvSpPr/>
          <p:nvPr/>
        </p:nvSpPr>
        <p:spPr>
          <a:xfrm>
            <a:off x="2135325" y="2556116"/>
            <a:ext cx="1848318" cy="1848318"/>
          </a:xfrm>
          <a:prstGeom prst="ellipse">
            <a:avLst/>
          </a:pr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7;p23">
            <a:extLst>
              <a:ext uri="{FF2B5EF4-FFF2-40B4-BE49-F238E27FC236}">
                <a16:creationId xmlns:a16="http://schemas.microsoft.com/office/drawing/2014/main" id="{861FDEDD-BD1D-109A-F045-6B914FE97E7D}"/>
              </a:ext>
            </a:extLst>
          </p:cNvPr>
          <p:cNvSpPr/>
          <p:nvPr/>
        </p:nvSpPr>
        <p:spPr>
          <a:xfrm>
            <a:off x="5267630" y="2556116"/>
            <a:ext cx="1848318" cy="1848318"/>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8;p23">
            <a:extLst>
              <a:ext uri="{FF2B5EF4-FFF2-40B4-BE49-F238E27FC236}">
                <a16:creationId xmlns:a16="http://schemas.microsoft.com/office/drawing/2014/main" id="{4E306B4A-EB10-7864-00F1-9A8E416F785E}"/>
              </a:ext>
            </a:extLst>
          </p:cNvPr>
          <p:cNvSpPr/>
          <p:nvPr/>
        </p:nvSpPr>
        <p:spPr>
          <a:xfrm>
            <a:off x="8262456" y="2556116"/>
            <a:ext cx="1848318" cy="1848318"/>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9;p23">
            <a:extLst>
              <a:ext uri="{FF2B5EF4-FFF2-40B4-BE49-F238E27FC236}">
                <a16:creationId xmlns:a16="http://schemas.microsoft.com/office/drawing/2014/main" id="{BD05FCFC-AA39-9B55-3913-98ED847D15D3}"/>
              </a:ext>
            </a:extLst>
          </p:cNvPr>
          <p:cNvSpPr txBox="1"/>
          <p:nvPr/>
        </p:nvSpPr>
        <p:spPr>
          <a:xfrm>
            <a:off x="1383926" y="1812265"/>
            <a:ext cx="2923617" cy="935505"/>
          </a:xfrm>
          <a:prstGeom prst="rect">
            <a:avLst/>
          </a:prstGeom>
          <a:noFill/>
          <a:ln>
            <a:noFill/>
          </a:ln>
        </p:spPr>
        <p:txBody>
          <a:bodyPr spcFirstLastPara="1" wrap="square" lIns="228600" tIns="228600" rIns="228600" bIns="228600" anchor="ctr" anchorCtr="0">
            <a:noAutofit/>
          </a:bodyPr>
          <a:lstStyle/>
          <a:p>
            <a:pPr algn="ctr"/>
            <a:r>
              <a:rPr lang="en-US" sz="2400" b="1" i="0" dirty="0">
                <a:solidFill>
                  <a:schemeClr val="accent5">
                    <a:lumMod val="75000"/>
                  </a:schemeClr>
                </a:solidFill>
                <a:effectLst/>
                <a:latin typeface="Inter"/>
              </a:rPr>
              <a:t>Merging Datasets:</a:t>
            </a:r>
            <a:endParaRPr lang="en-US" sz="2400" b="0" i="0" dirty="0">
              <a:solidFill>
                <a:schemeClr val="accent5">
                  <a:lumMod val="75000"/>
                </a:schemeClr>
              </a:solidFill>
              <a:effectLst/>
              <a:latin typeface="Inter"/>
            </a:endParaRPr>
          </a:p>
        </p:txBody>
      </p:sp>
      <p:sp>
        <p:nvSpPr>
          <p:cNvPr id="13" name="Google Shape;430;p23">
            <a:extLst>
              <a:ext uri="{FF2B5EF4-FFF2-40B4-BE49-F238E27FC236}">
                <a16:creationId xmlns:a16="http://schemas.microsoft.com/office/drawing/2014/main" id="{DAB50744-B66E-529C-93C1-352E8CED6E3D}"/>
              </a:ext>
            </a:extLst>
          </p:cNvPr>
          <p:cNvSpPr txBox="1"/>
          <p:nvPr/>
        </p:nvSpPr>
        <p:spPr>
          <a:xfrm>
            <a:off x="1441865" y="4338130"/>
            <a:ext cx="2865678" cy="1302541"/>
          </a:xfrm>
          <a:prstGeom prst="rect">
            <a:avLst/>
          </a:prstGeom>
          <a:noFill/>
          <a:ln>
            <a:noFill/>
          </a:ln>
        </p:spPr>
        <p:txBody>
          <a:bodyPr spcFirstLastPara="1" wrap="square" lIns="91425" tIns="91425" rIns="91425" bIns="91425" anchor="t" anchorCtr="0">
            <a:noAutofit/>
          </a:bodyPr>
          <a:lstStyle/>
          <a:p>
            <a:pPr lvl="1" algn="ctr">
              <a:spcBef>
                <a:spcPts val="300"/>
              </a:spcBef>
            </a:pPr>
            <a:r>
              <a:rPr lang="en-US" sz="2000" b="0" i="0" dirty="0">
                <a:solidFill>
                  <a:srgbClr val="404040"/>
                </a:solidFill>
                <a:effectLst/>
                <a:latin typeface="Inter"/>
              </a:rPr>
              <a:t>Combined Employee, </a:t>
            </a:r>
            <a:r>
              <a:rPr lang="en-US" sz="2000" b="0" i="0" dirty="0" err="1">
                <a:solidFill>
                  <a:srgbClr val="404040"/>
                </a:solidFill>
                <a:effectLst/>
                <a:latin typeface="Inter"/>
              </a:rPr>
              <a:t>PerformanceRating</a:t>
            </a:r>
            <a:r>
              <a:rPr lang="en-US" sz="2000" b="0" i="0" dirty="0">
                <a:solidFill>
                  <a:srgbClr val="404040"/>
                </a:solidFill>
                <a:effectLst/>
                <a:latin typeface="Inter"/>
              </a:rPr>
              <a:t>, and </a:t>
            </a:r>
            <a:r>
              <a:rPr lang="en-US" sz="2000" b="0" i="0" dirty="0" err="1">
                <a:solidFill>
                  <a:srgbClr val="404040"/>
                </a:solidFill>
                <a:effectLst/>
                <a:latin typeface="Inter"/>
              </a:rPr>
              <a:t>EducationLevel</a:t>
            </a:r>
            <a:r>
              <a:rPr lang="en-US" sz="2000" b="0" i="0" dirty="0">
                <a:solidFill>
                  <a:srgbClr val="404040"/>
                </a:solidFill>
                <a:effectLst/>
                <a:latin typeface="Inter"/>
              </a:rPr>
              <a:t> datasets.</a:t>
            </a:r>
          </a:p>
        </p:txBody>
      </p:sp>
      <p:sp>
        <p:nvSpPr>
          <p:cNvPr id="14" name="Google Shape;431;p23">
            <a:extLst>
              <a:ext uri="{FF2B5EF4-FFF2-40B4-BE49-F238E27FC236}">
                <a16:creationId xmlns:a16="http://schemas.microsoft.com/office/drawing/2014/main" id="{4A91E96B-CE3F-7CC9-D763-3B97FB89A15E}"/>
              </a:ext>
            </a:extLst>
          </p:cNvPr>
          <p:cNvSpPr txBox="1"/>
          <p:nvPr/>
        </p:nvSpPr>
        <p:spPr>
          <a:xfrm>
            <a:off x="4677103" y="4402745"/>
            <a:ext cx="3032482" cy="1302541"/>
          </a:xfrm>
          <a:prstGeom prst="rect">
            <a:avLst/>
          </a:prstGeom>
          <a:noFill/>
          <a:ln>
            <a:noFill/>
          </a:ln>
        </p:spPr>
        <p:txBody>
          <a:bodyPr spcFirstLastPara="1" wrap="square" lIns="91425" tIns="91425" rIns="91425" bIns="91425" anchor="t" anchorCtr="0">
            <a:noAutofit/>
          </a:bodyPr>
          <a:lstStyle/>
          <a:p>
            <a:pPr lvl="1">
              <a:spcBef>
                <a:spcPts val="300"/>
              </a:spcBef>
            </a:pPr>
            <a:r>
              <a:rPr lang="en-US" sz="2000" b="0" i="0" dirty="0">
                <a:solidFill>
                  <a:srgbClr val="404040"/>
                </a:solidFill>
                <a:effectLst/>
                <a:latin typeface="Inter"/>
              </a:rPr>
              <a:t>Used data explosion techniques to analyze nested data.</a:t>
            </a:r>
          </a:p>
          <a:p>
            <a:pPr marL="0" lvl="0" indent="0" algn="ctr" rtl="0">
              <a:lnSpc>
                <a:spcPct val="115000"/>
              </a:lnSpc>
              <a:spcBef>
                <a:spcPts val="0"/>
              </a:spcBef>
              <a:spcAft>
                <a:spcPts val="0"/>
              </a:spcAft>
              <a:buNone/>
            </a:pPr>
            <a:endParaRPr sz="1200" dirty="0">
              <a:solidFill>
                <a:schemeClr val="dk1"/>
              </a:solidFill>
              <a:latin typeface="Roboto"/>
              <a:ea typeface="Roboto"/>
              <a:cs typeface="Roboto"/>
              <a:sym typeface="Roboto"/>
            </a:endParaRPr>
          </a:p>
        </p:txBody>
      </p:sp>
      <p:sp>
        <p:nvSpPr>
          <p:cNvPr id="15" name="Google Shape;432;p23">
            <a:extLst>
              <a:ext uri="{FF2B5EF4-FFF2-40B4-BE49-F238E27FC236}">
                <a16:creationId xmlns:a16="http://schemas.microsoft.com/office/drawing/2014/main" id="{D9C9747D-EBE8-E022-E071-E3742D08DAAE}"/>
              </a:ext>
            </a:extLst>
          </p:cNvPr>
          <p:cNvSpPr txBox="1"/>
          <p:nvPr/>
        </p:nvSpPr>
        <p:spPr>
          <a:xfrm>
            <a:off x="7942382" y="4446938"/>
            <a:ext cx="2594388" cy="858271"/>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0" i="0" dirty="0">
                <a:solidFill>
                  <a:srgbClr val="404040"/>
                </a:solidFill>
                <a:effectLst/>
                <a:latin typeface="Inter"/>
              </a:rPr>
              <a:t>Clean, merged dataset ready for analysis.</a:t>
            </a:r>
            <a:endParaRPr sz="2000" dirty="0">
              <a:solidFill>
                <a:schemeClr val="dk1"/>
              </a:solidFill>
              <a:latin typeface="Roboto"/>
              <a:ea typeface="Roboto"/>
              <a:cs typeface="Roboto"/>
              <a:sym typeface="Roboto"/>
            </a:endParaRPr>
          </a:p>
        </p:txBody>
      </p:sp>
      <p:sp>
        <p:nvSpPr>
          <p:cNvPr id="16" name="Google Shape;433;p23">
            <a:extLst>
              <a:ext uri="{FF2B5EF4-FFF2-40B4-BE49-F238E27FC236}">
                <a16:creationId xmlns:a16="http://schemas.microsoft.com/office/drawing/2014/main" id="{46F90033-B1FB-9AFE-3A2D-A4CA09C16823}"/>
              </a:ext>
            </a:extLst>
          </p:cNvPr>
          <p:cNvSpPr txBox="1"/>
          <p:nvPr/>
        </p:nvSpPr>
        <p:spPr>
          <a:xfrm>
            <a:off x="4373191" y="1812101"/>
            <a:ext cx="3481867" cy="935505"/>
          </a:xfrm>
          <a:prstGeom prst="rect">
            <a:avLst/>
          </a:prstGeom>
          <a:noFill/>
          <a:ln>
            <a:noFill/>
          </a:ln>
        </p:spPr>
        <p:txBody>
          <a:bodyPr spcFirstLastPara="1" wrap="square" lIns="228600" tIns="228600" rIns="228600" bIns="228600" anchor="ctr" anchorCtr="0">
            <a:noAutofit/>
          </a:bodyPr>
          <a:lstStyle/>
          <a:p>
            <a:pPr algn="ctr"/>
            <a:r>
              <a:rPr lang="en-US" sz="2400" b="1" i="0" dirty="0">
                <a:solidFill>
                  <a:schemeClr val="accent5">
                    <a:lumMod val="75000"/>
                  </a:schemeClr>
                </a:solidFill>
                <a:effectLst/>
                <a:latin typeface="Inter"/>
              </a:rPr>
              <a:t>Handling Nested Data:</a:t>
            </a:r>
            <a:endParaRPr lang="en-US" sz="2400" b="0" i="0" dirty="0">
              <a:solidFill>
                <a:schemeClr val="accent5">
                  <a:lumMod val="75000"/>
                </a:schemeClr>
              </a:solidFill>
              <a:effectLst/>
              <a:latin typeface="Inter"/>
            </a:endParaRPr>
          </a:p>
        </p:txBody>
      </p:sp>
      <p:sp>
        <p:nvSpPr>
          <p:cNvPr id="17" name="Google Shape;434;p23">
            <a:extLst>
              <a:ext uri="{FF2B5EF4-FFF2-40B4-BE49-F238E27FC236}">
                <a16:creationId xmlns:a16="http://schemas.microsoft.com/office/drawing/2014/main" id="{04A92FC3-1919-7806-5C3A-961E993884E1}"/>
              </a:ext>
            </a:extLst>
          </p:cNvPr>
          <p:cNvSpPr txBox="1"/>
          <p:nvPr/>
        </p:nvSpPr>
        <p:spPr>
          <a:xfrm>
            <a:off x="7726587" y="1812265"/>
            <a:ext cx="2708187" cy="935505"/>
          </a:xfrm>
          <a:prstGeom prst="rect">
            <a:avLst/>
          </a:prstGeom>
          <a:noFill/>
          <a:ln>
            <a:noFill/>
          </a:ln>
        </p:spPr>
        <p:txBody>
          <a:bodyPr spcFirstLastPara="1" wrap="square" lIns="228600" tIns="228600" rIns="228600" bIns="228600" anchor="ctr" anchorCtr="0">
            <a:noAutofit/>
          </a:bodyPr>
          <a:lstStyle/>
          <a:p>
            <a:pPr algn="ctr"/>
            <a:r>
              <a:rPr lang="en-US" sz="2400" b="1" i="0" dirty="0">
                <a:solidFill>
                  <a:schemeClr val="accent5">
                    <a:lumMod val="75000"/>
                  </a:schemeClr>
                </a:solidFill>
                <a:effectLst/>
                <a:latin typeface="Inter"/>
              </a:rPr>
              <a:t>Key Output:</a:t>
            </a:r>
            <a:endParaRPr lang="en-US" sz="2400" b="0" i="0" dirty="0">
              <a:solidFill>
                <a:schemeClr val="accent5">
                  <a:lumMod val="75000"/>
                </a:schemeClr>
              </a:solidFill>
              <a:effectLst/>
              <a:latin typeface="Inter"/>
            </a:endParaRPr>
          </a:p>
        </p:txBody>
      </p:sp>
      <p:grpSp>
        <p:nvGrpSpPr>
          <p:cNvPr id="18" name="Google Shape;435;p23">
            <a:extLst>
              <a:ext uri="{FF2B5EF4-FFF2-40B4-BE49-F238E27FC236}">
                <a16:creationId xmlns:a16="http://schemas.microsoft.com/office/drawing/2014/main" id="{8BB5FB0F-D0E5-9D35-46D0-7F0A4D564D65}"/>
              </a:ext>
            </a:extLst>
          </p:cNvPr>
          <p:cNvGrpSpPr/>
          <p:nvPr/>
        </p:nvGrpSpPr>
        <p:grpSpPr>
          <a:xfrm>
            <a:off x="2565043" y="2926616"/>
            <a:ext cx="966722" cy="998982"/>
            <a:chOff x="-65129950" y="2646800"/>
            <a:chExt cx="311125" cy="317425"/>
          </a:xfrm>
        </p:grpSpPr>
        <p:sp>
          <p:nvSpPr>
            <p:cNvPr id="19" name="Google Shape;436;p23">
              <a:extLst>
                <a:ext uri="{FF2B5EF4-FFF2-40B4-BE49-F238E27FC236}">
                  <a16:creationId xmlns:a16="http://schemas.microsoft.com/office/drawing/2014/main" id="{87BDA407-CDA6-4CE9-F5D5-14075B0318BC}"/>
                </a:ext>
              </a:extLst>
            </p:cNvPr>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7;p23">
              <a:extLst>
                <a:ext uri="{FF2B5EF4-FFF2-40B4-BE49-F238E27FC236}">
                  <a16:creationId xmlns:a16="http://schemas.microsoft.com/office/drawing/2014/main" id="{488A9A2F-B66C-E6A1-AE0B-22720BB96971}"/>
                </a:ext>
              </a:extLst>
            </p:cNvPr>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38;p23">
            <a:extLst>
              <a:ext uri="{FF2B5EF4-FFF2-40B4-BE49-F238E27FC236}">
                <a16:creationId xmlns:a16="http://schemas.microsoft.com/office/drawing/2014/main" id="{1529CA82-2B52-A914-5441-452AB80534DE}"/>
              </a:ext>
            </a:extLst>
          </p:cNvPr>
          <p:cNvGrpSpPr/>
          <p:nvPr/>
        </p:nvGrpSpPr>
        <p:grpSpPr>
          <a:xfrm>
            <a:off x="5648875" y="2905152"/>
            <a:ext cx="1076016" cy="1076039"/>
            <a:chOff x="1412450" y="1954475"/>
            <a:chExt cx="297750" cy="296175"/>
          </a:xfrm>
        </p:grpSpPr>
        <p:sp>
          <p:nvSpPr>
            <p:cNvPr id="22" name="Google Shape;439;p23">
              <a:extLst>
                <a:ext uri="{FF2B5EF4-FFF2-40B4-BE49-F238E27FC236}">
                  <a16:creationId xmlns:a16="http://schemas.microsoft.com/office/drawing/2014/main" id="{D4CA21EC-8DDF-C584-4EE5-B43B79987FA9}"/>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40;p23">
              <a:extLst>
                <a:ext uri="{FF2B5EF4-FFF2-40B4-BE49-F238E27FC236}">
                  <a16:creationId xmlns:a16="http://schemas.microsoft.com/office/drawing/2014/main" id="{2A662C95-E1CC-BC09-12D2-77B1EBB06481}"/>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441;p23">
            <a:extLst>
              <a:ext uri="{FF2B5EF4-FFF2-40B4-BE49-F238E27FC236}">
                <a16:creationId xmlns:a16="http://schemas.microsoft.com/office/drawing/2014/main" id="{F0EA65A4-4BF6-7D74-A961-978B53412C57}"/>
              </a:ext>
            </a:extLst>
          </p:cNvPr>
          <p:cNvGrpSpPr/>
          <p:nvPr/>
        </p:nvGrpSpPr>
        <p:grpSpPr>
          <a:xfrm>
            <a:off x="8685125" y="2963217"/>
            <a:ext cx="1058433" cy="1005500"/>
            <a:chOff x="-62890750" y="2296300"/>
            <a:chExt cx="330825" cy="317450"/>
          </a:xfrm>
        </p:grpSpPr>
        <p:sp>
          <p:nvSpPr>
            <p:cNvPr id="25" name="Google Shape;442;p23">
              <a:extLst>
                <a:ext uri="{FF2B5EF4-FFF2-40B4-BE49-F238E27FC236}">
                  <a16:creationId xmlns:a16="http://schemas.microsoft.com/office/drawing/2014/main" id="{99C3248B-84D0-1123-0398-8259E717EE30}"/>
                </a:ext>
              </a:extLst>
            </p:cNvPr>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43;p23">
              <a:extLst>
                <a:ext uri="{FF2B5EF4-FFF2-40B4-BE49-F238E27FC236}">
                  <a16:creationId xmlns:a16="http://schemas.microsoft.com/office/drawing/2014/main" id="{CE7ED196-5BED-020D-1B77-1EF5FB1D6DDF}"/>
                </a:ext>
              </a:extLst>
            </p:cNvPr>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44;p23">
              <a:extLst>
                <a:ext uri="{FF2B5EF4-FFF2-40B4-BE49-F238E27FC236}">
                  <a16:creationId xmlns:a16="http://schemas.microsoft.com/office/drawing/2014/main" id="{DA6F1F2B-6A70-A13C-3E57-A3E457B80E4E}"/>
                </a:ext>
              </a:extLst>
            </p:cNvPr>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1000"/>
                                        <p:tgtEl>
                                          <p:spTgt spid="21"/>
                                        </p:tgtEl>
                                      </p:cBhvr>
                                    </p:animEffect>
                                    <p:anim calcmode="lin" valueType="num">
                                      <p:cBhvr>
                                        <p:cTn id="46" dur="1000" fill="hold"/>
                                        <p:tgtEl>
                                          <p:spTgt spid="21"/>
                                        </p:tgtEl>
                                        <p:attrNameLst>
                                          <p:attrName>ppt_x</p:attrName>
                                        </p:attrNameLst>
                                      </p:cBhvr>
                                      <p:tavLst>
                                        <p:tav tm="0">
                                          <p:val>
                                            <p:strVal val="#ppt_x"/>
                                          </p:val>
                                        </p:tav>
                                        <p:tav tm="100000">
                                          <p:val>
                                            <p:strVal val="#ppt_x"/>
                                          </p:val>
                                        </p:tav>
                                      </p:tavLst>
                                    </p:anim>
                                    <p:anim calcmode="lin" valueType="num">
                                      <p:cBhvr>
                                        <p:cTn id="47" dur="1000" fill="hold"/>
                                        <p:tgtEl>
                                          <p:spTgt spid="21"/>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1000"/>
                                        <p:tgtEl>
                                          <p:spTgt spid="14"/>
                                        </p:tgtEl>
                                      </p:cBhvr>
                                    </p:animEffect>
                                    <p:anim calcmode="lin" valueType="num">
                                      <p:cBhvr>
                                        <p:cTn id="51" dur="1000" fill="hold"/>
                                        <p:tgtEl>
                                          <p:spTgt spid="14"/>
                                        </p:tgtEl>
                                        <p:attrNameLst>
                                          <p:attrName>ppt_x</p:attrName>
                                        </p:attrNameLst>
                                      </p:cBhvr>
                                      <p:tavLst>
                                        <p:tav tm="0">
                                          <p:val>
                                            <p:strVal val="#ppt_x"/>
                                          </p:val>
                                        </p:tav>
                                        <p:tav tm="100000">
                                          <p:val>
                                            <p:strVal val="#ppt_x"/>
                                          </p:val>
                                        </p:tav>
                                      </p:tavLst>
                                    </p:anim>
                                    <p:anim calcmode="lin" valueType="num">
                                      <p:cBhvr>
                                        <p:cTn id="5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anim calcmode="lin" valueType="num">
                                      <p:cBhvr>
                                        <p:cTn id="58" dur="1000" fill="hold"/>
                                        <p:tgtEl>
                                          <p:spTgt spid="17"/>
                                        </p:tgtEl>
                                        <p:attrNameLst>
                                          <p:attrName>ppt_x</p:attrName>
                                        </p:attrNameLst>
                                      </p:cBhvr>
                                      <p:tavLst>
                                        <p:tav tm="0">
                                          <p:val>
                                            <p:strVal val="#ppt_x"/>
                                          </p:val>
                                        </p:tav>
                                        <p:tav tm="100000">
                                          <p:val>
                                            <p:strVal val="#ppt_x"/>
                                          </p:val>
                                        </p:tav>
                                      </p:tavLst>
                                    </p:anim>
                                    <p:anim calcmode="lin" valueType="num">
                                      <p:cBhvr>
                                        <p:cTn id="59" dur="1000" fill="hold"/>
                                        <p:tgtEl>
                                          <p:spTgt spid="1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1000"/>
                                        <p:tgtEl>
                                          <p:spTgt spid="11"/>
                                        </p:tgtEl>
                                      </p:cBhvr>
                                    </p:animEffect>
                                    <p:anim calcmode="lin" valueType="num">
                                      <p:cBhvr>
                                        <p:cTn id="63" dur="1000" fill="hold"/>
                                        <p:tgtEl>
                                          <p:spTgt spid="11"/>
                                        </p:tgtEl>
                                        <p:attrNameLst>
                                          <p:attrName>ppt_x</p:attrName>
                                        </p:attrNameLst>
                                      </p:cBhvr>
                                      <p:tavLst>
                                        <p:tav tm="0">
                                          <p:val>
                                            <p:strVal val="#ppt_x"/>
                                          </p:val>
                                        </p:tav>
                                        <p:tav tm="100000">
                                          <p:val>
                                            <p:strVal val="#ppt_x"/>
                                          </p:val>
                                        </p:tav>
                                      </p:tavLst>
                                    </p:anim>
                                    <p:anim calcmode="lin" valueType="num">
                                      <p:cBhvr>
                                        <p:cTn id="64" dur="1000" fill="hold"/>
                                        <p:tgtEl>
                                          <p:spTgt spid="11"/>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1000"/>
                                        <p:tgtEl>
                                          <p:spTgt spid="24"/>
                                        </p:tgtEl>
                                      </p:cBhvr>
                                    </p:animEffect>
                                    <p:anim calcmode="lin" valueType="num">
                                      <p:cBhvr>
                                        <p:cTn id="68" dur="1000" fill="hold"/>
                                        <p:tgtEl>
                                          <p:spTgt spid="24"/>
                                        </p:tgtEl>
                                        <p:attrNameLst>
                                          <p:attrName>ppt_x</p:attrName>
                                        </p:attrNameLst>
                                      </p:cBhvr>
                                      <p:tavLst>
                                        <p:tav tm="0">
                                          <p:val>
                                            <p:strVal val="#ppt_x"/>
                                          </p:val>
                                        </p:tav>
                                        <p:tav tm="100000">
                                          <p:val>
                                            <p:strVal val="#ppt_x"/>
                                          </p:val>
                                        </p:tav>
                                      </p:tavLst>
                                    </p:anim>
                                    <p:anim calcmode="lin" valueType="num">
                                      <p:cBhvr>
                                        <p:cTn id="69" dur="1000" fill="hold"/>
                                        <p:tgtEl>
                                          <p:spTgt spid="2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P spid="14" grpId="0"/>
      <p:bldP spid="15"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8" name="TextBox 13">
            <a:extLst>
              <a:ext uri="{FF2B5EF4-FFF2-40B4-BE49-F238E27FC236}">
                <a16:creationId xmlns:a16="http://schemas.microsoft.com/office/drawing/2014/main" id="{D177453C-AA77-4577-C623-1947CD190528}"/>
              </a:ext>
            </a:extLst>
          </p:cNvPr>
          <p:cNvSpPr txBox="1"/>
          <p:nvPr/>
        </p:nvSpPr>
        <p:spPr>
          <a:xfrm>
            <a:off x="684708" y="609883"/>
            <a:ext cx="5884823" cy="615553"/>
          </a:xfrm>
          <a:prstGeom prst="rect">
            <a:avLst/>
          </a:prstGeom>
        </p:spPr>
        <p:txBody>
          <a:bodyPr wrap="square" lIns="0" tIns="0" rIns="0" bIns="0" rtlCol="0" anchor="t">
            <a:spAutoFit/>
          </a:bodyPr>
          <a:lstStyle/>
          <a:p>
            <a:pPr algn="l"/>
            <a:r>
              <a:rPr lang="en-US" sz="4000" b="1" i="0" dirty="0">
                <a:solidFill>
                  <a:schemeClr val="accent3"/>
                </a:solidFill>
                <a:effectLst/>
                <a:latin typeface="Inter"/>
              </a:rPr>
              <a:t>Data Cleaning &amp; Processing</a:t>
            </a:r>
          </a:p>
        </p:txBody>
      </p:sp>
      <p:sp>
        <p:nvSpPr>
          <p:cNvPr id="9" name="TextBox 8">
            <a:extLst>
              <a:ext uri="{FF2B5EF4-FFF2-40B4-BE49-F238E27FC236}">
                <a16:creationId xmlns:a16="http://schemas.microsoft.com/office/drawing/2014/main" id="{38D3203D-3C8C-6611-CA8E-74DD0B58C540}"/>
              </a:ext>
            </a:extLst>
          </p:cNvPr>
          <p:cNvSpPr txBox="1"/>
          <p:nvPr/>
        </p:nvSpPr>
        <p:spPr>
          <a:xfrm>
            <a:off x="523385" y="1643152"/>
            <a:ext cx="6201506" cy="3839513"/>
          </a:xfrm>
          <a:prstGeom prst="rect">
            <a:avLst/>
          </a:prstGeom>
          <a:noFill/>
        </p:spPr>
        <p:txBody>
          <a:bodyPr wrap="square" rtlCol="0">
            <a:spAutoFit/>
          </a:bodyPr>
          <a:lstStyle/>
          <a:p>
            <a:pPr algn="l">
              <a:spcAft>
                <a:spcPts val="300"/>
              </a:spcAft>
              <a:buFont typeface="Arial" panose="020B0604020202020204" pitchFamily="34" charset="0"/>
              <a:buChar char="•"/>
            </a:pPr>
            <a:r>
              <a:rPr lang="en-US" sz="2400" b="1" i="0" dirty="0">
                <a:solidFill>
                  <a:schemeClr val="bg2">
                    <a:lumMod val="75000"/>
                  </a:schemeClr>
                </a:solidFill>
                <a:effectLst/>
                <a:latin typeface="Inter"/>
              </a:rPr>
              <a:t>Handling Missing Values:</a:t>
            </a:r>
            <a:endParaRPr lang="en-US" sz="2400" b="0" i="0" dirty="0">
              <a:solidFill>
                <a:schemeClr val="bg2">
                  <a:lumMod val="75000"/>
                </a:schemeClr>
              </a:solidFill>
              <a:effectLst/>
              <a:latin typeface="Inter"/>
            </a:endParaRPr>
          </a:p>
          <a:p>
            <a:pPr marL="742950" lvl="1" indent="-285750" algn="l">
              <a:spcBef>
                <a:spcPts val="300"/>
              </a:spcBef>
              <a:buFont typeface="Arial" panose="020B0604020202020204" pitchFamily="34" charset="0"/>
              <a:buChar char="•"/>
            </a:pPr>
            <a:r>
              <a:rPr lang="en-US" sz="2400" b="0" i="0" dirty="0">
                <a:solidFill>
                  <a:srgbClr val="404040"/>
                </a:solidFill>
                <a:effectLst/>
                <a:latin typeface="Inter"/>
              </a:rPr>
              <a:t>Removed or imputed missing data.</a:t>
            </a:r>
          </a:p>
          <a:p>
            <a:pPr algn="l">
              <a:spcBef>
                <a:spcPts val="300"/>
              </a:spcBef>
              <a:spcAft>
                <a:spcPts val="300"/>
              </a:spcAft>
              <a:buFont typeface="Arial" panose="020B0604020202020204" pitchFamily="34" charset="0"/>
              <a:buChar char="•"/>
            </a:pPr>
            <a:r>
              <a:rPr lang="en-US" sz="2400" b="1" i="0" dirty="0">
                <a:solidFill>
                  <a:schemeClr val="bg2">
                    <a:lumMod val="75000"/>
                  </a:schemeClr>
                </a:solidFill>
                <a:effectLst/>
                <a:latin typeface="Inter"/>
              </a:rPr>
              <a:t>Correcting Errors:</a:t>
            </a:r>
            <a:endParaRPr lang="en-US" sz="2400" b="0" i="0" dirty="0">
              <a:solidFill>
                <a:schemeClr val="bg2">
                  <a:lumMod val="75000"/>
                </a:schemeClr>
              </a:solidFill>
              <a:effectLst/>
              <a:latin typeface="Inter"/>
            </a:endParaRPr>
          </a:p>
          <a:p>
            <a:pPr marL="742950" lvl="1" indent="-285750" algn="l">
              <a:spcBef>
                <a:spcPts val="300"/>
              </a:spcBef>
              <a:buFont typeface="Arial" panose="020B0604020202020204" pitchFamily="34" charset="0"/>
              <a:buChar char="•"/>
            </a:pPr>
            <a:r>
              <a:rPr lang="en-US" sz="2400" b="0" i="0" dirty="0">
                <a:solidFill>
                  <a:srgbClr val="404040"/>
                </a:solidFill>
                <a:effectLst/>
                <a:latin typeface="Inter"/>
              </a:rPr>
              <a:t>Fixed inconsistencies in data formats.</a:t>
            </a:r>
          </a:p>
          <a:p>
            <a:pPr algn="l">
              <a:spcBef>
                <a:spcPts val="300"/>
              </a:spcBef>
              <a:spcAft>
                <a:spcPts val="300"/>
              </a:spcAft>
              <a:buFont typeface="Arial" panose="020B0604020202020204" pitchFamily="34" charset="0"/>
              <a:buChar char="•"/>
            </a:pPr>
            <a:r>
              <a:rPr lang="en-US" sz="2400" b="1" i="0" dirty="0">
                <a:solidFill>
                  <a:schemeClr val="bg2">
                    <a:lumMod val="75000"/>
                  </a:schemeClr>
                </a:solidFill>
                <a:effectLst/>
                <a:latin typeface="Inter"/>
              </a:rPr>
              <a:t>Removing Duplicates:</a:t>
            </a:r>
            <a:endParaRPr lang="en-US" sz="2400" b="0" i="0" dirty="0">
              <a:solidFill>
                <a:schemeClr val="bg2">
                  <a:lumMod val="75000"/>
                </a:schemeClr>
              </a:solidFill>
              <a:effectLst/>
              <a:latin typeface="Inter"/>
            </a:endParaRPr>
          </a:p>
          <a:p>
            <a:pPr marL="742950" lvl="1" indent="-285750" algn="l">
              <a:spcBef>
                <a:spcPts val="300"/>
              </a:spcBef>
              <a:buFont typeface="Arial" panose="020B0604020202020204" pitchFamily="34" charset="0"/>
              <a:buChar char="•"/>
            </a:pPr>
            <a:r>
              <a:rPr lang="en-US" sz="2400" b="0" i="0" dirty="0">
                <a:solidFill>
                  <a:srgbClr val="404040"/>
                </a:solidFill>
                <a:effectLst/>
                <a:latin typeface="Inter"/>
              </a:rPr>
              <a:t>Ensured data integrity by removing duplicate records.</a:t>
            </a:r>
          </a:p>
          <a:p>
            <a:pPr algn="l">
              <a:spcBef>
                <a:spcPts val="300"/>
              </a:spcBef>
              <a:spcAft>
                <a:spcPts val="300"/>
              </a:spcAft>
              <a:buFont typeface="Arial" panose="020B0604020202020204" pitchFamily="34" charset="0"/>
              <a:buChar char="•"/>
            </a:pPr>
            <a:r>
              <a:rPr lang="en-US" sz="2400" b="1" i="0" dirty="0">
                <a:solidFill>
                  <a:schemeClr val="bg2">
                    <a:lumMod val="75000"/>
                  </a:schemeClr>
                </a:solidFill>
                <a:effectLst/>
                <a:latin typeface="Inter"/>
              </a:rPr>
              <a:t>Standardizing Formats:</a:t>
            </a:r>
            <a:endParaRPr lang="en-US" sz="2400" b="0" i="0" dirty="0">
              <a:solidFill>
                <a:schemeClr val="bg2">
                  <a:lumMod val="75000"/>
                </a:schemeClr>
              </a:solidFill>
              <a:effectLst/>
              <a:latin typeface="Inter"/>
            </a:endParaRPr>
          </a:p>
          <a:p>
            <a:pPr marL="742950" lvl="1" indent="-285750" algn="l">
              <a:spcBef>
                <a:spcPts val="300"/>
              </a:spcBef>
              <a:buFont typeface="Arial" panose="020B0604020202020204" pitchFamily="34" charset="0"/>
              <a:buChar char="•"/>
            </a:pPr>
            <a:r>
              <a:rPr lang="en-US" sz="2400" b="0" i="0" dirty="0">
                <a:solidFill>
                  <a:srgbClr val="404040"/>
                </a:solidFill>
                <a:effectLst/>
                <a:latin typeface="Inter"/>
              </a:rPr>
              <a:t>Normalized data for consistency.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8E5E0-2CC3-11BD-B7EB-2C2510982ECB}"/>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7CEB6A68-41F6-ECB2-1B05-A3C7831144AC}"/>
              </a:ext>
            </a:extLst>
          </p:cNvPr>
          <p:cNvSpPr txBox="1"/>
          <p:nvPr/>
        </p:nvSpPr>
        <p:spPr>
          <a:xfrm>
            <a:off x="3905864" y="-522324"/>
            <a:ext cx="4380271" cy="1289327"/>
          </a:xfrm>
          <a:prstGeom prst="rect">
            <a:avLst/>
          </a:prstGeom>
        </p:spPr>
        <p:txBody>
          <a:bodyPr wrap="square" lIns="0" tIns="0" rIns="0" bIns="0" rtlCol="0" anchor="t">
            <a:spAutoFit/>
          </a:bodyPr>
          <a:lstStyle/>
          <a:p>
            <a:pPr algn="ctr">
              <a:lnSpc>
                <a:spcPts val="11985"/>
              </a:lnSpc>
              <a:spcBef>
                <a:spcPct val="0"/>
              </a:spcBef>
            </a:pPr>
            <a:r>
              <a:rPr lang="en-US" sz="4400" dirty="0">
                <a:solidFill>
                  <a:schemeClr val="accent3"/>
                </a:solidFill>
                <a:latin typeface="Cooper Black" panose="0208090404030B020404" pitchFamily="18" charset="0"/>
                <a:ea typeface="TT Octosquares Compressed"/>
                <a:cs typeface="ACS  Fayrouz Bold" pitchFamily="2" charset="-78"/>
                <a:sym typeface="TT Octosquares Compressed"/>
              </a:rPr>
              <a:t>Data cleaning </a:t>
            </a:r>
          </a:p>
        </p:txBody>
      </p:sp>
      <p:pic>
        <p:nvPicPr>
          <p:cNvPr id="6" name="Picture 5">
            <a:extLst>
              <a:ext uri="{FF2B5EF4-FFF2-40B4-BE49-F238E27FC236}">
                <a16:creationId xmlns:a16="http://schemas.microsoft.com/office/drawing/2014/main" id="{0802847C-90E6-04F1-65D6-D4DCAC868484}"/>
              </a:ext>
            </a:extLst>
          </p:cNvPr>
          <p:cNvPicPr>
            <a:picLocks noChangeAspect="1"/>
          </p:cNvPicPr>
          <p:nvPr/>
        </p:nvPicPr>
        <p:blipFill>
          <a:blip r:embed="rId2"/>
          <a:stretch>
            <a:fillRect/>
          </a:stretch>
        </p:blipFill>
        <p:spPr>
          <a:xfrm>
            <a:off x="0" y="843203"/>
            <a:ext cx="12192000" cy="5171593"/>
          </a:xfrm>
          <a:prstGeom prst="rect">
            <a:avLst/>
          </a:prstGeom>
        </p:spPr>
      </p:pic>
    </p:spTree>
    <p:extLst>
      <p:ext uri="{BB962C8B-B14F-4D97-AF65-F5344CB8AC3E}">
        <p14:creationId xmlns:p14="http://schemas.microsoft.com/office/powerpoint/2010/main" val="2378745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AF58C-12B7-E463-29CE-B1778DC764C0}"/>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B526F490-9E71-2DB8-5D4F-241DE06D7E44}"/>
              </a:ext>
            </a:extLst>
          </p:cNvPr>
          <p:cNvSpPr txBox="1"/>
          <p:nvPr/>
        </p:nvSpPr>
        <p:spPr>
          <a:xfrm>
            <a:off x="523385" y="1103799"/>
            <a:ext cx="7402523" cy="615553"/>
          </a:xfrm>
          <a:prstGeom prst="rect">
            <a:avLst/>
          </a:prstGeom>
        </p:spPr>
        <p:txBody>
          <a:bodyPr wrap="square" lIns="0" tIns="0" rIns="0" bIns="0" rtlCol="0" anchor="t">
            <a:spAutoFit/>
          </a:bodyPr>
          <a:lstStyle/>
          <a:p>
            <a:pPr algn="l"/>
            <a:r>
              <a:rPr lang="en-US" sz="4000" b="1" i="0" dirty="0">
                <a:solidFill>
                  <a:schemeClr val="accent3"/>
                </a:solidFill>
                <a:effectLst/>
                <a:latin typeface="Inter"/>
              </a:rPr>
              <a:t>Data Exploration &amp; Transformation</a:t>
            </a:r>
          </a:p>
        </p:txBody>
      </p:sp>
      <p:sp>
        <p:nvSpPr>
          <p:cNvPr id="5" name="TextBox 4">
            <a:extLst>
              <a:ext uri="{FF2B5EF4-FFF2-40B4-BE49-F238E27FC236}">
                <a16:creationId xmlns:a16="http://schemas.microsoft.com/office/drawing/2014/main" id="{79E05472-9B65-9A87-58E7-1119D80EE972}"/>
              </a:ext>
            </a:extLst>
          </p:cNvPr>
          <p:cNvSpPr txBox="1"/>
          <p:nvPr/>
        </p:nvSpPr>
        <p:spPr>
          <a:xfrm>
            <a:off x="523385" y="1947952"/>
            <a:ext cx="6201506" cy="3724096"/>
          </a:xfrm>
          <a:prstGeom prst="rect">
            <a:avLst/>
          </a:prstGeom>
          <a:noFill/>
        </p:spPr>
        <p:txBody>
          <a:bodyPr wrap="square" rtlCol="0">
            <a:spAutoFit/>
          </a:bodyPr>
          <a:lstStyle/>
          <a:p>
            <a:pPr algn="l">
              <a:spcAft>
                <a:spcPts val="300"/>
              </a:spcAft>
              <a:buFont typeface="Arial" panose="020B0604020202020204" pitchFamily="34" charset="0"/>
              <a:buChar char="•"/>
            </a:pPr>
            <a:r>
              <a:rPr lang="en-US" sz="2400" b="1" i="0" dirty="0">
                <a:solidFill>
                  <a:schemeClr val="bg2">
                    <a:lumMod val="75000"/>
                  </a:schemeClr>
                </a:solidFill>
                <a:effectLst/>
                <a:latin typeface="Inter"/>
              </a:rPr>
              <a:t>Exploratory Data Analysis (EDA):</a:t>
            </a:r>
            <a:endParaRPr lang="en-US" sz="2400" b="0" i="0" dirty="0">
              <a:solidFill>
                <a:schemeClr val="bg2">
                  <a:lumMod val="75000"/>
                </a:schemeClr>
              </a:solidFill>
              <a:effectLst/>
              <a:latin typeface="Inter"/>
            </a:endParaRPr>
          </a:p>
          <a:p>
            <a:pPr marL="742950" lvl="1" indent="-285750" algn="l">
              <a:spcBef>
                <a:spcPts val="300"/>
              </a:spcBef>
              <a:buFont typeface="Arial" panose="020B0604020202020204" pitchFamily="34" charset="0"/>
              <a:buChar char="•"/>
            </a:pPr>
            <a:r>
              <a:rPr lang="en-US" sz="2400" b="0" i="0" dirty="0">
                <a:solidFill>
                  <a:srgbClr val="404040"/>
                </a:solidFill>
                <a:effectLst/>
                <a:latin typeface="Inter"/>
              </a:rPr>
              <a:t>Analyzed data distribution, patterns, and relationships.</a:t>
            </a:r>
          </a:p>
          <a:p>
            <a:pPr algn="l">
              <a:spcBef>
                <a:spcPts val="300"/>
              </a:spcBef>
              <a:spcAft>
                <a:spcPts val="300"/>
              </a:spcAft>
              <a:buFont typeface="Arial" panose="020B0604020202020204" pitchFamily="34" charset="0"/>
              <a:buChar char="•"/>
            </a:pPr>
            <a:r>
              <a:rPr lang="en-US" sz="2400" b="1" i="0" dirty="0">
                <a:solidFill>
                  <a:schemeClr val="bg2">
                    <a:lumMod val="75000"/>
                  </a:schemeClr>
                </a:solidFill>
                <a:effectLst/>
                <a:latin typeface="Inter"/>
              </a:rPr>
              <a:t>Data Transformation:</a:t>
            </a:r>
            <a:endParaRPr lang="en-US" sz="2400" b="0" i="0" dirty="0">
              <a:solidFill>
                <a:schemeClr val="bg2">
                  <a:lumMod val="75000"/>
                </a:schemeClr>
              </a:solidFill>
              <a:effectLst/>
              <a:latin typeface="Inter"/>
            </a:endParaRPr>
          </a:p>
          <a:p>
            <a:pPr marL="742950" lvl="1" indent="-285750" algn="l">
              <a:spcBef>
                <a:spcPts val="300"/>
              </a:spcBef>
              <a:buFont typeface="Arial" panose="020B0604020202020204" pitchFamily="34" charset="0"/>
              <a:buChar char="•"/>
            </a:pPr>
            <a:r>
              <a:rPr lang="en-US" sz="2400" b="0" i="0" dirty="0">
                <a:solidFill>
                  <a:srgbClr val="404040"/>
                </a:solidFill>
                <a:effectLst/>
                <a:latin typeface="Inter"/>
              </a:rPr>
              <a:t>Created new variables (e.g., tenure groups, age groups).</a:t>
            </a:r>
          </a:p>
          <a:p>
            <a:pPr algn="l">
              <a:spcBef>
                <a:spcPts val="300"/>
              </a:spcBef>
              <a:spcAft>
                <a:spcPts val="300"/>
              </a:spcAft>
              <a:buFont typeface="Arial" panose="020B0604020202020204" pitchFamily="34" charset="0"/>
              <a:buChar char="•"/>
            </a:pPr>
            <a:r>
              <a:rPr lang="en-US" sz="2400" b="1" i="0" dirty="0">
                <a:solidFill>
                  <a:schemeClr val="bg2">
                    <a:lumMod val="75000"/>
                  </a:schemeClr>
                </a:solidFill>
                <a:effectLst/>
                <a:latin typeface="Inter"/>
              </a:rPr>
              <a:t>Visualizations:</a:t>
            </a:r>
            <a:endParaRPr lang="en-US" sz="2400" b="0" i="0" dirty="0">
              <a:solidFill>
                <a:schemeClr val="bg2">
                  <a:lumMod val="75000"/>
                </a:schemeClr>
              </a:solidFill>
              <a:effectLst/>
              <a:latin typeface="Inter"/>
            </a:endParaRPr>
          </a:p>
          <a:p>
            <a:pPr marL="742950" lvl="1" indent="-285750" algn="l">
              <a:spcBef>
                <a:spcPts val="300"/>
              </a:spcBef>
              <a:buFont typeface="Arial" panose="020B0604020202020204" pitchFamily="34" charset="0"/>
              <a:buChar char="•"/>
            </a:pPr>
            <a:r>
              <a:rPr lang="en-US" sz="2400" b="0" i="0" dirty="0">
                <a:solidFill>
                  <a:srgbClr val="404040"/>
                </a:solidFill>
                <a:effectLst/>
                <a:latin typeface="Inter"/>
              </a:rPr>
              <a:t>Used histograms, scatter plots, and box plots to understand data.</a:t>
            </a:r>
          </a:p>
        </p:txBody>
      </p:sp>
    </p:spTree>
    <p:extLst>
      <p:ext uri="{BB962C8B-B14F-4D97-AF65-F5344CB8AC3E}">
        <p14:creationId xmlns:p14="http://schemas.microsoft.com/office/powerpoint/2010/main" val="3129233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5788D-F710-DCE3-8BDC-07C6C5E09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BF9673C-E631-80E4-2E04-0B0A2B1FA601}"/>
              </a:ext>
            </a:extLst>
          </p:cNvPr>
          <p:cNvSpPr>
            <a:spLocks noGrp="1"/>
          </p:cNvSpPr>
          <p:nvPr>
            <p:ph type="title"/>
          </p:nvPr>
        </p:nvSpPr>
        <p:spPr/>
        <p:txBody>
          <a:bodyPr vert="horz" lIns="91440" tIns="45720" rIns="91440" bIns="45720" rtlCol="0" anchor="ctr">
            <a:normAutofit fontScale="90000"/>
          </a:bodyPr>
          <a:lstStyle/>
          <a:p>
            <a:pPr algn="ctr"/>
            <a:r>
              <a:rPr lang="en-US" b="1" i="0" kern="1200" dirty="0">
                <a:solidFill>
                  <a:schemeClr val="accent3"/>
                </a:solidFill>
                <a:effectLst/>
                <a:latin typeface="Inter"/>
              </a:rPr>
              <a:t>Key Insights</a:t>
            </a:r>
          </a:p>
          <a:p>
            <a:pPr algn="ctr"/>
            <a:r>
              <a:rPr lang="en-US" b="1" i="0" kern="1200" dirty="0">
                <a:solidFill>
                  <a:schemeClr val="accent3"/>
                </a:solidFill>
                <a:effectLst/>
                <a:latin typeface="Inter"/>
              </a:rPr>
              <a:t>Business Questions </a:t>
            </a:r>
          </a:p>
        </p:txBody>
      </p:sp>
      <p:pic>
        <p:nvPicPr>
          <p:cNvPr id="8" name="Picture 7" descr="A grey room full of question marks with an opening going out">
            <a:extLst>
              <a:ext uri="{FF2B5EF4-FFF2-40B4-BE49-F238E27FC236}">
                <a16:creationId xmlns:a16="http://schemas.microsoft.com/office/drawing/2014/main" id="{198FDCA5-917B-2984-B269-B1120CF244AC}"/>
              </a:ext>
            </a:extLst>
          </p:cNvPr>
          <p:cNvPicPr>
            <a:picLocks noChangeAspect="1"/>
          </p:cNvPicPr>
          <p:nvPr/>
        </p:nvPicPr>
        <p:blipFill>
          <a:blip r:embed="rId2"/>
          <a:srcRect t="6974" b="31034"/>
          <a:stretch/>
        </p:blipFill>
        <p:spPr>
          <a:xfrm>
            <a:off x="838200" y="1825625"/>
            <a:ext cx="10515600" cy="4351338"/>
          </a:xfrm>
          <a:prstGeom prst="rect">
            <a:avLst/>
          </a:prstGeom>
          <a:noFill/>
        </p:spPr>
      </p:pic>
    </p:spTree>
    <p:extLst>
      <p:ext uri="{BB962C8B-B14F-4D97-AF65-F5344CB8AC3E}">
        <p14:creationId xmlns:p14="http://schemas.microsoft.com/office/powerpoint/2010/main" val="2098325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C19B9-43B5-25FA-C2F7-9248539B3234}"/>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AC44CE1C-9398-B7E0-E1D8-98C9EA4DC41B}"/>
              </a:ext>
            </a:extLst>
          </p:cNvPr>
          <p:cNvSpPr txBox="1"/>
          <p:nvPr/>
        </p:nvSpPr>
        <p:spPr>
          <a:xfrm>
            <a:off x="2231982" y="176981"/>
            <a:ext cx="7544580" cy="1231106"/>
          </a:xfrm>
          <a:prstGeom prst="rect">
            <a:avLst/>
          </a:prstGeom>
        </p:spPr>
        <p:txBody>
          <a:bodyPr wrap="square" lIns="0" tIns="0" rIns="0" bIns="0" rtlCol="0" anchor="t">
            <a:spAutoFit/>
          </a:bodyPr>
          <a:lstStyle/>
          <a:p>
            <a:pPr algn="ctr"/>
            <a:r>
              <a:rPr lang="en-US" sz="4000" b="1" i="0" dirty="0">
                <a:solidFill>
                  <a:schemeClr val="accent3"/>
                </a:solidFill>
                <a:effectLst/>
                <a:latin typeface="Inter"/>
              </a:rPr>
              <a:t>Key Insights </a:t>
            </a:r>
          </a:p>
          <a:p>
            <a:pPr algn="ctr"/>
            <a:r>
              <a:rPr lang="en-US" sz="4000" b="1" i="0" dirty="0">
                <a:solidFill>
                  <a:schemeClr val="accent3"/>
                </a:solidFill>
                <a:effectLst/>
                <a:latin typeface="Inter"/>
              </a:rPr>
              <a:t>Workforce Demographics</a:t>
            </a:r>
          </a:p>
        </p:txBody>
      </p:sp>
      <p:pic>
        <p:nvPicPr>
          <p:cNvPr id="4" name="Picture 3" descr="A screenshot of a computer program&#10;&#10;Description automatically generated">
            <a:extLst>
              <a:ext uri="{FF2B5EF4-FFF2-40B4-BE49-F238E27FC236}">
                <a16:creationId xmlns:a16="http://schemas.microsoft.com/office/drawing/2014/main" id="{027D688E-4F0A-B18E-4D2F-E7378950B8E2}"/>
              </a:ext>
            </a:extLst>
          </p:cNvPr>
          <p:cNvPicPr>
            <a:picLocks noChangeAspect="1"/>
          </p:cNvPicPr>
          <p:nvPr/>
        </p:nvPicPr>
        <p:blipFill rotWithShape="1">
          <a:blip r:embed="rId3">
            <a:extLst>
              <a:ext uri="{28A0092B-C50C-407E-A947-70E740481C1C}">
                <a14:useLocalDpi xmlns:a14="http://schemas.microsoft.com/office/drawing/2010/main" val="0"/>
              </a:ext>
            </a:extLst>
          </a:blip>
          <a:srcRect l="5769" t="4700" r="6282" b="5346"/>
          <a:stretch/>
        </p:blipFill>
        <p:spPr bwMode="auto">
          <a:xfrm>
            <a:off x="1070213" y="1591261"/>
            <a:ext cx="4174698" cy="5008245"/>
          </a:xfrm>
          <a:prstGeom prst="rect">
            <a:avLst/>
          </a:prstGeom>
          <a:ln>
            <a:noFill/>
          </a:ln>
          <a:extLst>
            <a:ext uri="{53640926-AAD7-44D8-BBD7-CCE9431645EC}">
              <a14:shadowObscured xmlns:a14="http://schemas.microsoft.com/office/drawing/2010/main"/>
            </a:ext>
          </a:extLst>
        </p:spPr>
      </p:pic>
      <p:pic>
        <p:nvPicPr>
          <p:cNvPr id="7" name="Picture 6" descr="A screen shot of a computer&#10;&#10;Description automatically generated">
            <a:extLst>
              <a:ext uri="{FF2B5EF4-FFF2-40B4-BE49-F238E27FC236}">
                <a16:creationId xmlns:a16="http://schemas.microsoft.com/office/drawing/2014/main" id="{69DE2E31-01C7-F3DA-5AD4-7DE868621E39}"/>
              </a:ext>
            </a:extLst>
          </p:cNvPr>
          <p:cNvPicPr>
            <a:picLocks noChangeAspect="1"/>
          </p:cNvPicPr>
          <p:nvPr/>
        </p:nvPicPr>
        <p:blipFill rotWithShape="1">
          <a:blip r:embed="rId4">
            <a:extLst>
              <a:ext uri="{28A0092B-C50C-407E-A947-70E740481C1C}">
                <a14:useLocalDpi xmlns:a14="http://schemas.microsoft.com/office/drawing/2010/main" val="0"/>
              </a:ext>
            </a:extLst>
          </a:blip>
          <a:srcRect l="5769" t="6572" r="5512" b="7987"/>
          <a:stretch/>
        </p:blipFill>
        <p:spPr bwMode="auto">
          <a:xfrm>
            <a:off x="6096000" y="1975119"/>
            <a:ext cx="5249754" cy="42405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29752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10B7F-1BE8-6ABE-B97D-67DF3CA61234}"/>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217CA40D-BFF8-00CC-5B5D-29A763AB086A}"/>
              </a:ext>
            </a:extLst>
          </p:cNvPr>
          <p:cNvSpPr txBox="1"/>
          <p:nvPr/>
        </p:nvSpPr>
        <p:spPr>
          <a:xfrm>
            <a:off x="2231982" y="176981"/>
            <a:ext cx="7544580" cy="1354217"/>
          </a:xfrm>
          <a:prstGeom prst="rect">
            <a:avLst/>
          </a:prstGeom>
        </p:spPr>
        <p:txBody>
          <a:bodyPr wrap="square" lIns="0" tIns="0" rIns="0" bIns="0" rtlCol="0" anchor="t">
            <a:spAutoFit/>
          </a:bodyPr>
          <a:lstStyle/>
          <a:p>
            <a:pPr algn="ctr"/>
            <a:r>
              <a:rPr lang="en-US" sz="4400" b="1" i="0" dirty="0">
                <a:solidFill>
                  <a:schemeClr val="accent3"/>
                </a:solidFill>
                <a:effectLst/>
                <a:latin typeface="Inter"/>
              </a:rPr>
              <a:t>Key Insights</a:t>
            </a:r>
          </a:p>
          <a:p>
            <a:pPr algn="ctr"/>
            <a:r>
              <a:rPr lang="en-US" sz="4400" b="1" i="0" dirty="0">
                <a:solidFill>
                  <a:schemeClr val="accent3"/>
                </a:solidFill>
                <a:effectLst/>
                <a:latin typeface="Inter"/>
              </a:rPr>
              <a:t>Workforce Demographics</a:t>
            </a:r>
          </a:p>
        </p:txBody>
      </p:sp>
      <p:pic>
        <p:nvPicPr>
          <p:cNvPr id="7" name="Picture 6">
            <a:extLst>
              <a:ext uri="{FF2B5EF4-FFF2-40B4-BE49-F238E27FC236}">
                <a16:creationId xmlns:a16="http://schemas.microsoft.com/office/drawing/2014/main" id="{86CDFE21-6245-CC2D-79B6-43EDC755E0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2025937"/>
            <a:ext cx="6011201" cy="2982943"/>
          </a:xfrm>
          <a:prstGeom prst="rect">
            <a:avLst/>
          </a:prstGeom>
        </p:spPr>
      </p:pic>
      <p:pic>
        <p:nvPicPr>
          <p:cNvPr id="8" name="Picture 7" descr="A comparison of a bar graph&#10;&#10;Description automatically generated">
            <a:extLst>
              <a:ext uri="{FF2B5EF4-FFF2-40B4-BE49-F238E27FC236}">
                <a16:creationId xmlns:a16="http://schemas.microsoft.com/office/drawing/2014/main" id="{8A07CB68-A712-F1F1-44C6-70C1E9FBDC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00" y="2025937"/>
            <a:ext cx="6027204" cy="2982943"/>
          </a:xfrm>
          <a:prstGeom prst="rect">
            <a:avLst/>
          </a:prstGeom>
        </p:spPr>
      </p:pic>
    </p:spTree>
    <p:extLst>
      <p:ext uri="{BB962C8B-B14F-4D97-AF65-F5344CB8AC3E}">
        <p14:creationId xmlns:p14="http://schemas.microsoft.com/office/powerpoint/2010/main" val="67106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85C48-504F-4D80-AB9A-A2CCA4E79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8416" y="5275658"/>
            <a:ext cx="1564045" cy="1177332"/>
          </a:xfrm>
          <a:prstGeom prst="rect">
            <a:avLst/>
          </a:prstGeom>
        </p:spPr>
      </p:pic>
      <p:pic>
        <p:nvPicPr>
          <p:cNvPr id="7" name="Picture 6">
            <a:extLst>
              <a:ext uri="{FF2B5EF4-FFF2-40B4-BE49-F238E27FC236}">
                <a16:creationId xmlns:a16="http://schemas.microsoft.com/office/drawing/2014/main" id="{8356F448-741B-4676-9F28-03CEAC48D5AB}"/>
              </a:ext>
            </a:extLst>
          </p:cNvPr>
          <p:cNvPicPr>
            <a:picLocks noChangeAspect="1"/>
          </p:cNvPicPr>
          <p:nvPr/>
        </p:nvPicPr>
        <p:blipFill>
          <a:blip r:embed="rId3"/>
          <a:stretch>
            <a:fillRect/>
          </a:stretch>
        </p:blipFill>
        <p:spPr>
          <a:xfrm>
            <a:off x="4694593" y="177595"/>
            <a:ext cx="2791692" cy="1710733"/>
          </a:xfrm>
          <a:prstGeom prst="rect">
            <a:avLst/>
          </a:prstGeom>
          <a:ln w="190500" cap="sq">
            <a:solidFill>
              <a:srgbClr val="00B0F0"/>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 name="TextBox 13">
            <a:extLst>
              <a:ext uri="{FF2B5EF4-FFF2-40B4-BE49-F238E27FC236}">
                <a16:creationId xmlns:a16="http://schemas.microsoft.com/office/drawing/2014/main" id="{43DB3EE2-CE54-E8E9-5D36-4023DE3701B9}"/>
              </a:ext>
            </a:extLst>
          </p:cNvPr>
          <p:cNvSpPr txBox="1"/>
          <p:nvPr/>
        </p:nvSpPr>
        <p:spPr>
          <a:xfrm>
            <a:off x="998659" y="1582612"/>
            <a:ext cx="5091779" cy="3693319"/>
          </a:xfrm>
          <a:prstGeom prst="rect">
            <a:avLst/>
          </a:prstGeom>
        </p:spPr>
        <p:txBody>
          <a:bodyPr wrap="square" lIns="0" tIns="0" rIns="0" bIns="0" rtlCol="0" anchor="t">
            <a:spAutoFit/>
          </a:bodyPr>
          <a:lstStyle/>
          <a:p>
            <a:pPr algn="l">
              <a:spcBef>
                <a:spcPct val="0"/>
              </a:spcBef>
            </a:pPr>
            <a:r>
              <a:rPr lang="en-US" sz="8000" b="1" dirty="0">
                <a:solidFill>
                  <a:schemeClr val="accent3"/>
                </a:solidFill>
                <a:latin typeface="Inter"/>
                <a:ea typeface="TT Octosquares Compressed"/>
                <a:cs typeface="TT Octosquares Compressed"/>
                <a:sym typeface="TT Octosquares Compressed"/>
              </a:rPr>
              <a:t>Human</a:t>
            </a:r>
            <a:br>
              <a:rPr lang="en-US" sz="8000" b="1" dirty="0">
                <a:solidFill>
                  <a:schemeClr val="accent3"/>
                </a:solidFill>
                <a:latin typeface="Inter"/>
                <a:ea typeface="TT Octosquares Compressed"/>
                <a:cs typeface="TT Octosquares Compressed"/>
                <a:sym typeface="TT Octosquares Compressed"/>
              </a:rPr>
            </a:br>
            <a:r>
              <a:rPr lang="en-US" sz="8000" b="1" dirty="0">
                <a:solidFill>
                  <a:schemeClr val="accent3"/>
                </a:solidFill>
                <a:latin typeface="Inter"/>
                <a:ea typeface="TT Octosquares Compressed"/>
                <a:cs typeface="TT Octosquares Compressed"/>
                <a:sym typeface="TT Octosquares Compressed"/>
              </a:rPr>
              <a:t>Resources</a:t>
            </a:r>
          </a:p>
          <a:p>
            <a:pPr algn="l">
              <a:spcBef>
                <a:spcPct val="0"/>
              </a:spcBef>
            </a:pPr>
            <a:r>
              <a:rPr lang="en-US" sz="8000" b="1" dirty="0">
                <a:solidFill>
                  <a:schemeClr val="accent3"/>
                </a:solidFill>
                <a:latin typeface="Inter"/>
                <a:ea typeface="TT Octosquares Compressed"/>
                <a:cs typeface="TT Octosquares Compressed"/>
                <a:sym typeface="TT Octosquares Compressed"/>
              </a:rPr>
              <a:t>Analysis</a:t>
            </a:r>
          </a:p>
        </p:txBody>
      </p:sp>
      <p:pic>
        <p:nvPicPr>
          <p:cNvPr id="8" name="Picture 7" descr="A logo of a globe with a graduation cap&#10;&#10;AI-generated content may be incorrect.">
            <a:extLst>
              <a:ext uri="{FF2B5EF4-FFF2-40B4-BE49-F238E27FC236}">
                <a16:creationId xmlns:a16="http://schemas.microsoft.com/office/drawing/2014/main" id="{E83667DD-FF7C-95D4-6B67-AFF84D8E5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6285" y="1475380"/>
            <a:ext cx="3983523" cy="3662271"/>
          </a:xfrm>
          <a:prstGeom prst="rect">
            <a:avLst/>
          </a:prstGeom>
        </p:spPr>
      </p:pic>
    </p:spTree>
    <p:extLst>
      <p:ext uri="{BB962C8B-B14F-4D97-AF65-F5344CB8AC3E}">
        <p14:creationId xmlns:p14="http://schemas.microsoft.com/office/powerpoint/2010/main" val="1106593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EB143-C06A-EF1D-4CA0-81CF79522408}"/>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5BB95D6D-40E2-BC94-B3D1-5F72178BFE24}"/>
              </a:ext>
            </a:extLst>
          </p:cNvPr>
          <p:cNvSpPr txBox="1"/>
          <p:nvPr/>
        </p:nvSpPr>
        <p:spPr>
          <a:xfrm>
            <a:off x="2610493" y="139993"/>
            <a:ext cx="6971012" cy="615553"/>
          </a:xfrm>
          <a:prstGeom prst="rect">
            <a:avLst/>
          </a:prstGeom>
        </p:spPr>
        <p:txBody>
          <a:bodyPr wrap="square" lIns="0" tIns="0" rIns="0" bIns="0" rtlCol="0" anchor="t">
            <a:spAutoFit/>
          </a:bodyPr>
          <a:lstStyle/>
          <a:p>
            <a:pPr algn="l"/>
            <a:r>
              <a:rPr lang="en-US" sz="4000" b="1" i="0" dirty="0">
                <a:solidFill>
                  <a:schemeClr val="accent3"/>
                </a:solidFill>
                <a:effectLst/>
                <a:latin typeface="Inter"/>
              </a:rPr>
              <a:t>Key Insights - Employee Attrition</a:t>
            </a:r>
          </a:p>
        </p:txBody>
      </p:sp>
      <p:pic>
        <p:nvPicPr>
          <p:cNvPr id="4" name="Picture 3">
            <a:extLst>
              <a:ext uri="{FF2B5EF4-FFF2-40B4-BE49-F238E27FC236}">
                <a16:creationId xmlns:a16="http://schemas.microsoft.com/office/drawing/2014/main" id="{B0F28EE5-3649-EFAD-3A81-8958C35A7D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102" t="3286" r="3846" b="9252"/>
          <a:stretch/>
        </p:blipFill>
        <p:spPr bwMode="auto">
          <a:xfrm>
            <a:off x="195350" y="948883"/>
            <a:ext cx="5383820" cy="5788516"/>
          </a:xfrm>
          <a:prstGeom prst="rect">
            <a:avLst/>
          </a:prstGeom>
          <a:ln>
            <a:noFill/>
          </a:ln>
          <a:extLst>
            <a:ext uri="{53640926-AAD7-44D8-BBD7-CCE9431645EC}">
              <a14:shadowObscured xmlns:a14="http://schemas.microsoft.com/office/drawing/2010/main"/>
            </a:ext>
          </a:extLst>
        </p:spPr>
      </p:pic>
      <p:pic>
        <p:nvPicPr>
          <p:cNvPr id="5" name="Picture 4" descr="A graph of a bar graph&#10;&#10;Description automatically generated with medium confidence">
            <a:extLst>
              <a:ext uri="{FF2B5EF4-FFF2-40B4-BE49-F238E27FC236}">
                <a16:creationId xmlns:a16="http://schemas.microsoft.com/office/drawing/2014/main" id="{2A3E6DED-0C80-8944-25B1-BFA02AB36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9068" y="684465"/>
            <a:ext cx="4285011" cy="2126471"/>
          </a:xfrm>
          <a:prstGeom prst="rect">
            <a:avLst/>
          </a:prstGeom>
        </p:spPr>
      </p:pic>
      <p:pic>
        <p:nvPicPr>
          <p:cNvPr id="6" name="Picture 5">
            <a:extLst>
              <a:ext uri="{FF2B5EF4-FFF2-40B4-BE49-F238E27FC236}">
                <a16:creationId xmlns:a16="http://schemas.microsoft.com/office/drawing/2014/main" id="{4EBCB509-E4E6-445D-49DA-737300F09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8655" y="4731530"/>
            <a:ext cx="4285135" cy="2126470"/>
          </a:xfrm>
          <a:prstGeom prst="rect">
            <a:avLst/>
          </a:prstGeom>
        </p:spPr>
      </p:pic>
      <p:pic>
        <p:nvPicPr>
          <p:cNvPr id="7" name="Picture 6">
            <a:extLst>
              <a:ext uri="{FF2B5EF4-FFF2-40B4-BE49-F238E27FC236}">
                <a16:creationId xmlns:a16="http://schemas.microsoft.com/office/drawing/2014/main" id="{0F17C80B-E858-3C53-9F71-522A78ADCC7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79170" y="2590656"/>
            <a:ext cx="4119819" cy="2216405"/>
          </a:xfrm>
          <a:prstGeom prst="rect">
            <a:avLst/>
          </a:prstGeom>
          <a:noFill/>
          <a:ln>
            <a:noFill/>
          </a:ln>
        </p:spPr>
      </p:pic>
    </p:spTree>
    <p:extLst>
      <p:ext uri="{BB962C8B-B14F-4D97-AF65-F5344CB8AC3E}">
        <p14:creationId xmlns:p14="http://schemas.microsoft.com/office/powerpoint/2010/main" val="3935882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B7651-7003-6974-E30F-6BA643FE7860}"/>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24F02FD3-2B59-C6DB-5555-472AA3DB43E7}"/>
              </a:ext>
            </a:extLst>
          </p:cNvPr>
          <p:cNvSpPr txBox="1"/>
          <p:nvPr/>
        </p:nvSpPr>
        <p:spPr>
          <a:xfrm>
            <a:off x="3133205" y="96626"/>
            <a:ext cx="7969828" cy="615553"/>
          </a:xfrm>
          <a:prstGeom prst="rect">
            <a:avLst/>
          </a:prstGeom>
        </p:spPr>
        <p:txBody>
          <a:bodyPr wrap="square" lIns="0" tIns="0" rIns="0" bIns="0" rtlCol="0" anchor="t">
            <a:spAutoFit/>
          </a:bodyPr>
          <a:lstStyle/>
          <a:p>
            <a:pPr algn="l"/>
            <a:r>
              <a:rPr lang="en-US" sz="4000" b="1" i="0" dirty="0">
                <a:solidFill>
                  <a:schemeClr val="accent3"/>
                </a:solidFill>
                <a:effectLst/>
                <a:latin typeface="Inter"/>
              </a:rPr>
              <a:t> </a:t>
            </a:r>
            <a:r>
              <a:rPr lang="en-US" sz="3600" b="1" i="0" dirty="0">
                <a:solidFill>
                  <a:schemeClr val="accent3"/>
                </a:solidFill>
                <a:effectLst/>
                <a:latin typeface="Inter"/>
              </a:rPr>
              <a:t>Key Insights - Performance &amp; Satisfaction</a:t>
            </a:r>
            <a:endParaRPr lang="en-US" sz="4000" b="1" i="0" dirty="0">
              <a:solidFill>
                <a:schemeClr val="accent3"/>
              </a:solidFill>
              <a:effectLst/>
              <a:latin typeface="Inter"/>
            </a:endParaRPr>
          </a:p>
        </p:txBody>
      </p:sp>
      <p:pic>
        <p:nvPicPr>
          <p:cNvPr id="4" name="Picture 3">
            <a:extLst>
              <a:ext uri="{FF2B5EF4-FFF2-40B4-BE49-F238E27FC236}">
                <a16:creationId xmlns:a16="http://schemas.microsoft.com/office/drawing/2014/main" id="{541ACC10-93B2-3251-B4B6-C0D220251AA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102" t="3937" r="4102" b="3824"/>
          <a:stretch/>
        </p:blipFill>
        <p:spPr bwMode="auto">
          <a:xfrm>
            <a:off x="457896" y="729324"/>
            <a:ext cx="5336443" cy="6111531"/>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9A0D8D72-4DF7-A124-33E9-555BD069B4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40234" y="964670"/>
            <a:ext cx="5052754" cy="2717720"/>
          </a:xfrm>
          <a:prstGeom prst="rect">
            <a:avLst/>
          </a:prstGeom>
          <a:noFill/>
          <a:ln>
            <a:noFill/>
          </a:ln>
        </p:spPr>
      </p:pic>
      <p:pic>
        <p:nvPicPr>
          <p:cNvPr id="7" name="Picture 6">
            <a:extLst>
              <a:ext uri="{FF2B5EF4-FFF2-40B4-BE49-F238E27FC236}">
                <a16:creationId xmlns:a16="http://schemas.microsoft.com/office/drawing/2014/main" id="{787408E8-C06F-5CB4-A5C4-803B7B70C8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40234" y="3911335"/>
            <a:ext cx="5052753" cy="2717720"/>
          </a:xfrm>
          <a:prstGeom prst="rect">
            <a:avLst/>
          </a:prstGeom>
          <a:noFill/>
          <a:ln>
            <a:noFill/>
          </a:ln>
        </p:spPr>
      </p:pic>
    </p:spTree>
    <p:extLst>
      <p:ext uri="{BB962C8B-B14F-4D97-AF65-F5344CB8AC3E}">
        <p14:creationId xmlns:p14="http://schemas.microsoft.com/office/powerpoint/2010/main" val="3739251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C3650-2A48-C934-1029-74585E335F74}"/>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308F88AB-9BD0-5369-9BAE-3FB369682741}"/>
              </a:ext>
            </a:extLst>
          </p:cNvPr>
          <p:cNvSpPr txBox="1"/>
          <p:nvPr/>
        </p:nvSpPr>
        <p:spPr>
          <a:xfrm>
            <a:off x="3331325" y="19420"/>
            <a:ext cx="7969828" cy="615553"/>
          </a:xfrm>
          <a:prstGeom prst="rect">
            <a:avLst/>
          </a:prstGeom>
        </p:spPr>
        <p:txBody>
          <a:bodyPr wrap="square" lIns="0" tIns="0" rIns="0" bIns="0" rtlCol="0" anchor="t">
            <a:spAutoFit/>
          </a:bodyPr>
          <a:lstStyle/>
          <a:p>
            <a:pPr algn="l"/>
            <a:r>
              <a:rPr lang="en-US" sz="4000" b="1" i="0" dirty="0">
                <a:solidFill>
                  <a:schemeClr val="accent3"/>
                </a:solidFill>
                <a:effectLst/>
                <a:latin typeface="Inter"/>
              </a:rPr>
              <a:t>Key Insights - Compensation Analysis</a:t>
            </a:r>
          </a:p>
        </p:txBody>
      </p:sp>
      <p:pic>
        <p:nvPicPr>
          <p:cNvPr id="4" name="Picture 3">
            <a:extLst>
              <a:ext uri="{FF2B5EF4-FFF2-40B4-BE49-F238E27FC236}">
                <a16:creationId xmlns:a16="http://schemas.microsoft.com/office/drawing/2014/main" id="{78643EFE-0344-628B-382E-C94F3646ED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26407" y="3825612"/>
            <a:ext cx="3943603" cy="3023359"/>
          </a:xfrm>
          <a:prstGeom prst="rect">
            <a:avLst/>
          </a:prstGeom>
          <a:noFill/>
          <a:ln>
            <a:noFill/>
          </a:ln>
        </p:spPr>
      </p:pic>
      <p:pic>
        <p:nvPicPr>
          <p:cNvPr id="6" name="Picture 5">
            <a:extLst>
              <a:ext uri="{FF2B5EF4-FFF2-40B4-BE49-F238E27FC236}">
                <a16:creationId xmlns:a16="http://schemas.microsoft.com/office/drawing/2014/main" id="{B185D502-8B56-FC03-FA70-BE3535841B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26407" y="661701"/>
            <a:ext cx="3943603" cy="3154882"/>
          </a:xfrm>
          <a:prstGeom prst="rect">
            <a:avLst/>
          </a:prstGeom>
          <a:noFill/>
          <a:ln>
            <a:noFill/>
          </a:ln>
        </p:spPr>
      </p:pic>
      <p:pic>
        <p:nvPicPr>
          <p:cNvPr id="7" name="Picture 6">
            <a:extLst>
              <a:ext uri="{FF2B5EF4-FFF2-40B4-BE49-F238E27FC236}">
                <a16:creationId xmlns:a16="http://schemas.microsoft.com/office/drawing/2014/main" id="{35652C07-BDE0-E220-FF44-1B5F85B2FD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3311" y="1209719"/>
            <a:ext cx="5935980" cy="5135880"/>
          </a:xfrm>
          <a:prstGeom prst="rect">
            <a:avLst/>
          </a:prstGeom>
          <a:noFill/>
          <a:ln>
            <a:noFill/>
          </a:ln>
        </p:spPr>
      </p:pic>
    </p:spTree>
    <p:extLst>
      <p:ext uri="{BB962C8B-B14F-4D97-AF65-F5344CB8AC3E}">
        <p14:creationId xmlns:p14="http://schemas.microsoft.com/office/powerpoint/2010/main" val="1225873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201B9-7C54-9611-98DC-9937DE14C849}"/>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2B3D3009-7B48-59F9-F503-1373DDF0856E}"/>
              </a:ext>
            </a:extLst>
          </p:cNvPr>
          <p:cNvSpPr txBox="1"/>
          <p:nvPr/>
        </p:nvSpPr>
        <p:spPr>
          <a:xfrm>
            <a:off x="3040031" y="133387"/>
            <a:ext cx="7152410" cy="615553"/>
          </a:xfrm>
          <a:prstGeom prst="rect">
            <a:avLst/>
          </a:prstGeom>
        </p:spPr>
        <p:txBody>
          <a:bodyPr wrap="square" lIns="0" tIns="0" rIns="0" bIns="0" rtlCol="0" anchor="t">
            <a:spAutoFit/>
          </a:bodyPr>
          <a:lstStyle/>
          <a:p>
            <a:r>
              <a:rPr lang="en-US" sz="4000" b="1" i="0" dirty="0">
                <a:solidFill>
                  <a:schemeClr val="accent3"/>
                </a:solidFill>
                <a:effectLst/>
                <a:latin typeface="Inter"/>
              </a:rPr>
              <a:t>Key Insights - Geographic Insights</a:t>
            </a:r>
          </a:p>
        </p:txBody>
      </p:sp>
      <p:pic>
        <p:nvPicPr>
          <p:cNvPr id="4" name="Picture 3">
            <a:extLst>
              <a:ext uri="{FF2B5EF4-FFF2-40B4-BE49-F238E27FC236}">
                <a16:creationId xmlns:a16="http://schemas.microsoft.com/office/drawing/2014/main" id="{9F57F89E-5D49-323B-70EC-13BF453CC4B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27" t="8431" r="4756" b="8899"/>
          <a:stretch/>
        </p:blipFill>
        <p:spPr bwMode="auto">
          <a:xfrm>
            <a:off x="207820" y="1453831"/>
            <a:ext cx="5928360" cy="2967990"/>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413FD6A0-BE83-7C75-866A-C93E8D942E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136" y="4785988"/>
            <a:ext cx="5943600" cy="1036320"/>
          </a:xfrm>
          <a:prstGeom prst="rect">
            <a:avLst/>
          </a:prstGeom>
          <a:noFill/>
          <a:ln>
            <a:noFill/>
          </a:ln>
        </p:spPr>
      </p:pic>
      <p:pic>
        <p:nvPicPr>
          <p:cNvPr id="7" name="Picture 6">
            <a:extLst>
              <a:ext uri="{FF2B5EF4-FFF2-40B4-BE49-F238E27FC236}">
                <a16:creationId xmlns:a16="http://schemas.microsoft.com/office/drawing/2014/main" id="{9889938C-28D7-7D86-37B9-1C0F90FD09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9434" y="882327"/>
            <a:ext cx="3969325" cy="2921796"/>
          </a:xfrm>
          <a:prstGeom prst="rect">
            <a:avLst/>
          </a:prstGeom>
          <a:noFill/>
          <a:ln>
            <a:noFill/>
          </a:ln>
        </p:spPr>
      </p:pic>
      <p:pic>
        <p:nvPicPr>
          <p:cNvPr id="8" name="Picture 7">
            <a:extLst>
              <a:ext uri="{FF2B5EF4-FFF2-40B4-BE49-F238E27FC236}">
                <a16:creationId xmlns:a16="http://schemas.microsoft.com/office/drawing/2014/main" id="{F17F73B8-DCEA-77B2-CE4F-2EA2CBBEEDC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36493" y="3804112"/>
            <a:ext cx="4692266" cy="3053888"/>
          </a:xfrm>
          <a:prstGeom prst="rect">
            <a:avLst/>
          </a:prstGeom>
          <a:noFill/>
          <a:ln>
            <a:noFill/>
          </a:ln>
        </p:spPr>
      </p:pic>
    </p:spTree>
    <p:extLst>
      <p:ext uri="{BB962C8B-B14F-4D97-AF65-F5344CB8AC3E}">
        <p14:creationId xmlns:p14="http://schemas.microsoft.com/office/powerpoint/2010/main" val="915809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27387-4021-1A16-4FEC-A4893B221AD5}"/>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159F5964-82C7-10FD-D78A-AC5FE2DC8DE5}"/>
              </a:ext>
            </a:extLst>
          </p:cNvPr>
          <p:cNvSpPr txBox="1"/>
          <p:nvPr/>
        </p:nvSpPr>
        <p:spPr>
          <a:xfrm>
            <a:off x="2035309" y="1787793"/>
            <a:ext cx="8121382" cy="2656112"/>
          </a:xfrm>
          <a:prstGeom prst="rect">
            <a:avLst/>
          </a:prstGeom>
        </p:spPr>
        <p:txBody>
          <a:bodyPr wrap="square" lIns="0" tIns="0" rIns="0" bIns="0" rtlCol="0" anchor="t">
            <a:spAutoFit/>
          </a:bodyPr>
          <a:lstStyle/>
          <a:p>
            <a:pPr algn="ctr"/>
            <a:r>
              <a:rPr lang="en-US" sz="8000" b="1" i="0" dirty="0">
                <a:solidFill>
                  <a:schemeClr val="accent3"/>
                </a:solidFill>
                <a:effectLst/>
                <a:latin typeface="Inter"/>
              </a:rPr>
              <a:t>Data Modeling</a:t>
            </a:r>
          </a:p>
          <a:p>
            <a:pPr algn="ctr">
              <a:lnSpc>
                <a:spcPts val="11985"/>
              </a:lnSpc>
              <a:spcBef>
                <a:spcPct val="0"/>
              </a:spcBef>
            </a:pPr>
            <a:r>
              <a:rPr lang="en-US" sz="8000" b="1" i="0" dirty="0">
                <a:solidFill>
                  <a:schemeClr val="accent3"/>
                </a:solidFill>
                <a:effectLst/>
                <a:latin typeface="Inter"/>
              </a:rPr>
              <a:t>Predictive Analysis</a:t>
            </a:r>
          </a:p>
        </p:txBody>
      </p:sp>
    </p:spTree>
    <p:extLst>
      <p:ext uri="{BB962C8B-B14F-4D97-AF65-F5344CB8AC3E}">
        <p14:creationId xmlns:p14="http://schemas.microsoft.com/office/powerpoint/2010/main" val="1877868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96074-F162-C3A0-AA78-96258A1EB3FA}"/>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8CB1EC5F-3A47-49EA-A370-787AFA443E7C}"/>
              </a:ext>
            </a:extLst>
          </p:cNvPr>
          <p:cNvSpPr txBox="1"/>
          <p:nvPr/>
        </p:nvSpPr>
        <p:spPr>
          <a:xfrm>
            <a:off x="3823223" y="-186479"/>
            <a:ext cx="4545554" cy="1289584"/>
          </a:xfrm>
          <a:prstGeom prst="rect">
            <a:avLst/>
          </a:prstGeom>
        </p:spPr>
        <p:txBody>
          <a:bodyPr wrap="square" lIns="0" tIns="0" rIns="0" bIns="0" rtlCol="0" anchor="t">
            <a:spAutoFit/>
          </a:bodyPr>
          <a:lstStyle/>
          <a:p>
            <a:pPr algn="ctr">
              <a:lnSpc>
                <a:spcPts val="11985"/>
              </a:lnSpc>
              <a:spcBef>
                <a:spcPct val="0"/>
              </a:spcBef>
            </a:pPr>
            <a:r>
              <a:rPr lang="en-US" sz="4000" b="1" i="0" dirty="0">
                <a:solidFill>
                  <a:schemeClr val="accent3"/>
                </a:solidFill>
                <a:effectLst/>
                <a:latin typeface="Inter"/>
              </a:rPr>
              <a:t>Predictive Analysis</a:t>
            </a:r>
          </a:p>
        </p:txBody>
      </p:sp>
      <p:grpSp>
        <p:nvGrpSpPr>
          <p:cNvPr id="4" name="Google Shape;444;p24">
            <a:extLst>
              <a:ext uri="{FF2B5EF4-FFF2-40B4-BE49-F238E27FC236}">
                <a16:creationId xmlns:a16="http://schemas.microsoft.com/office/drawing/2014/main" id="{509180DC-9CCA-3B16-8E7F-7BFD1FBB5AD1}"/>
              </a:ext>
            </a:extLst>
          </p:cNvPr>
          <p:cNvGrpSpPr/>
          <p:nvPr/>
        </p:nvGrpSpPr>
        <p:grpSpPr>
          <a:xfrm>
            <a:off x="446513" y="1650886"/>
            <a:ext cx="1691947" cy="1691947"/>
            <a:chOff x="851762" y="1342427"/>
            <a:chExt cx="1244039" cy="1244039"/>
          </a:xfrm>
        </p:grpSpPr>
        <p:sp>
          <p:nvSpPr>
            <p:cNvPr id="6" name="Google Shape;445;p24">
              <a:extLst>
                <a:ext uri="{FF2B5EF4-FFF2-40B4-BE49-F238E27FC236}">
                  <a16:creationId xmlns:a16="http://schemas.microsoft.com/office/drawing/2014/main" id="{BBDB1596-0EEC-8FE7-F5F3-A2AF05F83A07}"/>
                </a:ext>
              </a:extLst>
            </p:cNvPr>
            <p:cNvSpPr/>
            <p:nvPr/>
          </p:nvSpPr>
          <p:spPr>
            <a:xfrm>
              <a:off x="851762" y="1342427"/>
              <a:ext cx="1244039" cy="1244039"/>
            </a:xfrm>
            <a:prstGeom prst="donut">
              <a:avLst>
                <a:gd name="adj" fmla="val 15028"/>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6;p24">
              <a:extLst>
                <a:ext uri="{FF2B5EF4-FFF2-40B4-BE49-F238E27FC236}">
                  <a16:creationId xmlns:a16="http://schemas.microsoft.com/office/drawing/2014/main" id="{2DD327FF-66E1-B615-7635-9F39733CDB79}"/>
                </a:ext>
              </a:extLst>
            </p:cNvPr>
            <p:cNvSpPr/>
            <p:nvPr/>
          </p:nvSpPr>
          <p:spPr>
            <a:xfrm>
              <a:off x="895152" y="1385620"/>
              <a:ext cx="1157203" cy="1157571"/>
            </a:xfrm>
            <a:prstGeom prst="blockArc">
              <a:avLst>
                <a:gd name="adj1" fmla="val 10812714"/>
                <a:gd name="adj2" fmla="val 21599774"/>
                <a:gd name="adj3" fmla="val 84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476;p24">
            <a:extLst>
              <a:ext uri="{FF2B5EF4-FFF2-40B4-BE49-F238E27FC236}">
                <a16:creationId xmlns:a16="http://schemas.microsoft.com/office/drawing/2014/main" id="{2D35B70D-4AA4-2E48-4FF8-3C04682BBDAC}"/>
              </a:ext>
            </a:extLst>
          </p:cNvPr>
          <p:cNvGrpSpPr/>
          <p:nvPr/>
        </p:nvGrpSpPr>
        <p:grpSpPr>
          <a:xfrm>
            <a:off x="2324399" y="1694863"/>
            <a:ext cx="3193174" cy="1787925"/>
            <a:chOff x="2273150" y="3489925"/>
            <a:chExt cx="1884600" cy="989826"/>
          </a:xfrm>
        </p:grpSpPr>
        <p:sp>
          <p:nvSpPr>
            <p:cNvPr id="11" name="Google Shape;477;p24">
              <a:extLst>
                <a:ext uri="{FF2B5EF4-FFF2-40B4-BE49-F238E27FC236}">
                  <a16:creationId xmlns:a16="http://schemas.microsoft.com/office/drawing/2014/main" id="{4ED55D25-D754-0732-3B43-39E2302C3B42}"/>
                </a:ext>
              </a:extLst>
            </p:cNvPr>
            <p:cNvSpPr txBox="1"/>
            <p:nvPr/>
          </p:nvSpPr>
          <p:spPr>
            <a:xfrm>
              <a:off x="2273150" y="3782551"/>
              <a:ext cx="1884600" cy="697200"/>
            </a:xfrm>
            <a:prstGeom prst="rect">
              <a:avLst/>
            </a:prstGeom>
            <a:noFill/>
            <a:ln>
              <a:noFill/>
            </a:ln>
          </p:spPr>
          <p:txBody>
            <a:bodyPr spcFirstLastPara="1" wrap="square" lIns="91425" tIns="91425" rIns="91425" bIns="91425" anchor="ctr" anchorCtr="0">
              <a:noAutofit/>
            </a:bodyPr>
            <a:lstStyle/>
            <a:p>
              <a:pPr algn="l">
                <a:spcBef>
                  <a:spcPts val="300"/>
                </a:spcBef>
                <a:buFont typeface="Arial" panose="020B0604020202020204" pitchFamily="34" charset="0"/>
                <a:buChar char="•"/>
              </a:pPr>
              <a:r>
                <a:rPr lang="en-US" sz="1400" b="0" i="0" dirty="0">
                  <a:solidFill>
                    <a:srgbClr val="404040"/>
                  </a:solidFill>
                  <a:effectLst/>
                  <a:latin typeface="DeepSeek-CJK-patch"/>
                </a:rPr>
                <a:t>The model demonstrates strong accuracy in predicting employee attrition.</a:t>
              </a:r>
            </a:p>
            <a:p>
              <a:pPr algn="l">
                <a:spcBef>
                  <a:spcPts val="300"/>
                </a:spcBef>
                <a:buFont typeface="Arial" panose="020B0604020202020204" pitchFamily="34" charset="0"/>
                <a:buChar char="•"/>
              </a:pPr>
              <a:r>
                <a:rPr lang="en-US" sz="1400" b="0" i="0" dirty="0">
                  <a:solidFill>
                    <a:srgbClr val="404040"/>
                  </a:solidFill>
                  <a:effectLst/>
                  <a:latin typeface="DeepSeek-CJK-patch"/>
                </a:rPr>
                <a:t> Key factors influencing attrition include overtime hours, salary levels, and the number of years spent at the company.</a:t>
              </a:r>
              <a:endParaRPr lang="en-US" sz="1400" b="0" i="0" dirty="0">
                <a:solidFill>
                  <a:srgbClr val="404040"/>
                </a:solidFill>
                <a:effectLst/>
                <a:latin typeface="Inter"/>
              </a:endParaRPr>
            </a:p>
          </p:txBody>
        </p:sp>
        <p:sp>
          <p:nvSpPr>
            <p:cNvPr id="12" name="Google Shape;478;p24">
              <a:extLst>
                <a:ext uri="{FF2B5EF4-FFF2-40B4-BE49-F238E27FC236}">
                  <a16:creationId xmlns:a16="http://schemas.microsoft.com/office/drawing/2014/main" id="{A3AED58E-81D7-32C8-735B-63B424DB8F69}"/>
                </a:ext>
              </a:extLst>
            </p:cNvPr>
            <p:cNvSpPr/>
            <p:nvPr/>
          </p:nvSpPr>
          <p:spPr>
            <a:xfrm>
              <a:off x="2273150" y="3489925"/>
              <a:ext cx="1884600" cy="273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solidFill>
                    <a:schemeClr val="bg1"/>
                  </a:solidFill>
                  <a:effectLst/>
                  <a:latin typeface="Inter"/>
                </a:rPr>
                <a:t>Attrition Prediction:</a:t>
              </a:r>
              <a:endParaRPr dirty="0">
                <a:solidFill>
                  <a:schemeClr val="bg1"/>
                </a:solidFill>
                <a:latin typeface="Fira Sans Extra Condensed Medium"/>
                <a:ea typeface="Fira Sans Extra Condensed Medium"/>
                <a:cs typeface="Fira Sans Extra Condensed Medium"/>
                <a:sym typeface="Fira Sans Extra Condensed Medium"/>
              </a:endParaRPr>
            </a:p>
          </p:txBody>
        </p:sp>
      </p:grpSp>
      <p:grpSp>
        <p:nvGrpSpPr>
          <p:cNvPr id="13" name="Google Shape;455;p24">
            <a:extLst>
              <a:ext uri="{FF2B5EF4-FFF2-40B4-BE49-F238E27FC236}">
                <a16:creationId xmlns:a16="http://schemas.microsoft.com/office/drawing/2014/main" id="{2279A788-AC7C-4B91-45A4-03E4044BE784}"/>
              </a:ext>
            </a:extLst>
          </p:cNvPr>
          <p:cNvGrpSpPr/>
          <p:nvPr/>
        </p:nvGrpSpPr>
        <p:grpSpPr>
          <a:xfrm>
            <a:off x="6171465" y="1613442"/>
            <a:ext cx="1670536" cy="1670536"/>
            <a:chOff x="4935067" y="1342427"/>
            <a:chExt cx="1244039" cy="1244039"/>
          </a:xfrm>
        </p:grpSpPr>
        <p:sp>
          <p:nvSpPr>
            <p:cNvPr id="14" name="Google Shape;456;p24">
              <a:extLst>
                <a:ext uri="{FF2B5EF4-FFF2-40B4-BE49-F238E27FC236}">
                  <a16:creationId xmlns:a16="http://schemas.microsoft.com/office/drawing/2014/main" id="{86FC5685-E858-E318-4199-EF5A2112CCE7}"/>
                </a:ext>
              </a:extLst>
            </p:cNvPr>
            <p:cNvSpPr/>
            <p:nvPr/>
          </p:nvSpPr>
          <p:spPr>
            <a:xfrm>
              <a:off x="4935067" y="1342427"/>
              <a:ext cx="1244039" cy="1244039"/>
            </a:xfrm>
            <a:prstGeom prst="donut">
              <a:avLst>
                <a:gd name="adj" fmla="val 15028"/>
              </a:avLst>
            </a:prstGeom>
            <a:noFill/>
            <a:ln w="9525"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7;p24">
              <a:extLst>
                <a:ext uri="{FF2B5EF4-FFF2-40B4-BE49-F238E27FC236}">
                  <a16:creationId xmlns:a16="http://schemas.microsoft.com/office/drawing/2014/main" id="{50EF9DF5-210D-36F6-E092-E8889BBC067B}"/>
                </a:ext>
              </a:extLst>
            </p:cNvPr>
            <p:cNvSpPr/>
            <p:nvPr/>
          </p:nvSpPr>
          <p:spPr>
            <a:xfrm>
              <a:off x="4978457" y="1385620"/>
              <a:ext cx="1157203" cy="1157571"/>
            </a:xfrm>
            <a:prstGeom prst="blockArc">
              <a:avLst>
                <a:gd name="adj1" fmla="val 7014339"/>
                <a:gd name="adj2" fmla="val 21599774"/>
                <a:gd name="adj3" fmla="val 8499"/>
              </a:avLst>
            </a:prstGeom>
            <a:solidFill>
              <a:srgbClr val="00B0F0"/>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482;p24">
            <a:extLst>
              <a:ext uri="{FF2B5EF4-FFF2-40B4-BE49-F238E27FC236}">
                <a16:creationId xmlns:a16="http://schemas.microsoft.com/office/drawing/2014/main" id="{0DCB28F5-9681-8C92-9DEA-D09C8EAACB4E}"/>
              </a:ext>
            </a:extLst>
          </p:cNvPr>
          <p:cNvGrpSpPr/>
          <p:nvPr/>
        </p:nvGrpSpPr>
        <p:grpSpPr>
          <a:xfrm>
            <a:off x="7922423" y="1709630"/>
            <a:ext cx="3039985" cy="1773158"/>
            <a:chOff x="2273150" y="3489925"/>
            <a:chExt cx="1884600" cy="872884"/>
          </a:xfrm>
        </p:grpSpPr>
        <p:sp>
          <p:nvSpPr>
            <p:cNvPr id="25" name="Google Shape;483;p24">
              <a:extLst>
                <a:ext uri="{FF2B5EF4-FFF2-40B4-BE49-F238E27FC236}">
                  <a16:creationId xmlns:a16="http://schemas.microsoft.com/office/drawing/2014/main" id="{C6C8B90F-A2ED-EBD6-1CD0-E03D7E6445A7}"/>
                </a:ext>
              </a:extLst>
            </p:cNvPr>
            <p:cNvSpPr txBox="1"/>
            <p:nvPr/>
          </p:nvSpPr>
          <p:spPr>
            <a:xfrm>
              <a:off x="2273150" y="3782551"/>
              <a:ext cx="1884600" cy="580258"/>
            </a:xfrm>
            <a:prstGeom prst="rect">
              <a:avLst/>
            </a:prstGeom>
            <a:noFill/>
            <a:ln>
              <a:noFill/>
            </a:ln>
          </p:spPr>
          <p:txBody>
            <a:bodyPr spcFirstLastPara="1" wrap="square" lIns="91425" tIns="91425" rIns="91425" bIns="91425" anchor="ctr" anchorCtr="0">
              <a:noAutofit/>
            </a:bodyPr>
            <a:lstStyle/>
            <a:p>
              <a:pPr algn="l">
                <a:spcBef>
                  <a:spcPts val="300"/>
                </a:spcBef>
                <a:buFont typeface="Arial" panose="020B0604020202020204" pitchFamily="34" charset="0"/>
                <a:buChar char="•"/>
              </a:pPr>
              <a:r>
                <a:rPr lang="en-US" sz="1600" b="0" i="0" dirty="0">
                  <a:solidFill>
                    <a:srgbClr val="404040"/>
                  </a:solidFill>
                  <a:effectLst/>
                  <a:latin typeface="DeepSeek-CJK-patch"/>
                </a:rPr>
                <a:t>Salary, age, and tenure at the company are the most significant factors affecting employee performance, with salary being the most influential.</a:t>
              </a:r>
              <a:endParaRPr lang="en-US" sz="1600" b="0" i="0" dirty="0">
                <a:solidFill>
                  <a:srgbClr val="404040"/>
                </a:solidFill>
                <a:effectLst/>
                <a:latin typeface="Inter"/>
              </a:endParaRPr>
            </a:p>
          </p:txBody>
        </p:sp>
        <p:sp>
          <p:nvSpPr>
            <p:cNvPr id="26" name="Google Shape;484;p24">
              <a:extLst>
                <a:ext uri="{FF2B5EF4-FFF2-40B4-BE49-F238E27FC236}">
                  <a16:creationId xmlns:a16="http://schemas.microsoft.com/office/drawing/2014/main" id="{B14CF01C-21C6-1624-C398-FE1254FA6238}"/>
                </a:ext>
              </a:extLst>
            </p:cNvPr>
            <p:cNvSpPr/>
            <p:nvPr/>
          </p:nvSpPr>
          <p:spPr>
            <a:xfrm>
              <a:off x="2273150" y="3489925"/>
              <a:ext cx="1884600" cy="273900"/>
            </a:xfrm>
            <a:prstGeom prst="roundRect">
              <a:avLst>
                <a:gd name="adj" fmla="val 50000"/>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solidFill>
                    <a:schemeClr val="bg1"/>
                  </a:solidFill>
                  <a:effectLst/>
                  <a:latin typeface="Inter"/>
                </a:rPr>
                <a:t>Performance Prediction:</a:t>
              </a:r>
              <a:endParaRPr dirty="0">
                <a:solidFill>
                  <a:schemeClr val="bg1"/>
                </a:solidFill>
                <a:latin typeface="Fira Sans Extra Condensed Medium"/>
                <a:ea typeface="Fira Sans Extra Condensed Medium"/>
                <a:cs typeface="Fira Sans Extra Condensed Medium"/>
                <a:sym typeface="Fira Sans Extra Condensed Medium"/>
              </a:endParaRPr>
            </a:p>
          </p:txBody>
        </p:sp>
      </p:grpSp>
      <p:grpSp>
        <p:nvGrpSpPr>
          <p:cNvPr id="27" name="Google Shape;466;p24">
            <a:extLst>
              <a:ext uri="{FF2B5EF4-FFF2-40B4-BE49-F238E27FC236}">
                <a16:creationId xmlns:a16="http://schemas.microsoft.com/office/drawing/2014/main" id="{C047388D-C1B8-2F29-D3CD-CDC437562275}"/>
              </a:ext>
            </a:extLst>
          </p:cNvPr>
          <p:cNvGrpSpPr/>
          <p:nvPr/>
        </p:nvGrpSpPr>
        <p:grpSpPr>
          <a:xfrm>
            <a:off x="446513" y="3841804"/>
            <a:ext cx="1773159" cy="1773159"/>
            <a:chOff x="851762" y="3073379"/>
            <a:chExt cx="1244039" cy="1244039"/>
          </a:xfrm>
        </p:grpSpPr>
        <p:sp>
          <p:nvSpPr>
            <p:cNvPr id="28" name="Google Shape;467;p24">
              <a:extLst>
                <a:ext uri="{FF2B5EF4-FFF2-40B4-BE49-F238E27FC236}">
                  <a16:creationId xmlns:a16="http://schemas.microsoft.com/office/drawing/2014/main" id="{BAAEB25C-6541-9D70-6778-2EBBC442C50C}"/>
                </a:ext>
              </a:extLst>
            </p:cNvPr>
            <p:cNvSpPr/>
            <p:nvPr/>
          </p:nvSpPr>
          <p:spPr>
            <a:xfrm>
              <a:off x="851762" y="3073379"/>
              <a:ext cx="1244039" cy="1244039"/>
            </a:xfrm>
            <a:prstGeom prst="donut">
              <a:avLst>
                <a:gd name="adj" fmla="val 15028"/>
              </a:avLst>
            </a:prstGeom>
            <a:noFill/>
            <a:ln w="952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68;p24">
              <a:extLst>
                <a:ext uri="{FF2B5EF4-FFF2-40B4-BE49-F238E27FC236}">
                  <a16:creationId xmlns:a16="http://schemas.microsoft.com/office/drawing/2014/main" id="{CACBDDC7-CFD7-678E-572D-D89FA25BB56E}"/>
                </a:ext>
              </a:extLst>
            </p:cNvPr>
            <p:cNvSpPr/>
            <p:nvPr/>
          </p:nvSpPr>
          <p:spPr>
            <a:xfrm>
              <a:off x="895152" y="3116572"/>
              <a:ext cx="1157203" cy="1157571"/>
            </a:xfrm>
            <a:prstGeom prst="blockArc">
              <a:avLst>
                <a:gd name="adj1" fmla="val 5431384"/>
                <a:gd name="adj2" fmla="val 21599774"/>
                <a:gd name="adj3" fmla="val 8499"/>
              </a:avLst>
            </a:pr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473;p24">
            <a:extLst>
              <a:ext uri="{FF2B5EF4-FFF2-40B4-BE49-F238E27FC236}">
                <a16:creationId xmlns:a16="http://schemas.microsoft.com/office/drawing/2014/main" id="{4829AFA4-1FA2-9EB4-7BAD-0938201E5C55}"/>
              </a:ext>
            </a:extLst>
          </p:cNvPr>
          <p:cNvGrpSpPr/>
          <p:nvPr/>
        </p:nvGrpSpPr>
        <p:grpSpPr>
          <a:xfrm>
            <a:off x="2410415" y="4083628"/>
            <a:ext cx="3107157" cy="1531336"/>
            <a:chOff x="2273150" y="3489923"/>
            <a:chExt cx="1884600" cy="989826"/>
          </a:xfrm>
        </p:grpSpPr>
        <p:sp>
          <p:nvSpPr>
            <p:cNvPr id="35" name="Google Shape;474;p24">
              <a:extLst>
                <a:ext uri="{FF2B5EF4-FFF2-40B4-BE49-F238E27FC236}">
                  <a16:creationId xmlns:a16="http://schemas.microsoft.com/office/drawing/2014/main" id="{A9A77C70-01DE-CFE8-BD25-7D7413755DFD}"/>
                </a:ext>
              </a:extLst>
            </p:cNvPr>
            <p:cNvSpPr txBox="1"/>
            <p:nvPr/>
          </p:nvSpPr>
          <p:spPr>
            <a:xfrm>
              <a:off x="2273150" y="3782549"/>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0" i="0" dirty="0">
                  <a:solidFill>
                    <a:srgbClr val="404040"/>
                  </a:solidFill>
                  <a:effectLst/>
                  <a:latin typeface="Inter"/>
                </a:rPr>
                <a:t>Employees with longer tenure and higher manager ratings are more likely to be promoted</a:t>
              </a:r>
              <a:r>
                <a:rPr lang="ar-EG" sz="1600" dirty="0">
                  <a:solidFill>
                    <a:srgbClr val="404040"/>
                  </a:solidFill>
                  <a:latin typeface="Inter"/>
                </a:rPr>
                <a:t>.</a:t>
              </a:r>
              <a:endParaRPr sz="1600" dirty="0">
                <a:solidFill>
                  <a:srgbClr val="434343"/>
                </a:solidFill>
                <a:latin typeface="Roboto"/>
                <a:ea typeface="Roboto"/>
                <a:cs typeface="Roboto"/>
                <a:sym typeface="Roboto"/>
              </a:endParaRPr>
            </a:p>
          </p:txBody>
        </p:sp>
        <p:sp>
          <p:nvSpPr>
            <p:cNvPr id="36" name="Google Shape;475;p24">
              <a:extLst>
                <a:ext uri="{FF2B5EF4-FFF2-40B4-BE49-F238E27FC236}">
                  <a16:creationId xmlns:a16="http://schemas.microsoft.com/office/drawing/2014/main" id="{ECE04395-92B2-F0B0-7217-DD7151AEBFA0}"/>
                </a:ext>
              </a:extLst>
            </p:cNvPr>
            <p:cNvSpPr/>
            <p:nvPr/>
          </p:nvSpPr>
          <p:spPr>
            <a:xfrm>
              <a:off x="2273150" y="3489923"/>
              <a:ext cx="1884600" cy="273900"/>
            </a:xfrm>
            <a:prstGeom prst="roundRect">
              <a:avLst>
                <a:gd name="adj" fmla="val 50000"/>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solidFill>
                    <a:schemeClr val="bg1"/>
                  </a:solidFill>
                  <a:effectLst/>
                  <a:latin typeface="Inter"/>
                </a:rPr>
                <a:t>Promotion Readiness:</a:t>
              </a:r>
              <a:endParaRPr dirty="0">
                <a:solidFill>
                  <a:schemeClr val="bg1"/>
                </a:solidFill>
                <a:latin typeface="Fira Sans Extra Condensed Medium"/>
                <a:ea typeface="Fira Sans Extra Condensed Medium"/>
                <a:cs typeface="Fira Sans Extra Condensed Medium"/>
                <a:sym typeface="Fira Sans Extra Condensed Medium"/>
              </a:endParaRPr>
            </a:p>
          </p:txBody>
        </p:sp>
      </p:grpSp>
      <p:grpSp>
        <p:nvGrpSpPr>
          <p:cNvPr id="37" name="Google Shape;448;p24">
            <a:extLst>
              <a:ext uri="{FF2B5EF4-FFF2-40B4-BE49-F238E27FC236}">
                <a16:creationId xmlns:a16="http://schemas.microsoft.com/office/drawing/2014/main" id="{2A13E094-9735-654A-226D-DCAB54D99806}"/>
              </a:ext>
            </a:extLst>
          </p:cNvPr>
          <p:cNvGrpSpPr/>
          <p:nvPr/>
        </p:nvGrpSpPr>
        <p:grpSpPr>
          <a:xfrm>
            <a:off x="6246703" y="3841804"/>
            <a:ext cx="1757541" cy="1773159"/>
            <a:chOff x="4935067" y="3073379"/>
            <a:chExt cx="1244039" cy="1244039"/>
          </a:xfrm>
        </p:grpSpPr>
        <p:sp>
          <p:nvSpPr>
            <p:cNvPr id="38" name="Google Shape;449;p24">
              <a:extLst>
                <a:ext uri="{FF2B5EF4-FFF2-40B4-BE49-F238E27FC236}">
                  <a16:creationId xmlns:a16="http://schemas.microsoft.com/office/drawing/2014/main" id="{B9C004E5-8A8D-7100-9A0A-BA65E25D19B6}"/>
                </a:ext>
              </a:extLst>
            </p:cNvPr>
            <p:cNvSpPr/>
            <p:nvPr/>
          </p:nvSpPr>
          <p:spPr>
            <a:xfrm>
              <a:off x="4935067" y="3073379"/>
              <a:ext cx="1244039" cy="1244039"/>
            </a:xfrm>
            <a:prstGeom prst="donut">
              <a:avLst>
                <a:gd name="adj" fmla="val 15028"/>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50;p24">
              <a:extLst>
                <a:ext uri="{FF2B5EF4-FFF2-40B4-BE49-F238E27FC236}">
                  <a16:creationId xmlns:a16="http://schemas.microsoft.com/office/drawing/2014/main" id="{06A2E414-A656-9C3D-8078-5C88EF1760ED}"/>
                </a:ext>
              </a:extLst>
            </p:cNvPr>
            <p:cNvSpPr/>
            <p:nvPr/>
          </p:nvSpPr>
          <p:spPr>
            <a:xfrm>
              <a:off x="4978457" y="3116572"/>
              <a:ext cx="1157203" cy="1157571"/>
            </a:xfrm>
            <a:prstGeom prst="blockArc">
              <a:avLst>
                <a:gd name="adj1" fmla="val 2738786"/>
                <a:gd name="adj2" fmla="val 21599774"/>
                <a:gd name="adj3" fmla="val 849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79;p24">
            <a:extLst>
              <a:ext uri="{FF2B5EF4-FFF2-40B4-BE49-F238E27FC236}">
                <a16:creationId xmlns:a16="http://schemas.microsoft.com/office/drawing/2014/main" id="{82336BB4-674E-5682-BFBB-849661EC6A64}"/>
              </a:ext>
            </a:extLst>
          </p:cNvPr>
          <p:cNvGrpSpPr/>
          <p:nvPr/>
        </p:nvGrpSpPr>
        <p:grpSpPr>
          <a:xfrm>
            <a:off x="8066168" y="4010891"/>
            <a:ext cx="2896240" cy="1773159"/>
            <a:chOff x="2273150" y="3489923"/>
            <a:chExt cx="1884600" cy="989826"/>
          </a:xfrm>
        </p:grpSpPr>
        <p:sp>
          <p:nvSpPr>
            <p:cNvPr id="41" name="Google Shape;480;p24">
              <a:extLst>
                <a:ext uri="{FF2B5EF4-FFF2-40B4-BE49-F238E27FC236}">
                  <a16:creationId xmlns:a16="http://schemas.microsoft.com/office/drawing/2014/main" id="{A9292E21-8138-3530-E9A8-699C3A7CFF5F}"/>
                </a:ext>
              </a:extLst>
            </p:cNvPr>
            <p:cNvSpPr txBox="1"/>
            <p:nvPr/>
          </p:nvSpPr>
          <p:spPr>
            <a:xfrm>
              <a:off x="2273150" y="3782549"/>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0" i="0" dirty="0">
                  <a:solidFill>
                    <a:srgbClr val="404040"/>
                  </a:solidFill>
                  <a:effectLst/>
                  <a:latin typeface="DeepSeek-CJK-patch"/>
                </a:rPr>
                <a:t>The model estimates salaries by analyzing department, years of experience, and job role, maintaining a reasonable margin of error in its predictions.</a:t>
              </a:r>
              <a:endParaRPr sz="1600" dirty="0">
                <a:solidFill>
                  <a:srgbClr val="434343"/>
                </a:solidFill>
                <a:latin typeface="Roboto"/>
                <a:ea typeface="Roboto"/>
                <a:cs typeface="Roboto"/>
                <a:sym typeface="Roboto"/>
              </a:endParaRPr>
            </a:p>
          </p:txBody>
        </p:sp>
        <p:sp>
          <p:nvSpPr>
            <p:cNvPr id="42" name="Google Shape;481;p24">
              <a:extLst>
                <a:ext uri="{FF2B5EF4-FFF2-40B4-BE49-F238E27FC236}">
                  <a16:creationId xmlns:a16="http://schemas.microsoft.com/office/drawing/2014/main" id="{6CE9A746-8EC4-E10C-B8CF-24125E3F6BB3}"/>
                </a:ext>
              </a:extLst>
            </p:cNvPr>
            <p:cNvSpPr/>
            <p:nvPr/>
          </p:nvSpPr>
          <p:spPr>
            <a:xfrm>
              <a:off x="2273150" y="3489923"/>
              <a:ext cx="1884600" cy="273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algn="l">
                <a:spcAft>
                  <a:spcPts val="300"/>
                </a:spcAft>
                <a:buNone/>
              </a:pPr>
              <a:r>
                <a:rPr lang="en-US" b="1" i="0" dirty="0">
                  <a:solidFill>
                    <a:schemeClr val="bg1"/>
                  </a:solidFill>
                  <a:effectLst/>
                  <a:latin typeface="Inter"/>
                </a:rPr>
                <a:t>Salary Prediction:</a:t>
              </a:r>
              <a:endParaRPr lang="en-US" b="0" i="0" dirty="0">
                <a:solidFill>
                  <a:schemeClr val="bg1"/>
                </a:solidFill>
                <a:effectLst/>
                <a:latin typeface="Inter"/>
              </a:endParaRPr>
            </a:p>
          </p:txBody>
        </p:sp>
      </p:grpSp>
      <p:grpSp>
        <p:nvGrpSpPr>
          <p:cNvPr id="43" name="Google Shape;80;p15">
            <a:extLst>
              <a:ext uri="{FF2B5EF4-FFF2-40B4-BE49-F238E27FC236}">
                <a16:creationId xmlns:a16="http://schemas.microsoft.com/office/drawing/2014/main" id="{0724A366-5C52-644A-4660-F7BCFE5DB21E}"/>
              </a:ext>
            </a:extLst>
          </p:cNvPr>
          <p:cNvGrpSpPr/>
          <p:nvPr/>
        </p:nvGrpSpPr>
        <p:grpSpPr>
          <a:xfrm>
            <a:off x="6638286" y="2080255"/>
            <a:ext cx="736819" cy="736799"/>
            <a:chOff x="1412450" y="1954475"/>
            <a:chExt cx="297750" cy="296175"/>
          </a:xfrm>
          <a:solidFill>
            <a:srgbClr val="00B0F0"/>
          </a:solidFill>
        </p:grpSpPr>
        <p:sp>
          <p:nvSpPr>
            <p:cNvPr id="44" name="Google Shape;81;p15">
              <a:extLst>
                <a:ext uri="{FF2B5EF4-FFF2-40B4-BE49-F238E27FC236}">
                  <a16:creationId xmlns:a16="http://schemas.microsoft.com/office/drawing/2014/main" id="{DB6FF11F-9E47-DEAA-DD56-69450F24E19F}"/>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82;p15">
              <a:extLst>
                <a:ext uri="{FF2B5EF4-FFF2-40B4-BE49-F238E27FC236}">
                  <a16:creationId xmlns:a16="http://schemas.microsoft.com/office/drawing/2014/main" id="{AD6CDE7F-3BD0-BBFB-66F0-18DC6175249A}"/>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49" name="Google Shape;198;p17">
            <a:extLst>
              <a:ext uri="{FF2B5EF4-FFF2-40B4-BE49-F238E27FC236}">
                <a16:creationId xmlns:a16="http://schemas.microsoft.com/office/drawing/2014/main" id="{A325B853-11C8-D10B-59AA-29A2F7DE8A72}"/>
              </a:ext>
            </a:extLst>
          </p:cNvPr>
          <p:cNvGrpSpPr/>
          <p:nvPr/>
        </p:nvGrpSpPr>
        <p:grpSpPr>
          <a:xfrm>
            <a:off x="868345" y="2052493"/>
            <a:ext cx="834158" cy="830030"/>
            <a:chOff x="-63679950" y="3360375"/>
            <a:chExt cx="318225" cy="316650"/>
          </a:xfrm>
          <a:solidFill>
            <a:srgbClr val="0070C0"/>
          </a:solidFill>
        </p:grpSpPr>
        <p:sp>
          <p:nvSpPr>
            <p:cNvPr id="50" name="Google Shape;199;p17">
              <a:extLst>
                <a:ext uri="{FF2B5EF4-FFF2-40B4-BE49-F238E27FC236}">
                  <a16:creationId xmlns:a16="http://schemas.microsoft.com/office/drawing/2014/main" id="{ED4C2A8B-8161-0575-742E-FF57A39F984C}"/>
                </a:ext>
              </a:extLst>
            </p:cNvPr>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0;p17">
              <a:extLst>
                <a:ext uri="{FF2B5EF4-FFF2-40B4-BE49-F238E27FC236}">
                  <a16:creationId xmlns:a16="http://schemas.microsoft.com/office/drawing/2014/main" id="{2F5BB652-DFB6-D7E2-DB93-86146521CA32}"/>
                </a:ext>
              </a:extLst>
            </p:cNvPr>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1;p17">
              <a:extLst>
                <a:ext uri="{FF2B5EF4-FFF2-40B4-BE49-F238E27FC236}">
                  <a16:creationId xmlns:a16="http://schemas.microsoft.com/office/drawing/2014/main" id="{52BED861-7860-81CF-BE5A-63B12DC07BF6}"/>
                </a:ext>
              </a:extLst>
            </p:cNvPr>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2;p17">
              <a:extLst>
                <a:ext uri="{FF2B5EF4-FFF2-40B4-BE49-F238E27FC236}">
                  <a16:creationId xmlns:a16="http://schemas.microsoft.com/office/drawing/2014/main" id="{CD285FF7-CB73-9D84-B658-ADF60E698ED7}"/>
                </a:ext>
              </a:extLst>
            </p:cNvPr>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80;p17">
            <a:extLst>
              <a:ext uri="{FF2B5EF4-FFF2-40B4-BE49-F238E27FC236}">
                <a16:creationId xmlns:a16="http://schemas.microsoft.com/office/drawing/2014/main" id="{1B67A8AE-EE67-1931-8659-A4B032B4FC9E}"/>
              </a:ext>
            </a:extLst>
          </p:cNvPr>
          <p:cNvGrpSpPr/>
          <p:nvPr/>
        </p:nvGrpSpPr>
        <p:grpSpPr>
          <a:xfrm>
            <a:off x="6737467" y="4295055"/>
            <a:ext cx="775934" cy="775934"/>
            <a:chOff x="1492675" y="2620775"/>
            <a:chExt cx="481825" cy="481825"/>
          </a:xfrm>
          <a:solidFill>
            <a:schemeClr val="accent5">
              <a:lumMod val="75000"/>
            </a:schemeClr>
          </a:solidFill>
        </p:grpSpPr>
        <p:sp>
          <p:nvSpPr>
            <p:cNvPr id="55" name="Google Shape;181;p17">
              <a:extLst>
                <a:ext uri="{FF2B5EF4-FFF2-40B4-BE49-F238E27FC236}">
                  <a16:creationId xmlns:a16="http://schemas.microsoft.com/office/drawing/2014/main" id="{1062CF1D-906B-71B9-7CBA-05AC052A9E67}"/>
                </a:ext>
              </a:extLst>
            </p:cNvPr>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 name="Google Shape;182;p17">
              <a:extLst>
                <a:ext uri="{FF2B5EF4-FFF2-40B4-BE49-F238E27FC236}">
                  <a16:creationId xmlns:a16="http://schemas.microsoft.com/office/drawing/2014/main" id="{219948DC-F513-6D3C-FA33-A983A9039948}"/>
                </a:ext>
              </a:extLst>
            </p:cNvPr>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 name="Google Shape;176;p17">
            <a:extLst>
              <a:ext uri="{FF2B5EF4-FFF2-40B4-BE49-F238E27FC236}">
                <a16:creationId xmlns:a16="http://schemas.microsoft.com/office/drawing/2014/main" id="{AB666DAA-B0B3-3315-F037-C99C6F8AC753}"/>
              </a:ext>
            </a:extLst>
          </p:cNvPr>
          <p:cNvGrpSpPr/>
          <p:nvPr/>
        </p:nvGrpSpPr>
        <p:grpSpPr>
          <a:xfrm>
            <a:off x="1009724" y="4322372"/>
            <a:ext cx="673672" cy="698107"/>
            <a:chOff x="3357325" y="2093500"/>
            <a:chExt cx="311525" cy="322825"/>
          </a:xfrm>
          <a:solidFill>
            <a:schemeClr val="accent5">
              <a:lumMod val="60000"/>
              <a:lumOff val="40000"/>
            </a:schemeClr>
          </a:solidFill>
        </p:grpSpPr>
        <p:sp>
          <p:nvSpPr>
            <p:cNvPr id="58" name="Google Shape;177;p17">
              <a:extLst>
                <a:ext uri="{FF2B5EF4-FFF2-40B4-BE49-F238E27FC236}">
                  <a16:creationId xmlns:a16="http://schemas.microsoft.com/office/drawing/2014/main" id="{AC5C856F-C1FC-201F-0B31-3FBF3A8E0806}"/>
                </a:ext>
              </a:extLst>
            </p:cNvPr>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 name="Google Shape;178;p17">
              <a:extLst>
                <a:ext uri="{FF2B5EF4-FFF2-40B4-BE49-F238E27FC236}">
                  <a16:creationId xmlns:a16="http://schemas.microsoft.com/office/drawing/2014/main" id="{6CF2621C-C39A-335D-0EC8-423D0541B3D2}"/>
                </a:ext>
              </a:extLst>
            </p:cNvPr>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179;p17">
              <a:extLst>
                <a:ext uri="{FF2B5EF4-FFF2-40B4-BE49-F238E27FC236}">
                  <a16:creationId xmlns:a16="http://schemas.microsoft.com/office/drawing/2014/main" id="{9500D847-44CC-D551-FF5F-D423C9E17CE9}"/>
                </a:ext>
              </a:extLst>
            </p:cNvPr>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212035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70069-09C3-70A6-713B-6FEECDCD78C7}"/>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9591B8BD-AF9C-BC24-6CA4-426E00C98B32}"/>
              </a:ext>
            </a:extLst>
          </p:cNvPr>
          <p:cNvSpPr txBox="1"/>
          <p:nvPr/>
        </p:nvSpPr>
        <p:spPr>
          <a:xfrm>
            <a:off x="801182" y="494955"/>
            <a:ext cx="4609018" cy="1316642"/>
          </a:xfrm>
          <a:prstGeom prst="rect">
            <a:avLst/>
          </a:prstGeom>
        </p:spPr>
        <p:txBody>
          <a:bodyPr wrap="square" lIns="0" tIns="0" rIns="0" bIns="0" rtlCol="0" anchor="t">
            <a:spAutoFit/>
          </a:bodyPr>
          <a:lstStyle/>
          <a:p>
            <a:pPr algn="ctr">
              <a:lnSpc>
                <a:spcPts val="11985"/>
              </a:lnSpc>
              <a:spcBef>
                <a:spcPct val="0"/>
              </a:spcBef>
            </a:pPr>
            <a:r>
              <a:rPr lang="en-US" sz="4800" b="1" i="0" dirty="0">
                <a:solidFill>
                  <a:schemeClr val="accent3"/>
                </a:solidFill>
                <a:effectLst/>
                <a:latin typeface="Inter"/>
              </a:rPr>
              <a:t>Data Forecasting</a:t>
            </a:r>
          </a:p>
        </p:txBody>
      </p:sp>
      <p:sp>
        <p:nvSpPr>
          <p:cNvPr id="5" name="TextBox 4">
            <a:extLst>
              <a:ext uri="{FF2B5EF4-FFF2-40B4-BE49-F238E27FC236}">
                <a16:creationId xmlns:a16="http://schemas.microsoft.com/office/drawing/2014/main" id="{10454C13-E31D-1069-E96B-AD0621FDA9A3}"/>
              </a:ext>
            </a:extLst>
          </p:cNvPr>
          <p:cNvSpPr txBox="1"/>
          <p:nvPr/>
        </p:nvSpPr>
        <p:spPr>
          <a:xfrm>
            <a:off x="801182" y="2238822"/>
            <a:ext cx="6926973" cy="2714654"/>
          </a:xfrm>
          <a:prstGeom prst="rect">
            <a:avLst/>
          </a:prstGeom>
          <a:noFill/>
        </p:spPr>
        <p:txBody>
          <a:bodyPr wrap="square" rtlCol="0">
            <a:spAutoFit/>
          </a:bodyPr>
          <a:lstStyle/>
          <a:p>
            <a:pPr algn="l">
              <a:spcAft>
                <a:spcPts val="300"/>
              </a:spcAft>
              <a:buFont typeface="Arial" panose="020B0604020202020204" pitchFamily="34" charset="0"/>
              <a:buChar char="•"/>
            </a:pPr>
            <a:r>
              <a:rPr lang="en-US" sz="3200" b="1" i="0" dirty="0">
                <a:solidFill>
                  <a:schemeClr val="bg2">
                    <a:lumMod val="75000"/>
                  </a:schemeClr>
                </a:solidFill>
                <a:effectLst/>
                <a:latin typeface="Inter"/>
              </a:rPr>
              <a:t>Future Trends:</a:t>
            </a:r>
            <a:endParaRPr lang="en-US" sz="3200" b="0" i="0" dirty="0">
              <a:solidFill>
                <a:schemeClr val="bg2">
                  <a:lumMod val="75000"/>
                </a:schemeClr>
              </a:solidFill>
              <a:effectLst/>
              <a:latin typeface="Inter"/>
            </a:endParaRPr>
          </a:p>
          <a:p>
            <a:pPr algn="l">
              <a:lnSpc>
                <a:spcPts val="2143"/>
              </a:lnSpc>
              <a:spcBef>
                <a:spcPts val="1029"/>
              </a:spcBef>
              <a:spcAft>
                <a:spcPts val="1029"/>
              </a:spcAft>
              <a:buFont typeface="Arial" panose="020B0604020202020204" pitchFamily="34" charset="0"/>
              <a:buChar char="•"/>
            </a:pPr>
            <a:r>
              <a:rPr lang="en-US" sz="2400" b="1" i="0" dirty="0">
                <a:solidFill>
                  <a:srgbClr val="404040"/>
                </a:solidFill>
                <a:effectLst/>
                <a:latin typeface="Inter"/>
              </a:rPr>
              <a:t>New hires show high attrition risk</a:t>
            </a:r>
            <a:r>
              <a:rPr lang="en-US" sz="2400" b="0" i="0" dirty="0">
                <a:solidFill>
                  <a:srgbClr val="404040"/>
                </a:solidFill>
                <a:effectLst/>
                <a:latin typeface="Inter"/>
              </a:rPr>
              <a:t> without preventive measures.</a:t>
            </a:r>
          </a:p>
          <a:p>
            <a:pPr algn="l">
              <a:lnSpc>
                <a:spcPts val="2143"/>
              </a:lnSpc>
              <a:spcBef>
                <a:spcPts val="300"/>
              </a:spcBef>
              <a:spcAft>
                <a:spcPts val="1029"/>
              </a:spcAft>
              <a:buFont typeface="Arial" panose="020B0604020202020204" pitchFamily="34" charset="0"/>
              <a:buChar char="•"/>
            </a:pPr>
            <a:r>
              <a:rPr lang="en-US" sz="2400" b="1" i="0" dirty="0">
                <a:solidFill>
                  <a:srgbClr val="404040"/>
                </a:solidFill>
                <a:effectLst/>
                <a:latin typeface="Inter"/>
              </a:rPr>
              <a:t>Overtime employees face concerning resignation trends</a:t>
            </a:r>
            <a:r>
              <a:rPr lang="en-US" sz="2400" b="0" i="0" dirty="0">
                <a:solidFill>
                  <a:srgbClr val="404040"/>
                </a:solidFill>
                <a:effectLst/>
                <a:latin typeface="Inter"/>
              </a:rPr>
              <a:t>.</a:t>
            </a:r>
          </a:p>
          <a:p>
            <a:pPr algn="l">
              <a:lnSpc>
                <a:spcPts val="2143"/>
              </a:lnSpc>
              <a:spcBef>
                <a:spcPts val="300"/>
              </a:spcBef>
              <a:spcAft>
                <a:spcPts val="1029"/>
              </a:spcAft>
              <a:buFont typeface="Arial" panose="020B0604020202020204" pitchFamily="34" charset="0"/>
              <a:buChar char="•"/>
            </a:pPr>
            <a:r>
              <a:rPr lang="en-US" sz="2400" b="1" i="0" dirty="0">
                <a:solidFill>
                  <a:srgbClr val="404040"/>
                </a:solidFill>
                <a:effectLst/>
                <a:latin typeface="Inter"/>
              </a:rPr>
              <a:t>Hybrid work models effectively reduce turnover</a:t>
            </a:r>
            <a:r>
              <a:rPr lang="en-US" sz="2400" b="0" i="0" dirty="0">
                <a:solidFill>
                  <a:srgbClr val="404040"/>
                </a:solidFill>
                <a:effectLst/>
                <a:latin typeface="Inter"/>
              </a:rPr>
              <a:t> and boost satisfaction.</a:t>
            </a:r>
            <a:endParaRPr lang="en-US" sz="2800" dirty="0">
              <a:latin typeface="Inter"/>
            </a:endParaRPr>
          </a:p>
        </p:txBody>
      </p:sp>
    </p:spTree>
    <p:extLst>
      <p:ext uri="{BB962C8B-B14F-4D97-AF65-F5344CB8AC3E}">
        <p14:creationId xmlns:p14="http://schemas.microsoft.com/office/powerpoint/2010/main" val="502919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3F5F0-4E81-7CE4-5C39-1D2993C1DA95}"/>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DD1F0202-463B-5134-3620-FDF94372275B}"/>
              </a:ext>
            </a:extLst>
          </p:cNvPr>
          <p:cNvSpPr txBox="1"/>
          <p:nvPr/>
        </p:nvSpPr>
        <p:spPr>
          <a:xfrm>
            <a:off x="2583083" y="1041722"/>
            <a:ext cx="7025833" cy="3018070"/>
          </a:xfrm>
          <a:prstGeom prst="rect">
            <a:avLst/>
          </a:prstGeom>
        </p:spPr>
        <p:txBody>
          <a:bodyPr wrap="square" lIns="0" tIns="0" rIns="0" bIns="0" rtlCol="0" anchor="t">
            <a:spAutoFit/>
          </a:bodyPr>
          <a:lstStyle/>
          <a:p>
            <a:pPr algn="ctr">
              <a:lnSpc>
                <a:spcPts val="11985"/>
              </a:lnSpc>
              <a:spcBef>
                <a:spcPct val="0"/>
              </a:spcBef>
            </a:pPr>
            <a:r>
              <a:rPr lang="en-US" sz="9600" b="1" i="0" dirty="0">
                <a:solidFill>
                  <a:schemeClr val="accent3"/>
                </a:solidFill>
                <a:effectLst/>
                <a:latin typeface="Inter"/>
              </a:rPr>
              <a:t>Data Visualization</a:t>
            </a:r>
          </a:p>
        </p:txBody>
      </p:sp>
      <p:sp>
        <p:nvSpPr>
          <p:cNvPr id="4" name="TextBox 13">
            <a:extLst>
              <a:ext uri="{FF2B5EF4-FFF2-40B4-BE49-F238E27FC236}">
                <a16:creationId xmlns:a16="http://schemas.microsoft.com/office/drawing/2014/main" id="{D82D7160-9306-0921-E6F6-737F266C73F2}"/>
              </a:ext>
            </a:extLst>
          </p:cNvPr>
          <p:cNvSpPr txBox="1"/>
          <p:nvPr/>
        </p:nvSpPr>
        <p:spPr>
          <a:xfrm>
            <a:off x="2211729" y="3504225"/>
            <a:ext cx="7768540" cy="1303114"/>
          </a:xfrm>
          <a:prstGeom prst="rect">
            <a:avLst/>
          </a:prstGeom>
        </p:spPr>
        <p:txBody>
          <a:bodyPr wrap="square" lIns="0" tIns="0" rIns="0" bIns="0" rtlCol="0" anchor="t">
            <a:spAutoFit/>
          </a:bodyPr>
          <a:lstStyle/>
          <a:p>
            <a:pPr algn="ctr">
              <a:lnSpc>
                <a:spcPts val="11985"/>
              </a:lnSpc>
              <a:spcBef>
                <a:spcPct val="0"/>
              </a:spcBef>
            </a:pPr>
            <a:r>
              <a:rPr lang="en-US" sz="4400" b="1" i="0" dirty="0">
                <a:solidFill>
                  <a:schemeClr val="accent3"/>
                </a:solidFill>
                <a:effectLst/>
                <a:latin typeface="Inter"/>
              </a:rPr>
              <a:t>Tools: </a:t>
            </a:r>
            <a:r>
              <a:rPr lang="en-US" sz="4400" b="1" dirty="0">
                <a:latin typeface="Inter"/>
              </a:rPr>
              <a:t>T</a:t>
            </a:r>
            <a:r>
              <a:rPr lang="en-US" sz="4400" b="1" i="0" dirty="0">
                <a:effectLst/>
                <a:latin typeface="Inter"/>
              </a:rPr>
              <a:t>ableau, Power BI &amp; Excel </a:t>
            </a:r>
          </a:p>
        </p:txBody>
      </p:sp>
    </p:spTree>
    <p:extLst>
      <p:ext uri="{BB962C8B-B14F-4D97-AF65-F5344CB8AC3E}">
        <p14:creationId xmlns:p14="http://schemas.microsoft.com/office/powerpoint/2010/main" val="3644283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6"/>
          <p:cNvPicPr preferRelativeResize="0"/>
          <p:nvPr/>
        </p:nvPicPr>
        <p:blipFill>
          <a:blip r:embed="rId3">
            <a:extLst>
              <a:ext uri="{28A0092B-C50C-407E-A947-70E740481C1C}">
                <a14:useLocalDpi xmlns:a14="http://schemas.microsoft.com/office/drawing/2010/main" val="0"/>
              </a:ext>
            </a:extLst>
          </a:blip>
          <a:srcRect l="7899" r="7899"/>
          <a:stretch/>
        </p:blipFill>
        <p:spPr>
          <a:xfrm>
            <a:off x="2952787" y="1"/>
            <a:ext cx="9239211" cy="6857996"/>
          </a:xfrm>
          <a:prstGeom prst="rect">
            <a:avLst/>
          </a:prstGeom>
          <a:noFill/>
          <a:ln>
            <a:noFill/>
          </a:ln>
        </p:spPr>
      </p:pic>
      <p:sp>
        <p:nvSpPr>
          <p:cNvPr id="128" name="Google Shape;128;p26"/>
          <p:cNvSpPr/>
          <p:nvPr/>
        </p:nvSpPr>
        <p:spPr>
          <a:xfrm rot="5400000">
            <a:off x="1905167" y="18467"/>
            <a:ext cx="4478400" cy="6702000"/>
          </a:xfrm>
          <a:prstGeom prst="rect">
            <a:avLst/>
          </a:prstGeom>
          <a:solidFill>
            <a:schemeClr val="accent1">
              <a:alpha val="86160"/>
            </a:schemeClr>
          </a:solidFill>
          <a:ln>
            <a:noFill/>
          </a:ln>
        </p:spPr>
        <p:txBody>
          <a:bodyPr spcFirstLastPara="1" wrap="square" lIns="121900" tIns="121900" rIns="121900" bIns="121900" anchor="ctr" anchorCtr="0">
            <a:noAutofit/>
          </a:bodyPr>
          <a:lstStyle/>
          <a:p>
            <a:endParaRPr sz="2400"/>
          </a:p>
        </p:txBody>
      </p:sp>
      <p:sp>
        <p:nvSpPr>
          <p:cNvPr id="131" name="Google Shape;131;p26"/>
          <p:cNvSpPr/>
          <p:nvPr/>
        </p:nvSpPr>
        <p:spPr>
          <a:xfrm rot="-5400000" flipH="1">
            <a:off x="9805600" y="3222067"/>
            <a:ext cx="4478400" cy="2948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3" name="Title 2">
            <a:extLst>
              <a:ext uri="{FF2B5EF4-FFF2-40B4-BE49-F238E27FC236}">
                <a16:creationId xmlns:a16="http://schemas.microsoft.com/office/drawing/2014/main" id="{36FEDDE5-4AAA-C473-EED9-E03BA0AA52DF}"/>
              </a:ext>
            </a:extLst>
          </p:cNvPr>
          <p:cNvSpPr>
            <a:spLocks noGrp="1"/>
          </p:cNvSpPr>
          <p:nvPr>
            <p:ph type="title"/>
          </p:nvPr>
        </p:nvSpPr>
        <p:spPr>
          <a:xfrm>
            <a:off x="991600" y="1476448"/>
            <a:ext cx="7312400" cy="2647500"/>
          </a:xfrm>
        </p:spPr>
        <p:txBody>
          <a:bodyPr/>
          <a:lstStyle/>
          <a:p>
            <a:pPr>
              <a:lnSpc>
                <a:spcPts val="11985"/>
              </a:lnSpc>
              <a:spcBef>
                <a:spcPct val="0"/>
              </a:spcBef>
            </a:pPr>
            <a:r>
              <a:rPr lang="en-US" sz="8000" b="1" i="0" dirty="0">
                <a:solidFill>
                  <a:schemeClr val="bg1"/>
                </a:solidFill>
                <a:effectLst/>
                <a:latin typeface="Inter"/>
              </a:rPr>
              <a:t>Data Visualization</a:t>
            </a:r>
          </a:p>
        </p:txBody>
      </p:sp>
      <p:sp>
        <p:nvSpPr>
          <p:cNvPr id="5" name="Subtitle 4">
            <a:extLst>
              <a:ext uri="{FF2B5EF4-FFF2-40B4-BE49-F238E27FC236}">
                <a16:creationId xmlns:a16="http://schemas.microsoft.com/office/drawing/2014/main" id="{BBF3503B-9CDF-C48A-A600-0C62FA0AB99B}"/>
              </a:ext>
            </a:extLst>
          </p:cNvPr>
          <p:cNvSpPr>
            <a:spLocks noGrp="1"/>
          </p:cNvSpPr>
          <p:nvPr>
            <p:ph type="subTitle" idx="1"/>
          </p:nvPr>
        </p:nvSpPr>
        <p:spPr>
          <a:xfrm>
            <a:off x="991600" y="4300278"/>
            <a:ext cx="7312000" cy="875807"/>
          </a:xfrm>
        </p:spPr>
        <p:txBody>
          <a:bodyPr/>
          <a:lstStyle/>
          <a:p>
            <a:pPr algn="l"/>
            <a:r>
              <a:rPr lang="en-US" sz="2400" b="1" i="0" dirty="0">
                <a:solidFill>
                  <a:schemeClr val="bg1"/>
                </a:solidFill>
                <a:effectLst/>
                <a:latin typeface="Inter"/>
              </a:rPr>
              <a:t>Tools: </a:t>
            </a:r>
            <a:r>
              <a:rPr lang="en-US" sz="2400" b="1" dirty="0">
                <a:solidFill>
                  <a:schemeClr val="bg1"/>
                </a:solidFill>
                <a:latin typeface="Inter"/>
              </a:rPr>
              <a:t>T</a:t>
            </a:r>
            <a:r>
              <a:rPr lang="en-US" sz="2400" b="1" i="0" dirty="0">
                <a:solidFill>
                  <a:schemeClr val="bg1"/>
                </a:solidFill>
                <a:effectLst/>
                <a:latin typeface="Inter"/>
              </a:rPr>
              <a:t>ableau, Power BI &amp; Excel </a:t>
            </a:r>
          </a:p>
          <a:p>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DE9A2-8C99-B17E-1B8A-41FED8DAFD2B}"/>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86BCAC29-3877-54CF-AE62-8BF9162D6958}"/>
              </a:ext>
            </a:extLst>
          </p:cNvPr>
          <p:cNvSpPr txBox="1"/>
          <p:nvPr/>
        </p:nvSpPr>
        <p:spPr>
          <a:xfrm>
            <a:off x="4034724" y="135805"/>
            <a:ext cx="4616408" cy="677108"/>
          </a:xfrm>
          <a:prstGeom prst="rect">
            <a:avLst/>
          </a:prstGeom>
        </p:spPr>
        <p:txBody>
          <a:bodyPr wrap="square" lIns="0" tIns="0" rIns="0" bIns="0" rtlCol="0" anchor="t">
            <a:spAutoFit/>
          </a:bodyPr>
          <a:lstStyle/>
          <a:p>
            <a:pPr algn="l"/>
            <a:r>
              <a:rPr lang="en-US" sz="4400" b="1" i="0" dirty="0">
                <a:solidFill>
                  <a:schemeClr val="accent3"/>
                </a:solidFill>
                <a:effectLst/>
                <a:latin typeface="Inter"/>
              </a:rPr>
              <a:t>Data Visualization</a:t>
            </a:r>
          </a:p>
        </p:txBody>
      </p:sp>
      <p:sp>
        <p:nvSpPr>
          <p:cNvPr id="5" name="TextBox 4">
            <a:extLst>
              <a:ext uri="{FF2B5EF4-FFF2-40B4-BE49-F238E27FC236}">
                <a16:creationId xmlns:a16="http://schemas.microsoft.com/office/drawing/2014/main" id="{C62D09C5-B23D-70B6-D22A-E7C59A411025}"/>
              </a:ext>
            </a:extLst>
          </p:cNvPr>
          <p:cNvSpPr txBox="1"/>
          <p:nvPr/>
        </p:nvSpPr>
        <p:spPr>
          <a:xfrm>
            <a:off x="3011945" y="653760"/>
            <a:ext cx="6375122" cy="523220"/>
          </a:xfrm>
          <a:prstGeom prst="rect">
            <a:avLst/>
          </a:prstGeom>
          <a:noFill/>
        </p:spPr>
        <p:txBody>
          <a:bodyPr wrap="square" rtlCol="0">
            <a:spAutoFit/>
          </a:bodyPr>
          <a:lstStyle/>
          <a:p>
            <a:pPr algn="ctr">
              <a:spcAft>
                <a:spcPts val="300"/>
              </a:spcAft>
            </a:pPr>
            <a:r>
              <a:rPr lang="en-US" sz="2400" b="1" i="0" dirty="0">
                <a:solidFill>
                  <a:srgbClr val="404040"/>
                </a:solidFill>
                <a:effectLst/>
                <a:latin typeface="Inter"/>
              </a:rPr>
              <a:t>Power BI</a:t>
            </a:r>
            <a:r>
              <a:rPr lang="en-US" sz="2800" b="1" dirty="0">
                <a:solidFill>
                  <a:srgbClr val="404040"/>
                </a:solidFill>
                <a:latin typeface="Inter"/>
              </a:rPr>
              <a:t> </a:t>
            </a:r>
            <a:r>
              <a:rPr lang="en-US" sz="2400" b="1" dirty="0">
                <a:solidFill>
                  <a:srgbClr val="404040"/>
                </a:solidFill>
                <a:latin typeface="Inter"/>
              </a:rPr>
              <a:t>for</a:t>
            </a:r>
            <a:r>
              <a:rPr lang="en-US" sz="2800" b="1" dirty="0">
                <a:solidFill>
                  <a:srgbClr val="404040"/>
                </a:solidFill>
                <a:latin typeface="Inter"/>
              </a:rPr>
              <a:t> </a:t>
            </a:r>
            <a:r>
              <a:rPr lang="en-US" sz="2400" b="1" dirty="0">
                <a:solidFill>
                  <a:srgbClr val="404040"/>
                </a:solidFill>
                <a:latin typeface="Inter"/>
              </a:rPr>
              <a:t>Data Analysis</a:t>
            </a:r>
            <a:endParaRPr lang="en-US" sz="2800" b="1" dirty="0"/>
          </a:p>
        </p:txBody>
      </p:sp>
      <p:pic>
        <p:nvPicPr>
          <p:cNvPr id="6" name="Picture 5">
            <a:extLst>
              <a:ext uri="{FF2B5EF4-FFF2-40B4-BE49-F238E27FC236}">
                <a16:creationId xmlns:a16="http://schemas.microsoft.com/office/drawing/2014/main" id="{B813B310-5763-B5CE-B1AC-B307348F4203}"/>
              </a:ext>
            </a:extLst>
          </p:cNvPr>
          <p:cNvPicPr>
            <a:picLocks noChangeAspect="1"/>
          </p:cNvPicPr>
          <p:nvPr/>
        </p:nvPicPr>
        <p:blipFill>
          <a:blip r:embed="rId2"/>
          <a:stretch>
            <a:fillRect/>
          </a:stretch>
        </p:blipFill>
        <p:spPr>
          <a:xfrm>
            <a:off x="951053" y="1102509"/>
            <a:ext cx="10289894" cy="5755491"/>
          </a:xfrm>
          <a:prstGeom prst="rect">
            <a:avLst/>
          </a:prstGeom>
        </p:spPr>
      </p:pic>
    </p:spTree>
    <p:extLst>
      <p:ext uri="{BB962C8B-B14F-4D97-AF65-F5344CB8AC3E}">
        <p14:creationId xmlns:p14="http://schemas.microsoft.com/office/powerpoint/2010/main" val="545420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with a graph on it&#10;&#10;Description automatically generated">
            <a:extLst>
              <a:ext uri="{FF2B5EF4-FFF2-40B4-BE49-F238E27FC236}">
                <a16:creationId xmlns:a16="http://schemas.microsoft.com/office/drawing/2014/main" id="{85460FDC-75EA-4E0B-93E9-BE61BD3F09D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754706" y="195040"/>
            <a:ext cx="1943100" cy="1069935"/>
          </a:xfrm>
          <a:prstGeom prst="rect">
            <a:avLst/>
          </a:prstGeom>
        </p:spPr>
      </p:pic>
      <p:graphicFrame>
        <p:nvGraphicFramePr>
          <p:cNvPr id="4" name="Table 3">
            <a:extLst>
              <a:ext uri="{FF2B5EF4-FFF2-40B4-BE49-F238E27FC236}">
                <a16:creationId xmlns:a16="http://schemas.microsoft.com/office/drawing/2014/main" id="{FDE60CFF-D339-41E3-AA6A-6B68108683F8}"/>
              </a:ext>
            </a:extLst>
          </p:cNvPr>
          <p:cNvGraphicFramePr>
            <a:graphicFrameLocks noGrp="1"/>
          </p:cNvGraphicFramePr>
          <p:nvPr>
            <p:extLst>
              <p:ext uri="{D42A27DB-BD31-4B8C-83A1-F6EECF244321}">
                <p14:modId xmlns:p14="http://schemas.microsoft.com/office/powerpoint/2010/main" val="3536617264"/>
              </p:ext>
            </p:extLst>
          </p:nvPr>
        </p:nvGraphicFramePr>
        <p:xfrm>
          <a:off x="5666509" y="3849766"/>
          <a:ext cx="5652655" cy="2099130"/>
        </p:xfrm>
        <a:graphic>
          <a:graphicData uri="http://schemas.openxmlformats.org/drawingml/2006/table">
            <a:tbl>
              <a:tblPr rtl="1" firstRow="1" firstCol="1" bandRow="1"/>
              <a:tblGrid>
                <a:gridCol w="5358562">
                  <a:extLst>
                    <a:ext uri="{9D8B030D-6E8A-4147-A177-3AD203B41FA5}">
                      <a16:colId xmlns:a16="http://schemas.microsoft.com/office/drawing/2014/main" val="1607105851"/>
                    </a:ext>
                  </a:extLst>
                </a:gridCol>
                <a:gridCol w="294093">
                  <a:extLst>
                    <a:ext uri="{9D8B030D-6E8A-4147-A177-3AD203B41FA5}">
                      <a16:colId xmlns:a16="http://schemas.microsoft.com/office/drawing/2014/main" val="2928349337"/>
                    </a:ext>
                  </a:extLst>
                </a:gridCol>
              </a:tblGrid>
              <a:tr h="349855">
                <a:tc gridSpan="2">
                  <a:txBody>
                    <a:bodyPr/>
                    <a:lstStyle/>
                    <a:p>
                      <a:pPr marL="0" marR="0" algn="l" rtl="0">
                        <a:lnSpc>
                          <a:spcPct val="107000"/>
                        </a:lnSpc>
                        <a:spcBef>
                          <a:spcPts val="0"/>
                        </a:spcBef>
                        <a:spcAft>
                          <a:spcPts val="0"/>
                        </a:spcAft>
                        <a:tabLst>
                          <a:tab pos="2565400" algn="ctr"/>
                        </a:tabLst>
                      </a:pPr>
                      <a:r>
                        <a:rPr lang="en-US" sz="2000" b="1" kern="100" dirty="0">
                          <a:solidFill>
                            <a:srgbClr val="00B0F0"/>
                          </a:solidFill>
                          <a:effectLst/>
                          <a:latin typeface="Calibri" panose="020F0502020204030204" pitchFamily="34" charset="0"/>
                          <a:ea typeface="Calibri" panose="020F0502020204030204" pitchFamily="34" charset="0"/>
                          <a:cs typeface="Arial" panose="020B0604020202020204" pitchFamily="34" charset="0"/>
                        </a:rPr>
                        <a:t>	Data Dynamos Team</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189409657"/>
                  </a:ext>
                </a:extLst>
              </a:tr>
              <a:tr h="349855">
                <a:tc>
                  <a:txBody>
                    <a:bodyPr/>
                    <a:lstStyle/>
                    <a:p>
                      <a:pPr marL="0" marR="0" algn="ctr" rtl="0">
                        <a:lnSpc>
                          <a:spcPct val="107000"/>
                        </a:lnSpc>
                        <a:spcBef>
                          <a:spcPts val="0"/>
                        </a:spcBef>
                        <a:spcAft>
                          <a:spcPts val="0"/>
                        </a:spcAft>
                      </a:pPr>
                      <a:r>
                        <a:rPr lang="en-US" sz="2000" b="1" kern="100" dirty="0">
                          <a:effectLst/>
                          <a:latin typeface="Calibri" panose="020F0502020204030204" pitchFamily="34" charset="0"/>
                          <a:ea typeface="Calibri" panose="020F0502020204030204" pitchFamily="34" charset="0"/>
                          <a:cs typeface="Arial" panose="020B0604020202020204" pitchFamily="34" charset="0"/>
                        </a:rPr>
                        <a:t>Ahmed Emad Habib</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l" rtl="0">
                        <a:lnSpc>
                          <a:spcPct val="107000"/>
                        </a:lnSpc>
                        <a:spcBef>
                          <a:spcPts val="0"/>
                        </a:spcBef>
                        <a:spcAft>
                          <a:spcPts val="0"/>
                        </a:spcAft>
                      </a:pPr>
                      <a:r>
                        <a:rPr lang="en-US" sz="2000" b="1" kern="100" dirty="0">
                          <a:solidFill>
                            <a:srgbClr val="00B0F0"/>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solidFill>
                          <a:srgbClr val="00B0F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7235325"/>
                  </a:ext>
                </a:extLst>
              </a:tr>
              <a:tr h="349855">
                <a:tc>
                  <a:txBody>
                    <a:bodyPr/>
                    <a:lstStyle/>
                    <a:p>
                      <a:pPr marL="0" marR="0" algn="ctr" rtl="0">
                        <a:lnSpc>
                          <a:spcPct val="107000"/>
                        </a:lnSpc>
                        <a:spcBef>
                          <a:spcPts val="0"/>
                        </a:spcBef>
                        <a:spcAft>
                          <a:spcPts val="0"/>
                        </a:spcAft>
                      </a:pPr>
                      <a:r>
                        <a:rPr lang="en-US" sz="2000" b="1" kern="100" dirty="0">
                          <a:effectLst/>
                          <a:latin typeface="Calibri" panose="020F0502020204030204" pitchFamily="34" charset="0"/>
                          <a:ea typeface="Calibri" panose="020F0502020204030204" pitchFamily="34" charset="0"/>
                          <a:cs typeface="Arial" panose="020B0604020202020204" pitchFamily="34" charset="0"/>
                        </a:rPr>
                        <a:t>Mohammed Amgd Marzouk</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l" rtl="0">
                        <a:lnSpc>
                          <a:spcPct val="107000"/>
                        </a:lnSpc>
                        <a:spcBef>
                          <a:spcPts val="0"/>
                        </a:spcBef>
                        <a:spcAft>
                          <a:spcPts val="0"/>
                        </a:spcAft>
                      </a:pPr>
                      <a:r>
                        <a:rPr lang="en-US" sz="2000" b="1" kern="100" dirty="0">
                          <a:solidFill>
                            <a:srgbClr val="00B0F0"/>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solidFill>
                          <a:srgbClr val="00B0F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9380241"/>
                  </a:ext>
                </a:extLst>
              </a:tr>
              <a:tr h="349855">
                <a:tc>
                  <a:txBody>
                    <a:bodyPr/>
                    <a:lstStyle/>
                    <a:p>
                      <a:pPr marL="0" marR="0" algn="ctr" rtl="0">
                        <a:lnSpc>
                          <a:spcPct val="107000"/>
                        </a:lnSpc>
                        <a:spcBef>
                          <a:spcPts val="0"/>
                        </a:spcBef>
                        <a:spcAft>
                          <a:spcPts val="0"/>
                        </a:spcAft>
                      </a:pPr>
                      <a:r>
                        <a:rPr lang="en-US" sz="2000" b="1" kern="100" dirty="0">
                          <a:effectLst/>
                          <a:latin typeface="Calibri" panose="020F0502020204030204" pitchFamily="34" charset="0"/>
                          <a:ea typeface="Calibri" panose="020F0502020204030204" pitchFamily="34" charset="0"/>
                          <a:cs typeface="Arial" panose="020B0604020202020204" pitchFamily="34" charset="0"/>
                        </a:rPr>
                        <a:t>Peter Rafat Adel</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l" rtl="0">
                        <a:lnSpc>
                          <a:spcPct val="107000"/>
                        </a:lnSpc>
                        <a:spcBef>
                          <a:spcPts val="0"/>
                        </a:spcBef>
                        <a:spcAft>
                          <a:spcPts val="0"/>
                        </a:spcAft>
                      </a:pPr>
                      <a:r>
                        <a:rPr lang="en-US" sz="2000" b="1" kern="100" dirty="0">
                          <a:solidFill>
                            <a:srgbClr val="00B0F0"/>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solidFill>
                          <a:srgbClr val="00B0F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7370703"/>
                  </a:ext>
                </a:extLst>
              </a:tr>
              <a:tr h="349855">
                <a:tc>
                  <a:txBody>
                    <a:bodyPr/>
                    <a:lstStyle/>
                    <a:p>
                      <a:pPr marL="0" marR="0" algn="ctr" rtl="0">
                        <a:lnSpc>
                          <a:spcPct val="107000"/>
                        </a:lnSpc>
                        <a:spcBef>
                          <a:spcPts val="0"/>
                        </a:spcBef>
                        <a:spcAft>
                          <a:spcPts val="0"/>
                        </a:spcAft>
                      </a:pPr>
                      <a:r>
                        <a:rPr lang="en-US" sz="2000" b="1" kern="100" dirty="0">
                          <a:effectLst/>
                          <a:latin typeface="Calibri" panose="020F0502020204030204" pitchFamily="34" charset="0"/>
                          <a:ea typeface="Calibri" panose="020F0502020204030204" pitchFamily="34" charset="0"/>
                          <a:cs typeface="Arial" panose="020B0604020202020204" pitchFamily="34" charset="0"/>
                        </a:rPr>
                        <a:t>Mohammed Elhossiny Abrabo</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l" rtl="0">
                        <a:lnSpc>
                          <a:spcPct val="107000"/>
                        </a:lnSpc>
                        <a:spcBef>
                          <a:spcPts val="0"/>
                        </a:spcBef>
                        <a:spcAft>
                          <a:spcPts val="0"/>
                        </a:spcAft>
                      </a:pPr>
                      <a:r>
                        <a:rPr lang="en-US" sz="2000" b="1" kern="100" dirty="0">
                          <a:solidFill>
                            <a:srgbClr val="00B0F0"/>
                          </a:solidFill>
                          <a:effectLst/>
                          <a:latin typeface="Calibri" panose="020F0502020204030204" pitchFamily="34" charset="0"/>
                          <a:ea typeface="Calibri" panose="020F0502020204030204" pitchFamily="34" charset="0"/>
                          <a:cs typeface="Arial" panose="020B0604020202020204" pitchFamily="34" charset="0"/>
                        </a:rPr>
                        <a:t>4</a:t>
                      </a:r>
                      <a:endParaRPr lang="en-US" sz="1100" kern="100" dirty="0">
                        <a:solidFill>
                          <a:srgbClr val="00B0F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5982110"/>
                  </a:ext>
                </a:extLst>
              </a:tr>
              <a:tr h="349855">
                <a:tc>
                  <a:txBody>
                    <a:bodyPr/>
                    <a:lstStyle/>
                    <a:p>
                      <a:pPr marL="0" marR="0" algn="ctr" rtl="0">
                        <a:lnSpc>
                          <a:spcPct val="107000"/>
                        </a:lnSpc>
                        <a:spcBef>
                          <a:spcPts val="0"/>
                        </a:spcBef>
                        <a:spcAft>
                          <a:spcPts val="0"/>
                        </a:spcAft>
                      </a:pPr>
                      <a:r>
                        <a:rPr lang="en-US" sz="2000" b="1" kern="100" dirty="0">
                          <a:effectLst/>
                          <a:latin typeface="Calibri" panose="020F0502020204030204" pitchFamily="34" charset="0"/>
                          <a:ea typeface="Calibri" panose="020F0502020204030204" pitchFamily="34" charset="0"/>
                          <a:cs typeface="Arial" panose="020B0604020202020204" pitchFamily="34" charset="0"/>
                        </a:rPr>
                        <a:t>Zyad Sameh Mohamed</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l" rtl="0">
                        <a:lnSpc>
                          <a:spcPct val="107000"/>
                        </a:lnSpc>
                        <a:spcBef>
                          <a:spcPts val="0"/>
                        </a:spcBef>
                        <a:spcAft>
                          <a:spcPts val="0"/>
                        </a:spcAft>
                      </a:pPr>
                      <a:r>
                        <a:rPr lang="en-US" sz="2000" b="1" kern="100" dirty="0">
                          <a:solidFill>
                            <a:srgbClr val="00B0F0"/>
                          </a:solidFill>
                          <a:effectLst/>
                          <a:latin typeface="Calibri" panose="020F0502020204030204" pitchFamily="34" charset="0"/>
                          <a:ea typeface="Calibri" panose="020F0502020204030204" pitchFamily="34" charset="0"/>
                          <a:cs typeface="Arial" panose="020B0604020202020204" pitchFamily="34" charset="0"/>
                        </a:rPr>
                        <a:t>5</a:t>
                      </a:r>
                      <a:endParaRPr lang="en-US" sz="1100" kern="100" dirty="0">
                        <a:solidFill>
                          <a:srgbClr val="00B0F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7899798"/>
                  </a:ext>
                </a:extLst>
              </a:tr>
            </a:tbl>
          </a:graphicData>
        </a:graphic>
      </p:graphicFrame>
      <p:grpSp>
        <p:nvGrpSpPr>
          <p:cNvPr id="8" name="Group 7">
            <a:extLst>
              <a:ext uri="{FF2B5EF4-FFF2-40B4-BE49-F238E27FC236}">
                <a16:creationId xmlns:a16="http://schemas.microsoft.com/office/drawing/2014/main" id="{32E53211-821B-4C89-930A-FB222006448D}"/>
              </a:ext>
            </a:extLst>
          </p:cNvPr>
          <p:cNvGrpSpPr/>
          <p:nvPr/>
        </p:nvGrpSpPr>
        <p:grpSpPr>
          <a:xfrm>
            <a:off x="728284" y="1032433"/>
            <a:ext cx="3160136" cy="1069935"/>
            <a:chOff x="797285" y="1115560"/>
            <a:chExt cx="3160136" cy="1069935"/>
          </a:xfrm>
        </p:grpSpPr>
        <p:pic>
          <p:nvPicPr>
            <p:cNvPr id="5" name="Picture 2">
              <a:extLst>
                <a:ext uri="{FF2B5EF4-FFF2-40B4-BE49-F238E27FC236}">
                  <a16:creationId xmlns:a16="http://schemas.microsoft.com/office/drawing/2014/main" id="{AB0F4A50-1AC6-41BC-A3C3-6038F63B5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998" y="1264975"/>
              <a:ext cx="2817668" cy="77110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Frame 6">
              <a:extLst>
                <a:ext uri="{FF2B5EF4-FFF2-40B4-BE49-F238E27FC236}">
                  <a16:creationId xmlns:a16="http://schemas.microsoft.com/office/drawing/2014/main" id="{0CFA2C5C-D048-482D-9BE5-80161833D1D7}"/>
                </a:ext>
              </a:extLst>
            </p:cNvPr>
            <p:cNvSpPr/>
            <p:nvPr/>
          </p:nvSpPr>
          <p:spPr>
            <a:xfrm>
              <a:off x="797285" y="1115560"/>
              <a:ext cx="3160136" cy="1069935"/>
            </a:xfrm>
            <a:prstGeom prst="fra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11" name="Picture 10">
            <a:extLst>
              <a:ext uri="{FF2B5EF4-FFF2-40B4-BE49-F238E27FC236}">
                <a16:creationId xmlns:a16="http://schemas.microsoft.com/office/drawing/2014/main" id="{B9F5F9CA-6537-40FD-8B55-6B46A7360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836" y="2240953"/>
            <a:ext cx="2889404" cy="1869948"/>
          </a:xfrm>
          <a:prstGeom prst="rect">
            <a:avLst/>
          </a:prstGeom>
        </p:spPr>
      </p:pic>
      <p:grpSp>
        <p:nvGrpSpPr>
          <p:cNvPr id="15" name="Group 14">
            <a:extLst>
              <a:ext uri="{FF2B5EF4-FFF2-40B4-BE49-F238E27FC236}">
                <a16:creationId xmlns:a16="http://schemas.microsoft.com/office/drawing/2014/main" id="{EE51461D-2708-4C17-A60F-DD77AFF9AB42}"/>
              </a:ext>
            </a:extLst>
          </p:cNvPr>
          <p:cNvGrpSpPr/>
          <p:nvPr/>
        </p:nvGrpSpPr>
        <p:grpSpPr>
          <a:xfrm>
            <a:off x="561447" y="4773420"/>
            <a:ext cx="3493810" cy="818391"/>
            <a:chOff x="1022772" y="5416371"/>
            <a:chExt cx="3493810" cy="818391"/>
          </a:xfrm>
        </p:grpSpPr>
        <p:sp>
          <p:nvSpPr>
            <p:cNvPr id="12" name="Flowchart: Terminator 11">
              <a:extLst>
                <a:ext uri="{FF2B5EF4-FFF2-40B4-BE49-F238E27FC236}">
                  <a16:creationId xmlns:a16="http://schemas.microsoft.com/office/drawing/2014/main" id="{1766B3F3-BBE4-4E90-84CC-B7186AA0D5FA}"/>
                </a:ext>
              </a:extLst>
            </p:cNvPr>
            <p:cNvSpPr/>
            <p:nvPr/>
          </p:nvSpPr>
          <p:spPr>
            <a:xfrm>
              <a:off x="1022772" y="5416371"/>
              <a:ext cx="3493810" cy="81839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en-US" sz="2000" b="1" kern="100" dirty="0">
                  <a:solidFill>
                    <a:schemeClr val="tx1"/>
                  </a:solidFill>
                  <a:latin typeface="Calibri" panose="020F0502020204030204" pitchFamily="34" charset="0"/>
                  <a:cs typeface="Arial" panose="020B0604020202020204" pitchFamily="34" charset="0"/>
                </a:rPr>
                <a:t>Dr. Sepa Mostafa</a:t>
              </a:r>
            </a:p>
            <a:p>
              <a:pPr>
                <a:lnSpc>
                  <a:spcPct val="107000"/>
                </a:lnSpc>
              </a:pPr>
              <a:r>
                <a:rPr lang="en-US" sz="2000" b="1" kern="100" dirty="0">
                  <a:solidFill>
                    <a:schemeClr val="tx1"/>
                  </a:solidFill>
                  <a:latin typeface="Calibri" panose="020F0502020204030204" pitchFamily="34" charset="0"/>
                  <a:cs typeface="Arial" panose="020B0604020202020204" pitchFamily="34" charset="0"/>
                </a:rPr>
                <a:t>Dr. Rami Magdi</a:t>
              </a:r>
            </a:p>
          </p:txBody>
        </p:sp>
        <p:pic>
          <p:nvPicPr>
            <p:cNvPr id="14" name="Picture 13">
              <a:extLst>
                <a:ext uri="{FF2B5EF4-FFF2-40B4-BE49-F238E27FC236}">
                  <a16:creationId xmlns:a16="http://schemas.microsoft.com/office/drawing/2014/main" id="{8B5A71F5-80B7-4E7C-B839-C13B217EA8D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309443" y="5485959"/>
              <a:ext cx="905594" cy="679214"/>
            </a:xfrm>
            <a:prstGeom prst="rect">
              <a:avLst/>
            </a:prstGeom>
          </p:spPr>
        </p:pic>
      </p:grpSp>
      <p:sp>
        <p:nvSpPr>
          <p:cNvPr id="16" name="TextBox 15">
            <a:extLst>
              <a:ext uri="{FF2B5EF4-FFF2-40B4-BE49-F238E27FC236}">
                <a16:creationId xmlns:a16="http://schemas.microsoft.com/office/drawing/2014/main" id="{82DEC5BD-5992-4FDB-8C63-9FAA3686DE26}"/>
              </a:ext>
            </a:extLst>
          </p:cNvPr>
          <p:cNvSpPr txBox="1"/>
          <p:nvPr/>
        </p:nvSpPr>
        <p:spPr>
          <a:xfrm>
            <a:off x="916997" y="4404088"/>
            <a:ext cx="2327564" cy="369332"/>
          </a:xfrm>
          <a:prstGeom prst="rect">
            <a:avLst/>
          </a:prstGeom>
          <a:noFill/>
        </p:spPr>
        <p:txBody>
          <a:bodyPr wrap="square" rtlCol="0">
            <a:spAutoFit/>
          </a:bodyPr>
          <a:lstStyle/>
          <a:p>
            <a:r>
              <a:rPr lang="en-US" b="1" dirty="0">
                <a:solidFill>
                  <a:srgbClr val="00B0F0"/>
                </a:solidFill>
              </a:rPr>
              <a:t>Under Supervision of:</a:t>
            </a:r>
          </a:p>
        </p:txBody>
      </p:sp>
      <p:grpSp>
        <p:nvGrpSpPr>
          <p:cNvPr id="17" name="Group 16">
            <a:extLst>
              <a:ext uri="{FF2B5EF4-FFF2-40B4-BE49-F238E27FC236}">
                <a16:creationId xmlns:a16="http://schemas.microsoft.com/office/drawing/2014/main" id="{70F5090C-6102-4A1F-8802-B5817121738D}"/>
              </a:ext>
            </a:extLst>
          </p:cNvPr>
          <p:cNvGrpSpPr/>
          <p:nvPr/>
        </p:nvGrpSpPr>
        <p:grpSpPr>
          <a:xfrm>
            <a:off x="5627315" y="1663822"/>
            <a:ext cx="5604893" cy="1543050"/>
            <a:chOff x="5603434" y="1885950"/>
            <a:chExt cx="5604893" cy="1543050"/>
          </a:xfrm>
        </p:grpSpPr>
        <p:sp>
          <p:nvSpPr>
            <p:cNvPr id="9" name="Double Wave 8">
              <a:extLst>
                <a:ext uri="{FF2B5EF4-FFF2-40B4-BE49-F238E27FC236}">
                  <a16:creationId xmlns:a16="http://schemas.microsoft.com/office/drawing/2014/main" id="{12313347-974D-449F-9185-E07F1176E670}"/>
                </a:ext>
              </a:extLst>
            </p:cNvPr>
            <p:cNvSpPr/>
            <p:nvPr/>
          </p:nvSpPr>
          <p:spPr>
            <a:xfrm>
              <a:off x="5603434" y="1885950"/>
              <a:ext cx="5604893" cy="1543050"/>
            </a:xfrm>
            <a:prstGeom prst="doubleWave">
              <a:avLst/>
            </a:prstGeom>
            <a:effectLst>
              <a:glow rad="228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marL="0" marR="0" rtl="1">
                <a:lnSpc>
                  <a:spcPct val="107000"/>
                </a:lnSpc>
                <a:spcBef>
                  <a:spcPts val="0"/>
                </a:spcBef>
                <a:spcAft>
                  <a:spcPts val="800"/>
                </a:spcAft>
              </a:pPr>
              <a:r>
                <a:rPr lang="en-US" sz="2400" b="1" kern="100" dirty="0">
                  <a:solidFill>
                    <a:srgbClr val="00B0F0"/>
                  </a:solidFill>
                  <a:effectLst/>
                  <a:ea typeface="Calibri" panose="020F0502020204030204" pitchFamily="34" charset="0"/>
                  <a:cs typeface="Arial" panose="020B0604020202020204" pitchFamily="34" charset="0"/>
                </a:rPr>
                <a:t>Data Analysis Project Team_DEPI</a:t>
              </a:r>
              <a:endParaRPr lang="en-US" sz="1200" b="1" kern="100" dirty="0">
                <a:solidFill>
                  <a:srgbClr val="00B0F0"/>
                </a:solidFill>
                <a:effectLst/>
                <a:ea typeface="Calibri" panose="020F0502020204030204" pitchFamily="34" charset="0"/>
                <a:cs typeface="Arial" panose="020B0604020202020204" pitchFamily="34" charset="0"/>
              </a:endParaRPr>
            </a:p>
            <a:p>
              <a:pPr marL="0" marR="0" rtl="1">
                <a:lnSpc>
                  <a:spcPct val="107000"/>
                </a:lnSpc>
                <a:spcBef>
                  <a:spcPts val="0"/>
                </a:spcBef>
                <a:spcAft>
                  <a:spcPts val="800"/>
                </a:spcAft>
              </a:pPr>
              <a:r>
                <a:rPr lang="en-US" sz="2400" b="1" kern="100" dirty="0">
                  <a:solidFill>
                    <a:srgbClr val="00B0F0"/>
                  </a:solidFill>
                  <a:effectLst/>
                  <a:ea typeface="Calibri" panose="020F0502020204030204" pitchFamily="34" charset="0"/>
                  <a:cs typeface="Arial" panose="020B0604020202020204" pitchFamily="34" charset="0"/>
                </a:rPr>
                <a:t>DEPI_GIZ2_DAT1_S5</a:t>
              </a:r>
              <a:endParaRPr lang="en-US" sz="1200" b="1" kern="100" dirty="0">
                <a:solidFill>
                  <a:srgbClr val="00B0F0"/>
                </a:solidFill>
                <a:effectLst/>
                <a:ea typeface="Calibri" panose="020F0502020204030204" pitchFamily="34" charset="0"/>
                <a:cs typeface="Arial" panose="020B0604020202020204" pitchFamily="34" charset="0"/>
              </a:endParaRPr>
            </a:p>
            <a:p>
              <a:pPr marL="0" marR="0" algn="ctr" rtl="1">
                <a:lnSpc>
                  <a:spcPct val="107000"/>
                </a:lnSpc>
                <a:spcBef>
                  <a:spcPts val="0"/>
                </a:spcBef>
                <a:spcAft>
                  <a:spcPts val="800"/>
                </a:spcAft>
              </a:pPr>
              <a:r>
                <a:rPr lang="en-US" sz="1100" b="1" kern="100" dirty="0">
                  <a:solidFill>
                    <a:srgbClr val="00B0F0"/>
                  </a:solidFill>
                  <a:effectLst/>
                  <a:ea typeface="Calibri" panose="020F0502020204030204" pitchFamily="34" charset="0"/>
                  <a:cs typeface="Arial" panose="020B0604020202020204" pitchFamily="34" charset="0"/>
                </a:rPr>
                <a:t> </a:t>
              </a:r>
            </a:p>
          </p:txBody>
        </p:sp>
        <p:pic>
          <p:nvPicPr>
            <p:cNvPr id="19" name="Picture 18">
              <a:extLst>
                <a:ext uri="{FF2B5EF4-FFF2-40B4-BE49-F238E27FC236}">
                  <a16:creationId xmlns:a16="http://schemas.microsoft.com/office/drawing/2014/main" id="{C830475C-CAF3-48D8-BE62-A76835E71B39}"/>
                </a:ext>
              </a:extLst>
            </p:cNvPr>
            <p:cNvPicPr/>
            <p:nvPr/>
          </p:nvPicPr>
          <p:blipFill>
            <a:blip r:embed="rId6" cstate="hqprint">
              <a:extLst>
                <a:ext uri="{28A0092B-C50C-407E-A947-70E740481C1C}">
                  <a14:useLocalDpi xmlns:a14="http://schemas.microsoft.com/office/drawing/2010/main" val="0"/>
                </a:ext>
              </a:extLst>
            </a:blip>
            <a:stretch>
              <a:fillRect/>
            </a:stretch>
          </p:blipFill>
          <p:spPr>
            <a:xfrm>
              <a:off x="9809018" y="2200801"/>
              <a:ext cx="1316182" cy="1188047"/>
            </a:xfrm>
            <a:prstGeom prst="rect">
              <a:avLst/>
            </a:prstGeom>
          </p:spPr>
        </p:pic>
      </p:grpSp>
      <p:pic>
        <p:nvPicPr>
          <p:cNvPr id="21" name="Picture 20">
            <a:extLst>
              <a:ext uri="{FF2B5EF4-FFF2-40B4-BE49-F238E27FC236}">
                <a16:creationId xmlns:a16="http://schemas.microsoft.com/office/drawing/2014/main" id="{78DF3CD4-33B8-4176-ACA4-85E9DE333B1F}"/>
              </a:ext>
            </a:extLst>
          </p:cNvPr>
          <p:cNvPicPr>
            <a:picLocks noChangeAspect="1"/>
          </p:cNvPicPr>
          <p:nvPr/>
        </p:nvPicPr>
        <p:blipFill>
          <a:blip r:embed="rId7"/>
          <a:stretch>
            <a:fillRect/>
          </a:stretch>
        </p:blipFill>
        <p:spPr>
          <a:xfrm>
            <a:off x="10690505" y="5426941"/>
            <a:ext cx="917152" cy="91629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0" name="Picture 19">
            <a:extLst>
              <a:ext uri="{FF2B5EF4-FFF2-40B4-BE49-F238E27FC236}">
                <a16:creationId xmlns:a16="http://schemas.microsoft.com/office/drawing/2014/main" id="{4348E1D9-D0B5-4745-ADDD-67AAD324824D}"/>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436125" y="3744212"/>
            <a:ext cx="659876" cy="659876"/>
          </a:xfrm>
          <a:prstGeom prst="rect">
            <a:avLst/>
          </a:prstGeom>
        </p:spPr>
      </p:pic>
    </p:spTree>
    <p:extLst>
      <p:ext uri="{BB962C8B-B14F-4D97-AF65-F5344CB8AC3E}">
        <p14:creationId xmlns:p14="http://schemas.microsoft.com/office/powerpoint/2010/main" val="4037988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3440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13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80">
                                          <p:stCondLst>
                                            <p:cond delay="0"/>
                                          </p:stCondLst>
                                        </p:cTn>
                                        <p:tgtEl>
                                          <p:spTgt spid="21"/>
                                        </p:tgtEl>
                                      </p:cBhvr>
                                    </p:animEffect>
                                    <p:anim calcmode="lin" valueType="num">
                                      <p:cBhvr>
                                        <p:cTn id="13"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8" dur="26">
                                          <p:stCondLst>
                                            <p:cond delay="650"/>
                                          </p:stCondLst>
                                        </p:cTn>
                                        <p:tgtEl>
                                          <p:spTgt spid="21"/>
                                        </p:tgtEl>
                                      </p:cBhvr>
                                      <p:to x="100000" y="60000"/>
                                    </p:animScale>
                                    <p:animScale>
                                      <p:cBhvr>
                                        <p:cTn id="19" dur="166" decel="50000">
                                          <p:stCondLst>
                                            <p:cond delay="676"/>
                                          </p:stCondLst>
                                        </p:cTn>
                                        <p:tgtEl>
                                          <p:spTgt spid="21"/>
                                        </p:tgtEl>
                                      </p:cBhvr>
                                      <p:to x="100000" y="100000"/>
                                    </p:animScale>
                                    <p:animScale>
                                      <p:cBhvr>
                                        <p:cTn id="20" dur="26">
                                          <p:stCondLst>
                                            <p:cond delay="1312"/>
                                          </p:stCondLst>
                                        </p:cTn>
                                        <p:tgtEl>
                                          <p:spTgt spid="21"/>
                                        </p:tgtEl>
                                      </p:cBhvr>
                                      <p:to x="100000" y="80000"/>
                                    </p:animScale>
                                    <p:animScale>
                                      <p:cBhvr>
                                        <p:cTn id="21" dur="166" decel="50000">
                                          <p:stCondLst>
                                            <p:cond delay="1338"/>
                                          </p:stCondLst>
                                        </p:cTn>
                                        <p:tgtEl>
                                          <p:spTgt spid="21"/>
                                        </p:tgtEl>
                                      </p:cBhvr>
                                      <p:to x="100000" y="100000"/>
                                    </p:animScale>
                                    <p:animScale>
                                      <p:cBhvr>
                                        <p:cTn id="22" dur="26">
                                          <p:stCondLst>
                                            <p:cond delay="1642"/>
                                          </p:stCondLst>
                                        </p:cTn>
                                        <p:tgtEl>
                                          <p:spTgt spid="21"/>
                                        </p:tgtEl>
                                      </p:cBhvr>
                                      <p:to x="100000" y="90000"/>
                                    </p:animScale>
                                    <p:animScale>
                                      <p:cBhvr>
                                        <p:cTn id="23" dur="166" decel="50000">
                                          <p:stCondLst>
                                            <p:cond delay="1668"/>
                                          </p:stCondLst>
                                        </p:cTn>
                                        <p:tgtEl>
                                          <p:spTgt spid="21"/>
                                        </p:tgtEl>
                                      </p:cBhvr>
                                      <p:to x="100000" y="100000"/>
                                    </p:animScale>
                                    <p:animScale>
                                      <p:cBhvr>
                                        <p:cTn id="24" dur="26">
                                          <p:stCondLst>
                                            <p:cond delay="1808"/>
                                          </p:stCondLst>
                                        </p:cTn>
                                        <p:tgtEl>
                                          <p:spTgt spid="21"/>
                                        </p:tgtEl>
                                      </p:cBhvr>
                                      <p:to x="100000" y="95000"/>
                                    </p:animScale>
                                    <p:animScale>
                                      <p:cBhvr>
                                        <p:cTn id="25" dur="166" decel="50000">
                                          <p:stCondLst>
                                            <p:cond delay="1834"/>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11FD2-F631-5984-E41E-29F2C1B47A59}"/>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FE61E183-7139-CF12-A2B0-ED84A94975E9}"/>
              </a:ext>
            </a:extLst>
          </p:cNvPr>
          <p:cNvSpPr txBox="1"/>
          <p:nvPr/>
        </p:nvSpPr>
        <p:spPr>
          <a:xfrm>
            <a:off x="4034724" y="135805"/>
            <a:ext cx="4616408" cy="677108"/>
          </a:xfrm>
          <a:prstGeom prst="rect">
            <a:avLst/>
          </a:prstGeom>
        </p:spPr>
        <p:txBody>
          <a:bodyPr wrap="square" lIns="0" tIns="0" rIns="0" bIns="0" rtlCol="0" anchor="t">
            <a:spAutoFit/>
          </a:bodyPr>
          <a:lstStyle/>
          <a:p>
            <a:pPr algn="l"/>
            <a:r>
              <a:rPr lang="en-US" sz="4400" b="1" i="0" dirty="0">
                <a:solidFill>
                  <a:schemeClr val="accent3"/>
                </a:solidFill>
                <a:effectLst/>
                <a:latin typeface="Inter"/>
              </a:rPr>
              <a:t>Data Visualization</a:t>
            </a:r>
          </a:p>
        </p:txBody>
      </p:sp>
      <p:sp>
        <p:nvSpPr>
          <p:cNvPr id="5" name="TextBox 4">
            <a:extLst>
              <a:ext uri="{FF2B5EF4-FFF2-40B4-BE49-F238E27FC236}">
                <a16:creationId xmlns:a16="http://schemas.microsoft.com/office/drawing/2014/main" id="{80F1688F-C5C9-3160-5C3D-5347A22DC30C}"/>
              </a:ext>
            </a:extLst>
          </p:cNvPr>
          <p:cNvSpPr txBox="1"/>
          <p:nvPr/>
        </p:nvSpPr>
        <p:spPr>
          <a:xfrm>
            <a:off x="3011945" y="653760"/>
            <a:ext cx="6375122" cy="523220"/>
          </a:xfrm>
          <a:prstGeom prst="rect">
            <a:avLst/>
          </a:prstGeom>
          <a:noFill/>
        </p:spPr>
        <p:txBody>
          <a:bodyPr wrap="square" rtlCol="0">
            <a:spAutoFit/>
          </a:bodyPr>
          <a:lstStyle/>
          <a:p>
            <a:pPr algn="ctr">
              <a:spcAft>
                <a:spcPts val="300"/>
              </a:spcAft>
            </a:pPr>
            <a:r>
              <a:rPr lang="en-US" sz="2400" b="1" i="0" dirty="0">
                <a:solidFill>
                  <a:srgbClr val="404040"/>
                </a:solidFill>
                <a:effectLst/>
                <a:latin typeface="Inter"/>
              </a:rPr>
              <a:t>Power BI</a:t>
            </a:r>
            <a:r>
              <a:rPr lang="en-US" sz="2800" b="1" dirty="0">
                <a:solidFill>
                  <a:srgbClr val="404040"/>
                </a:solidFill>
                <a:latin typeface="Inter"/>
              </a:rPr>
              <a:t> </a:t>
            </a:r>
            <a:r>
              <a:rPr lang="en-US" sz="2400" b="1" dirty="0">
                <a:solidFill>
                  <a:srgbClr val="404040"/>
                </a:solidFill>
                <a:latin typeface="Inter"/>
              </a:rPr>
              <a:t>for</a:t>
            </a:r>
            <a:r>
              <a:rPr lang="en-US" sz="2800" b="1" dirty="0">
                <a:solidFill>
                  <a:srgbClr val="404040"/>
                </a:solidFill>
                <a:latin typeface="Inter"/>
              </a:rPr>
              <a:t> </a:t>
            </a:r>
            <a:r>
              <a:rPr lang="en-US" sz="2400" b="1" dirty="0">
                <a:solidFill>
                  <a:srgbClr val="404040"/>
                </a:solidFill>
                <a:latin typeface="Inter"/>
              </a:rPr>
              <a:t>Data Analysis</a:t>
            </a:r>
            <a:endParaRPr lang="en-US" sz="2800" b="1" dirty="0"/>
          </a:p>
        </p:txBody>
      </p:sp>
      <p:pic>
        <p:nvPicPr>
          <p:cNvPr id="7" name="Picture 6">
            <a:extLst>
              <a:ext uri="{FF2B5EF4-FFF2-40B4-BE49-F238E27FC236}">
                <a16:creationId xmlns:a16="http://schemas.microsoft.com/office/drawing/2014/main" id="{48E57970-46D9-ABC1-6F19-30BB810B1BF6}"/>
              </a:ext>
            </a:extLst>
          </p:cNvPr>
          <p:cNvPicPr>
            <a:picLocks noChangeAspect="1"/>
          </p:cNvPicPr>
          <p:nvPr/>
        </p:nvPicPr>
        <p:blipFill>
          <a:blip r:embed="rId2"/>
          <a:stretch>
            <a:fillRect/>
          </a:stretch>
        </p:blipFill>
        <p:spPr>
          <a:xfrm>
            <a:off x="1147156" y="1192606"/>
            <a:ext cx="10104699" cy="5584369"/>
          </a:xfrm>
          <a:prstGeom prst="rect">
            <a:avLst/>
          </a:prstGeom>
        </p:spPr>
      </p:pic>
    </p:spTree>
    <p:extLst>
      <p:ext uri="{BB962C8B-B14F-4D97-AF65-F5344CB8AC3E}">
        <p14:creationId xmlns:p14="http://schemas.microsoft.com/office/powerpoint/2010/main" val="112258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5D0B5-59F8-ABD2-5E38-E03C1A055CF0}"/>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9345E7FD-85F0-B56B-3B7E-A7ACC57EDF86}"/>
              </a:ext>
            </a:extLst>
          </p:cNvPr>
          <p:cNvSpPr txBox="1"/>
          <p:nvPr/>
        </p:nvSpPr>
        <p:spPr>
          <a:xfrm>
            <a:off x="4034724" y="135805"/>
            <a:ext cx="4616408" cy="677108"/>
          </a:xfrm>
          <a:prstGeom prst="rect">
            <a:avLst/>
          </a:prstGeom>
        </p:spPr>
        <p:txBody>
          <a:bodyPr wrap="square" lIns="0" tIns="0" rIns="0" bIns="0" rtlCol="0" anchor="t">
            <a:spAutoFit/>
          </a:bodyPr>
          <a:lstStyle/>
          <a:p>
            <a:pPr algn="l"/>
            <a:r>
              <a:rPr lang="en-US" sz="4400" b="1" i="0" dirty="0">
                <a:solidFill>
                  <a:schemeClr val="accent3"/>
                </a:solidFill>
                <a:effectLst/>
                <a:latin typeface="Inter"/>
              </a:rPr>
              <a:t>Data Visualization</a:t>
            </a:r>
          </a:p>
        </p:txBody>
      </p:sp>
      <p:sp>
        <p:nvSpPr>
          <p:cNvPr id="5" name="TextBox 4">
            <a:extLst>
              <a:ext uri="{FF2B5EF4-FFF2-40B4-BE49-F238E27FC236}">
                <a16:creationId xmlns:a16="http://schemas.microsoft.com/office/drawing/2014/main" id="{980C6178-88A3-CACF-4FD6-F5912B001B44}"/>
              </a:ext>
            </a:extLst>
          </p:cNvPr>
          <p:cNvSpPr txBox="1"/>
          <p:nvPr/>
        </p:nvSpPr>
        <p:spPr>
          <a:xfrm>
            <a:off x="3011945" y="653760"/>
            <a:ext cx="6375122" cy="523220"/>
          </a:xfrm>
          <a:prstGeom prst="rect">
            <a:avLst/>
          </a:prstGeom>
          <a:noFill/>
        </p:spPr>
        <p:txBody>
          <a:bodyPr wrap="square" rtlCol="0">
            <a:spAutoFit/>
          </a:bodyPr>
          <a:lstStyle/>
          <a:p>
            <a:pPr algn="ctr">
              <a:spcAft>
                <a:spcPts val="300"/>
              </a:spcAft>
            </a:pPr>
            <a:r>
              <a:rPr lang="en-US" sz="2400" b="1" i="0" dirty="0">
                <a:solidFill>
                  <a:srgbClr val="404040"/>
                </a:solidFill>
                <a:effectLst/>
                <a:latin typeface="Inter"/>
              </a:rPr>
              <a:t>Power BI</a:t>
            </a:r>
            <a:r>
              <a:rPr lang="en-US" sz="2800" b="1" dirty="0">
                <a:solidFill>
                  <a:srgbClr val="404040"/>
                </a:solidFill>
                <a:latin typeface="Inter"/>
              </a:rPr>
              <a:t> </a:t>
            </a:r>
            <a:r>
              <a:rPr lang="en-US" sz="2400" b="1" dirty="0">
                <a:solidFill>
                  <a:srgbClr val="404040"/>
                </a:solidFill>
                <a:latin typeface="Inter"/>
              </a:rPr>
              <a:t>for</a:t>
            </a:r>
            <a:r>
              <a:rPr lang="en-US" sz="2800" b="1" dirty="0">
                <a:solidFill>
                  <a:srgbClr val="404040"/>
                </a:solidFill>
                <a:latin typeface="Inter"/>
              </a:rPr>
              <a:t> </a:t>
            </a:r>
            <a:r>
              <a:rPr lang="en-US" sz="2400" b="1" dirty="0">
                <a:solidFill>
                  <a:srgbClr val="404040"/>
                </a:solidFill>
                <a:latin typeface="Inter"/>
              </a:rPr>
              <a:t>Data Analysis</a:t>
            </a:r>
            <a:endParaRPr lang="en-US" sz="2800" b="1" dirty="0"/>
          </a:p>
        </p:txBody>
      </p:sp>
      <p:pic>
        <p:nvPicPr>
          <p:cNvPr id="7" name="Picture 6">
            <a:extLst>
              <a:ext uri="{FF2B5EF4-FFF2-40B4-BE49-F238E27FC236}">
                <a16:creationId xmlns:a16="http://schemas.microsoft.com/office/drawing/2014/main" id="{8E3DD783-BFCC-0BEE-1938-C18BDFCC63E8}"/>
              </a:ext>
            </a:extLst>
          </p:cNvPr>
          <p:cNvPicPr>
            <a:picLocks noChangeAspect="1"/>
          </p:cNvPicPr>
          <p:nvPr/>
        </p:nvPicPr>
        <p:blipFill>
          <a:blip r:embed="rId2"/>
          <a:stretch>
            <a:fillRect/>
          </a:stretch>
        </p:blipFill>
        <p:spPr>
          <a:xfrm>
            <a:off x="1176093" y="1192651"/>
            <a:ext cx="10046825" cy="5616556"/>
          </a:xfrm>
          <a:prstGeom prst="rect">
            <a:avLst/>
          </a:prstGeom>
        </p:spPr>
      </p:pic>
    </p:spTree>
    <p:extLst>
      <p:ext uri="{BB962C8B-B14F-4D97-AF65-F5344CB8AC3E}">
        <p14:creationId xmlns:p14="http://schemas.microsoft.com/office/powerpoint/2010/main" val="2713864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72273-5091-94FD-615D-E49846B0A6E5}"/>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A509E15B-ABDC-9CEC-5F2C-327E81854C25}"/>
              </a:ext>
            </a:extLst>
          </p:cNvPr>
          <p:cNvSpPr txBox="1"/>
          <p:nvPr/>
        </p:nvSpPr>
        <p:spPr>
          <a:xfrm>
            <a:off x="4034724" y="135805"/>
            <a:ext cx="4616408" cy="677108"/>
          </a:xfrm>
          <a:prstGeom prst="rect">
            <a:avLst/>
          </a:prstGeom>
        </p:spPr>
        <p:txBody>
          <a:bodyPr wrap="square" lIns="0" tIns="0" rIns="0" bIns="0" rtlCol="0" anchor="t">
            <a:spAutoFit/>
          </a:bodyPr>
          <a:lstStyle/>
          <a:p>
            <a:pPr algn="l"/>
            <a:r>
              <a:rPr lang="en-US" sz="4400" b="1" i="0" dirty="0">
                <a:solidFill>
                  <a:schemeClr val="accent3"/>
                </a:solidFill>
                <a:effectLst/>
                <a:latin typeface="Inter"/>
              </a:rPr>
              <a:t>Data Visualization</a:t>
            </a:r>
          </a:p>
        </p:txBody>
      </p:sp>
      <p:sp>
        <p:nvSpPr>
          <p:cNvPr id="5" name="TextBox 4">
            <a:extLst>
              <a:ext uri="{FF2B5EF4-FFF2-40B4-BE49-F238E27FC236}">
                <a16:creationId xmlns:a16="http://schemas.microsoft.com/office/drawing/2014/main" id="{C958369B-ABCD-F580-3B43-3DCE065B59B5}"/>
              </a:ext>
            </a:extLst>
          </p:cNvPr>
          <p:cNvSpPr txBox="1"/>
          <p:nvPr/>
        </p:nvSpPr>
        <p:spPr>
          <a:xfrm>
            <a:off x="3011945" y="653760"/>
            <a:ext cx="6375122" cy="523220"/>
          </a:xfrm>
          <a:prstGeom prst="rect">
            <a:avLst/>
          </a:prstGeom>
          <a:noFill/>
        </p:spPr>
        <p:txBody>
          <a:bodyPr wrap="square" rtlCol="0">
            <a:spAutoFit/>
          </a:bodyPr>
          <a:lstStyle/>
          <a:p>
            <a:pPr algn="ctr">
              <a:spcAft>
                <a:spcPts val="300"/>
              </a:spcAft>
            </a:pPr>
            <a:r>
              <a:rPr lang="en-US" sz="2400" b="1" i="0" dirty="0">
                <a:solidFill>
                  <a:srgbClr val="404040"/>
                </a:solidFill>
                <a:effectLst/>
                <a:latin typeface="Inter"/>
              </a:rPr>
              <a:t>Tableau</a:t>
            </a:r>
            <a:r>
              <a:rPr lang="en-US" sz="2800" b="1" dirty="0">
                <a:solidFill>
                  <a:srgbClr val="404040"/>
                </a:solidFill>
                <a:latin typeface="Inter"/>
              </a:rPr>
              <a:t> </a:t>
            </a:r>
            <a:r>
              <a:rPr lang="en-US" sz="2400" b="1" dirty="0">
                <a:solidFill>
                  <a:srgbClr val="404040"/>
                </a:solidFill>
                <a:latin typeface="Inter"/>
              </a:rPr>
              <a:t>for</a:t>
            </a:r>
            <a:r>
              <a:rPr lang="en-US" sz="2800" b="1" dirty="0">
                <a:solidFill>
                  <a:srgbClr val="404040"/>
                </a:solidFill>
                <a:latin typeface="Inter"/>
              </a:rPr>
              <a:t> </a:t>
            </a:r>
            <a:r>
              <a:rPr lang="en-US" sz="2400" b="1" dirty="0">
                <a:solidFill>
                  <a:srgbClr val="404040"/>
                </a:solidFill>
                <a:latin typeface="Inter"/>
              </a:rPr>
              <a:t>Data Forecasting</a:t>
            </a:r>
            <a:endParaRPr lang="en-US" sz="2800" b="1" dirty="0"/>
          </a:p>
        </p:txBody>
      </p:sp>
      <p:pic>
        <p:nvPicPr>
          <p:cNvPr id="6" name="Picture 5">
            <a:extLst>
              <a:ext uri="{FF2B5EF4-FFF2-40B4-BE49-F238E27FC236}">
                <a16:creationId xmlns:a16="http://schemas.microsoft.com/office/drawing/2014/main" id="{EBFB35EB-F968-C1C0-1BE8-5CFE4291ED57}"/>
              </a:ext>
            </a:extLst>
          </p:cNvPr>
          <p:cNvPicPr>
            <a:picLocks noChangeAspect="1"/>
          </p:cNvPicPr>
          <p:nvPr/>
        </p:nvPicPr>
        <p:blipFill>
          <a:blip r:embed="rId2"/>
          <a:stretch>
            <a:fillRect/>
          </a:stretch>
        </p:blipFill>
        <p:spPr>
          <a:xfrm>
            <a:off x="497045" y="1142255"/>
            <a:ext cx="11369410" cy="5742797"/>
          </a:xfrm>
          <a:prstGeom prst="rect">
            <a:avLst/>
          </a:prstGeom>
        </p:spPr>
      </p:pic>
    </p:spTree>
    <p:extLst>
      <p:ext uri="{BB962C8B-B14F-4D97-AF65-F5344CB8AC3E}">
        <p14:creationId xmlns:p14="http://schemas.microsoft.com/office/powerpoint/2010/main" val="1100662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42339-B10F-BDE5-1707-DEE1E6280D6C}"/>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F92F0344-F9A3-63B3-3FF9-3C54262B21CB}"/>
              </a:ext>
            </a:extLst>
          </p:cNvPr>
          <p:cNvSpPr txBox="1"/>
          <p:nvPr/>
        </p:nvSpPr>
        <p:spPr>
          <a:xfrm>
            <a:off x="4034724" y="135805"/>
            <a:ext cx="4616408" cy="677108"/>
          </a:xfrm>
          <a:prstGeom prst="rect">
            <a:avLst/>
          </a:prstGeom>
        </p:spPr>
        <p:txBody>
          <a:bodyPr wrap="square" lIns="0" tIns="0" rIns="0" bIns="0" rtlCol="0" anchor="t">
            <a:spAutoFit/>
          </a:bodyPr>
          <a:lstStyle/>
          <a:p>
            <a:pPr algn="l"/>
            <a:r>
              <a:rPr lang="en-US" sz="4400" b="1" i="0" dirty="0">
                <a:solidFill>
                  <a:schemeClr val="accent3"/>
                </a:solidFill>
                <a:effectLst/>
                <a:latin typeface="Inter"/>
              </a:rPr>
              <a:t>Data Visualization</a:t>
            </a:r>
          </a:p>
        </p:txBody>
      </p:sp>
      <p:sp>
        <p:nvSpPr>
          <p:cNvPr id="5" name="TextBox 4">
            <a:extLst>
              <a:ext uri="{FF2B5EF4-FFF2-40B4-BE49-F238E27FC236}">
                <a16:creationId xmlns:a16="http://schemas.microsoft.com/office/drawing/2014/main" id="{0DB28EDE-2711-5783-2454-BFBF7DD34C59}"/>
              </a:ext>
            </a:extLst>
          </p:cNvPr>
          <p:cNvSpPr txBox="1"/>
          <p:nvPr/>
        </p:nvSpPr>
        <p:spPr>
          <a:xfrm>
            <a:off x="3011945" y="653760"/>
            <a:ext cx="6375122" cy="523220"/>
          </a:xfrm>
          <a:prstGeom prst="rect">
            <a:avLst/>
          </a:prstGeom>
          <a:noFill/>
        </p:spPr>
        <p:txBody>
          <a:bodyPr wrap="square" rtlCol="0">
            <a:spAutoFit/>
          </a:bodyPr>
          <a:lstStyle/>
          <a:p>
            <a:pPr algn="ctr">
              <a:spcAft>
                <a:spcPts val="300"/>
              </a:spcAft>
            </a:pPr>
            <a:r>
              <a:rPr lang="en-US" sz="2400" b="1" i="0" dirty="0">
                <a:solidFill>
                  <a:srgbClr val="404040"/>
                </a:solidFill>
                <a:effectLst/>
                <a:latin typeface="Inter"/>
              </a:rPr>
              <a:t>Tableau</a:t>
            </a:r>
            <a:r>
              <a:rPr lang="en-US" sz="2800" b="1" dirty="0">
                <a:solidFill>
                  <a:srgbClr val="404040"/>
                </a:solidFill>
                <a:latin typeface="Inter"/>
              </a:rPr>
              <a:t> </a:t>
            </a:r>
            <a:r>
              <a:rPr lang="en-US" sz="2400" b="1" dirty="0">
                <a:solidFill>
                  <a:srgbClr val="404040"/>
                </a:solidFill>
                <a:latin typeface="Inter"/>
              </a:rPr>
              <a:t>for</a:t>
            </a:r>
            <a:r>
              <a:rPr lang="en-US" sz="2800" b="1" dirty="0">
                <a:solidFill>
                  <a:srgbClr val="404040"/>
                </a:solidFill>
                <a:latin typeface="Inter"/>
              </a:rPr>
              <a:t> </a:t>
            </a:r>
            <a:r>
              <a:rPr lang="en-US" sz="2400" b="1" dirty="0">
                <a:solidFill>
                  <a:srgbClr val="404040"/>
                </a:solidFill>
                <a:latin typeface="Inter"/>
              </a:rPr>
              <a:t>Data Forecasting</a:t>
            </a:r>
            <a:endParaRPr lang="en-US" sz="2800" b="1" dirty="0"/>
          </a:p>
        </p:txBody>
      </p:sp>
      <p:pic>
        <p:nvPicPr>
          <p:cNvPr id="7" name="Picture 6">
            <a:extLst>
              <a:ext uri="{FF2B5EF4-FFF2-40B4-BE49-F238E27FC236}">
                <a16:creationId xmlns:a16="http://schemas.microsoft.com/office/drawing/2014/main" id="{F6318E00-3B76-7C32-23C9-EC042FDD51BC}"/>
              </a:ext>
            </a:extLst>
          </p:cNvPr>
          <p:cNvPicPr>
            <a:picLocks noChangeAspect="1"/>
          </p:cNvPicPr>
          <p:nvPr/>
        </p:nvPicPr>
        <p:blipFill>
          <a:blip r:embed="rId2"/>
          <a:stretch>
            <a:fillRect/>
          </a:stretch>
        </p:blipFill>
        <p:spPr>
          <a:xfrm>
            <a:off x="950557" y="1624641"/>
            <a:ext cx="5033554" cy="5233359"/>
          </a:xfrm>
          <a:prstGeom prst="rect">
            <a:avLst/>
          </a:prstGeom>
        </p:spPr>
      </p:pic>
      <p:pic>
        <p:nvPicPr>
          <p:cNvPr id="9" name="Picture 8">
            <a:extLst>
              <a:ext uri="{FF2B5EF4-FFF2-40B4-BE49-F238E27FC236}">
                <a16:creationId xmlns:a16="http://schemas.microsoft.com/office/drawing/2014/main" id="{D935E3CB-CD2B-B541-A840-15E0F9E91F76}"/>
              </a:ext>
            </a:extLst>
          </p:cNvPr>
          <p:cNvPicPr>
            <a:picLocks noChangeAspect="1"/>
          </p:cNvPicPr>
          <p:nvPr/>
        </p:nvPicPr>
        <p:blipFill>
          <a:blip r:embed="rId3"/>
          <a:stretch>
            <a:fillRect/>
          </a:stretch>
        </p:blipFill>
        <p:spPr>
          <a:xfrm>
            <a:off x="6202590" y="1563162"/>
            <a:ext cx="5033554" cy="5294838"/>
          </a:xfrm>
          <a:prstGeom prst="rect">
            <a:avLst/>
          </a:prstGeom>
        </p:spPr>
      </p:pic>
    </p:spTree>
    <p:extLst>
      <p:ext uri="{BB962C8B-B14F-4D97-AF65-F5344CB8AC3E}">
        <p14:creationId xmlns:p14="http://schemas.microsoft.com/office/powerpoint/2010/main" val="3915084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B170C-6565-E5C8-AC29-B1E13B41B252}"/>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D889C7D4-8EF3-BED7-18D5-780C2BCD0535}"/>
              </a:ext>
            </a:extLst>
          </p:cNvPr>
          <p:cNvSpPr txBox="1"/>
          <p:nvPr/>
        </p:nvSpPr>
        <p:spPr>
          <a:xfrm>
            <a:off x="4034724" y="135805"/>
            <a:ext cx="4616408" cy="677108"/>
          </a:xfrm>
          <a:prstGeom prst="rect">
            <a:avLst/>
          </a:prstGeom>
        </p:spPr>
        <p:txBody>
          <a:bodyPr wrap="square" lIns="0" tIns="0" rIns="0" bIns="0" rtlCol="0" anchor="t">
            <a:spAutoFit/>
          </a:bodyPr>
          <a:lstStyle/>
          <a:p>
            <a:pPr algn="l"/>
            <a:r>
              <a:rPr lang="en-US" sz="4400" b="1" i="0" dirty="0">
                <a:solidFill>
                  <a:schemeClr val="accent3"/>
                </a:solidFill>
                <a:effectLst/>
                <a:latin typeface="Inter"/>
              </a:rPr>
              <a:t>Data Visualization</a:t>
            </a:r>
          </a:p>
        </p:txBody>
      </p:sp>
      <p:sp>
        <p:nvSpPr>
          <p:cNvPr id="5" name="TextBox 4">
            <a:extLst>
              <a:ext uri="{FF2B5EF4-FFF2-40B4-BE49-F238E27FC236}">
                <a16:creationId xmlns:a16="http://schemas.microsoft.com/office/drawing/2014/main" id="{0A41539A-A99C-6DA0-03E7-C667A6405FC2}"/>
              </a:ext>
            </a:extLst>
          </p:cNvPr>
          <p:cNvSpPr txBox="1"/>
          <p:nvPr/>
        </p:nvSpPr>
        <p:spPr>
          <a:xfrm>
            <a:off x="3011945" y="653760"/>
            <a:ext cx="6375122" cy="523220"/>
          </a:xfrm>
          <a:prstGeom prst="rect">
            <a:avLst/>
          </a:prstGeom>
          <a:noFill/>
        </p:spPr>
        <p:txBody>
          <a:bodyPr wrap="square" rtlCol="0">
            <a:spAutoFit/>
          </a:bodyPr>
          <a:lstStyle/>
          <a:p>
            <a:pPr algn="ctr">
              <a:spcAft>
                <a:spcPts val="300"/>
              </a:spcAft>
            </a:pPr>
            <a:r>
              <a:rPr lang="en-US" sz="2400" b="1" i="0" dirty="0">
                <a:solidFill>
                  <a:srgbClr val="404040"/>
                </a:solidFill>
                <a:effectLst/>
                <a:latin typeface="Inter"/>
              </a:rPr>
              <a:t>excel</a:t>
            </a:r>
            <a:r>
              <a:rPr lang="en-US" sz="2800" b="1" dirty="0">
                <a:solidFill>
                  <a:srgbClr val="404040"/>
                </a:solidFill>
                <a:latin typeface="Inter"/>
              </a:rPr>
              <a:t> </a:t>
            </a:r>
            <a:r>
              <a:rPr lang="en-US" sz="2400" b="1" dirty="0">
                <a:solidFill>
                  <a:srgbClr val="404040"/>
                </a:solidFill>
                <a:latin typeface="Inter"/>
              </a:rPr>
              <a:t>for</a:t>
            </a:r>
            <a:r>
              <a:rPr lang="en-US" sz="2800" b="1" dirty="0">
                <a:solidFill>
                  <a:srgbClr val="404040"/>
                </a:solidFill>
                <a:latin typeface="Inter"/>
              </a:rPr>
              <a:t> </a:t>
            </a:r>
            <a:r>
              <a:rPr lang="en-US" sz="2400" b="1" dirty="0">
                <a:solidFill>
                  <a:srgbClr val="404040"/>
                </a:solidFill>
                <a:latin typeface="Inter"/>
              </a:rPr>
              <a:t>marketing research</a:t>
            </a:r>
            <a:endParaRPr lang="en-US" sz="2800" b="1" dirty="0"/>
          </a:p>
        </p:txBody>
      </p:sp>
      <p:pic>
        <p:nvPicPr>
          <p:cNvPr id="4" name="Picture 3">
            <a:extLst>
              <a:ext uri="{FF2B5EF4-FFF2-40B4-BE49-F238E27FC236}">
                <a16:creationId xmlns:a16="http://schemas.microsoft.com/office/drawing/2014/main" id="{6A3E6E2D-D78E-22F7-21A0-CABF0BAE4962}"/>
              </a:ext>
            </a:extLst>
          </p:cNvPr>
          <p:cNvPicPr>
            <a:picLocks noChangeAspect="1"/>
          </p:cNvPicPr>
          <p:nvPr/>
        </p:nvPicPr>
        <p:blipFill>
          <a:blip r:embed="rId2"/>
          <a:stretch>
            <a:fillRect/>
          </a:stretch>
        </p:blipFill>
        <p:spPr>
          <a:xfrm>
            <a:off x="1238387" y="1081921"/>
            <a:ext cx="9922237" cy="5776079"/>
          </a:xfrm>
          <a:prstGeom prst="rect">
            <a:avLst/>
          </a:prstGeom>
        </p:spPr>
      </p:pic>
    </p:spTree>
    <p:extLst>
      <p:ext uri="{BB962C8B-B14F-4D97-AF65-F5344CB8AC3E}">
        <p14:creationId xmlns:p14="http://schemas.microsoft.com/office/powerpoint/2010/main" val="147785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EC67D-5A85-BB7B-748A-02999771A852}"/>
            </a:ext>
          </a:extLst>
        </p:cNvPr>
        <p:cNvGrpSpPr/>
        <p:nvPr/>
      </p:nvGrpSpPr>
      <p:grpSpPr>
        <a:xfrm>
          <a:off x="0" y="0"/>
          <a:ext cx="0" cy="0"/>
          <a:chOff x="0" y="0"/>
          <a:chExt cx="0" cy="0"/>
        </a:xfrm>
      </p:grpSpPr>
      <p:pic>
        <p:nvPicPr>
          <p:cNvPr id="2" name="Image 3">
            <a:extLst>
              <a:ext uri="{FF2B5EF4-FFF2-40B4-BE49-F238E27FC236}">
                <a16:creationId xmlns:a16="http://schemas.microsoft.com/office/drawing/2014/main" id="{780A6DBF-1F34-FD7E-6069-901EF1366872}"/>
              </a:ext>
            </a:extLst>
          </p:cNvPr>
          <p:cNvPicPr/>
          <p:nvPr/>
        </p:nvPicPr>
        <p:blipFill>
          <a:blip r:embed="rId2" cstate="print"/>
          <a:stretch>
            <a:fillRect/>
          </a:stretch>
        </p:blipFill>
        <p:spPr>
          <a:xfrm>
            <a:off x="4843" y="0"/>
            <a:ext cx="12192000" cy="6858000"/>
          </a:xfrm>
          <a:prstGeom prst="rect">
            <a:avLst/>
          </a:prstGeom>
        </p:spPr>
      </p:pic>
      <p:pic>
        <p:nvPicPr>
          <p:cNvPr id="8" name="Picture 7">
            <a:extLst>
              <a:ext uri="{FF2B5EF4-FFF2-40B4-BE49-F238E27FC236}">
                <a16:creationId xmlns:a16="http://schemas.microsoft.com/office/drawing/2014/main" id="{4D38D54B-F53A-FF60-8F97-796360BE4FD5}"/>
              </a:ext>
            </a:extLst>
          </p:cNvPr>
          <p:cNvPicPr>
            <a:picLocks noChangeAspect="1"/>
          </p:cNvPicPr>
          <p:nvPr/>
        </p:nvPicPr>
        <p:blipFill>
          <a:blip r:embed="rId3"/>
          <a:stretch>
            <a:fillRect/>
          </a:stretch>
        </p:blipFill>
        <p:spPr>
          <a:xfrm>
            <a:off x="28327" y="0"/>
            <a:ext cx="12135345" cy="6858000"/>
          </a:xfrm>
          <a:prstGeom prst="rect">
            <a:avLst/>
          </a:prstGeom>
        </p:spPr>
      </p:pic>
    </p:spTree>
    <p:extLst>
      <p:ext uri="{BB962C8B-B14F-4D97-AF65-F5344CB8AC3E}">
        <p14:creationId xmlns:p14="http://schemas.microsoft.com/office/powerpoint/2010/main" val="280025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04D2D-3912-8C85-9878-34D7A0101203}"/>
            </a:ext>
          </a:extLst>
        </p:cNvPr>
        <p:cNvGrpSpPr/>
        <p:nvPr/>
      </p:nvGrpSpPr>
      <p:grpSpPr>
        <a:xfrm>
          <a:off x="0" y="0"/>
          <a:ext cx="0" cy="0"/>
          <a:chOff x="0" y="0"/>
          <a:chExt cx="0" cy="0"/>
        </a:xfrm>
      </p:grpSpPr>
      <p:pic>
        <p:nvPicPr>
          <p:cNvPr id="2" name="Image 3">
            <a:extLst>
              <a:ext uri="{FF2B5EF4-FFF2-40B4-BE49-F238E27FC236}">
                <a16:creationId xmlns:a16="http://schemas.microsoft.com/office/drawing/2014/main" id="{51E47457-F247-FA0A-C06A-B5E22A77BAA4}"/>
              </a:ext>
            </a:extLst>
          </p:cNvPr>
          <p:cNvPicPr/>
          <p:nvPr/>
        </p:nvPicPr>
        <p:blipFill>
          <a:blip r:embed="rId2" cstate="print"/>
          <a:stretch>
            <a:fillRect/>
          </a:stretch>
        </p:blipFill>
        <p:spPr>
          <a:xfrm>
            <a:off x="4843" y="0"/>
            <a:ext cx="12192000" cy="6858000"/>
          </a:xfrm>
          <a:prstGeom prst="rect">
            <a:avLst/>
          </a:prstGeom>
        </p:spPr>
      </p:pic>
      <p:pic>
        <p:nvPicPr>
          <p:cNvPr id="6" name="Picture 5">
            <a:extLst>
              <a:ext uri="{FF2B5EF4-FFF2-40B4-BE49-F238E27FC236}">
                <a16:creationId xmlns:a16="http://schemas.microsoft.com/office/drawing/2014/main" id="{082B2230-47AD-C759-25A6-314652EA4CBA}"/>
              </a:ext>
            </a:extLst>
          </p:cNvPr>
          <p:cNvPicPr>
            <a:picLocks noChangeAspect="1"/>
          </p:cNvPicPr>
          <p:nvPr/>
        </p:nvPicPr>
        <p:blipFill>
          <a:blip r:embed="rId3"/>
          <a:stretch>
            <a:fillRect/>
          </a:stretch>
        </p:blipFill>
        <p:spPr>
          <a:xfrm>
            <a:off x="20201" y="0"/>
            <a:ext cx="12151598" cy="6858000"/>
          </a:xfrm>
          <a:prstGeom prst="rect">
            <a:avLst/>
          </a:prstGeom>
        </p:spPr>
      </p:pic>
    </p:spTree>
    <p:extLst>
      <p:ext uri="{BB962C8B-B14F-4D97-AF65-F5344CB8AC3E}">
        <p14:creationId xmlns:p14="http://schemas.microsoft.com/office/powerpoint/2010/main" val="202840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E24C2-A4FB-C099-288A-D9DA8A55D67D}"/>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545CCFDF-9FDA-E3B5-7511-AE886D4CAB06}"/>
              </a:ext>
            </a:extLst>
          </p:cNvPr>
          <p:cNvSpPr txBox="1"/>
          <p:nvPr/>
        </p:nvSpPr>
        <p:spPr>
          <a:xfrm>
            <a:off x="1315655" y="2618329"/>
            <a:ext cx="9560689" cy="1621341"/>
          </a:xfrm>
          <a:prstGeom prst="rect">
            <a:avLst/>
          </a:prstGeom>
        </p:spPr>
        <p:txBody>
          <a:bodyPr wrap="square" lIns="0" tIns="0" rIns="0" bIns="0" rtlCol="0" anchor="t">
            <a:spAutoFit/>
          </a:bodyPr>
          <a:lstStyle/>
          <a:p>
            <a:pPr algn="ctr">
              <a:lnSpc>
                <a:spcPts val="11985"/>
              </a:lnSpc>
              <a:spcBef>
                <a:spcPct val="0"/>
              </a:spcBef>
            </a:pPr>
            <a:r>
              <a:rPr lang="en-US" sz="13800" b="1" i="0" dirty="0">
                <a:solidFill>
                  <a:schemeClr val="accent3"/>
                </a:solidFill>
                <a:effectLst/>
                <a:latin typeface="Inter"/>
              </a:rPr>
              <a:t>Data Mining</a:t>
            </a:r>
          </a:p>
        </p:txBody>
      </p:sp>
    </p:spTree>
    <p:extLst>
      <p:ext uri="{BB962C8B-B14F-4D97-AF65-F5344CB8AC3E}">
        <p14:creationId xmlns:p14="http://schemas.microsoft.com/office/powerpoint/2010/main" val="505519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842934" y="2031143"/>
            <a:ext cx="2540000" cy="2778784"/>
            <a:chOff x="3813282" y="903181"/>
            <a:chExt cx="4594226" cy="5026132"/>
          </a:xfrm>
        </p:grpSpPr>
        <p:sp>
          <p:nvSpPr>
            <p:cNvPr id="4" name="Freeform 5">
              <a:extLst>
                <a:ext uri="{FF2B5EF4-FFF2-40B4-BE49-F238E27FC236}">
                  <a16:creationId xmlns:a16="http://schemas.microsoft.com/office/drawing/2014/main" id="{09C93CDD-1423-4AFB-877A-8F99FD22B83A}"/>
                </a:ext>
              </a:extLst>
            </p:cNvPr>
            <p:cNvSpPr>
              <a:spLocks/>
            </p:cNvSpPr>
            <p:nvPr/>
          </p:nvSpPr>
          <p:spPr bwMode="auto">
            <a:xfrm>
              <a:off x="5476875" y="4859338"/>
              <a:ext cx="1246188" cy="455613"/>
            </a:xfrm>
            <a:custGeom>
              <a:avLst/>
              <a:gdLst>
                <a:gd name="T0" fmla="*/ 1564 w 1569"/>
                <a:gd name="T1" fmla="*/ 459 h 573"/>
                <a:gd name="T2" fmla="*/ 1555 w 1569"/>
                <a:gd name="T3" fmla="*/ 487 h 573"/>
                <a:gd name="T4" fmla="*/ 1540 w 1569"/>
                <a:gd name="T5" fmla="*/ 511 h 573"/>
                <a:gd name="T6" fmla="*/ 1523 w 1569"/>
                <a:gd name="T7" fmla="*/ 533 h 573"/>
                <a:gd name="T8" fmla="*/ 1500 w 1569"/>
                <a:gd name="T9" fmla="*/ 549 h 573"/>
                <a:gd name="T10" fmla="*/ 1477 w 1569"/>
                <a:gd name="T11" fmla="*/ 563 h 573"/>
                <a:gd name="T12" fmla="*/ 1448 w 1569"/>
                <a:gd name="T13" fmla="*/ 570 h 573"/>
                <a:gd name="T14" fmla="*/ 1420 w 1569"/>
                <a:gd name="T15" fmla="*/ 573 h 573"/>
                <a:gd name="T16" fmla="*/ 1390 w 1569"/>
                <a:gd name="T17" fmla="*/ 570 h 573"/>
                <a:gd name="T18" fmla="*/ 37 w 1569"/>
                <a:gd name="T19" fmla="*/ 280 h 573"/>
                <a:gd name="T20" fmla="*/ 22 w 1569"/>
                <a:gd name="T21" fmla="*/ 251 h 573"/>
                <a:gd name="T22" fmla="*/ 7 w 1569"/>
                <a:gd name="T23" fmla="*/ 205 h 573"/>
                <a:gd name="T24" fmla="*/ 0 w 1569"/>
                <a:gd name="T25" fmla="*/ 165 h 573"/>
                <a:gd name="T26" fmla="*/ 1 w 1569"/>
                <a:gd name="T27" fmla="*/ 135 h 573"/>
                <a:gd name="T28" fmla="*/ 4 w 1569"/>
                <a:gd name="T29" fmla="*/ 114 h 573"/>
                <a:gd name="T30" fmla="*/ 9 w 1569"/>
                <a:gd name="T31" fmla="*/ 101 h 573"/>
                <a:gd name="T32" fmla="*/ 21 w 1569"/>
                <a:gd name="T33" fmla="*/ 74 h 573"/>
                <a:gd name="T34" fmla="*/ 37 w 1569"/>
                <a:gd name="T35" fmla="*/ 50 h 573"/>
                <a:gd name="T36" fmla="*/ 56 w 1569"/>
                <a:gd name="T37" fmla="*/ 31 h 573"/>
                <a:gd name="T38" fmla="*/ 80 w 1569"/>
                <a:gd name="T39" fmla="*/ 16 h 573"/>
                <a:gd name="T40" fmla="*/ 107 w 1569"/>
                <a:gd name="T41" fmla="*/ 6 h 573"/>
                <a:gd name="T42" fmla="*/ 134 w 1569"/>
                <a:gd name="T43" fmla="*/ 0 h 573"/>
                <a:gd name="T44" fmla="*/ 163 w 1569"/>
                <a:gd name="T45" fmla="*/ 1 h 573"/>
                <a:gd name="T46" fmla="*/ 1454 w 1569"/>
                <a:gd name="T47" fmla="*/ 279 h 573"/>
                <a:gd name="T48" fmla="*/ 1469 w 1569"/>
                <a:gd name="T49" fmla="*/ 283 h 573"/>
                <a:gd name="T50" fmla="*/ 1496 w 1569"/>
                <a:gd name="T51" fmla="*/ 295 h 573"/>
                <a:gd name="T52" fmla="*/ 1518 w 1569"/>
                <a:gd name="T53" fmla="*/ 312 h 573"/>
                <a:gd name="T54" fmla="*/ 1538 w 1569"/>
                <a:gd name="T55" fmla="*/ 332 h 573"/>
                <a:gd name="T56" fmla="*/ 1552 w 1569"/>
                <a:gd name="T57" fmla="*/ 355 h 573"/>
                <a:gd name="T58" fmla="*/ 1563 w 1569"/>
                <a:gd name="T59" fmla="*/ 381 h 573"/>
                <a:gd name="T60" fmla="*/ 1569 w 1569"/>
                <a:gd name="T61" fmla="*/ 410 h 573"/>
                <a:gd name="T62" fmla="*/ 1569 w 1569"/>
                <a:gd name="T63" fmla="*/ 438 h 573"/>
                <a:gd name="T64" fmla="*/ 1564 w 1569"/>
                <a:gd name="T65" fmla="*/ 45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69" h="573">
                  <a:moveTo>
                    <a:pt x="1564" y="459"/>
                  </a:moveTo>
                  <a:lnTo>
                    <a:pt x="1564" y="459"/>
                  </a:lnTo>
                  <a:lnTo>
                    <a:pt x="1561" y="474"/>
                  </a:lnTo>
                  <a:lnTo>
                    <a:pt x="1555" y="487"/>
                  </a:lnTo>
                  <a:lnTo>
                    <a:pt x="1549" y="499"/>
                  </a:lnTo>
                  <a:lnTo>
                    <a:pt x="1540" y="511"/>
                  </a:lnTo>
                  <a:lnTo>
                    <a:pt x="1533" y="523"/>
                  </a:lnTo>
                  <a:lnTo>
                    <a:pt x="1523" y="533"/>
                  </a:lnTo>
                  <a:lnTo>
                    <a:pt x="1512" y="542"/>
                  </a:lnTo>
                  <a:lnTo>
                    <a:pt x="1500" y="549"/>
                  </a:lnTo>
                  <a:lnTo>
                    <a:pt x="1489" y="557"/>
                  </a:lnTo>
                  <a:lnTo>
                    <a:pt x="1477" y="563"/>
                  </a:lnTo>
                  <a:lnTo>
                    <a:pt x="1463" y="567"/>
                  </a:lnTo>
                  <a:lnTo>
                    <a:pt x="1448" y="570"/>
                  </a:lnTo>
                  <a:lnTo>
                    <a:pt x="1435" y="573"/>
                  </a:lnTo>
                  <a:lnTo>
                    <a:pt x="1420" y="573"/>
                  </a:lnTo>
                  <a:lnTo>
                    <a:pt x="1405" y="572"/>
                  </a:lnTo>
                  <a:lnTo>
                    <a:pt x="1390" y="570"/>
                  </a:lnTo>
                  <a:lnTo>
                    <a:pt x="37" y="280"/>
                  </a:lnTo>
                  <a:lnTo>
                    <a:pt x="37" y="280"/>
                  </a:lnTo>
                  <a:lnTo>
                    <a:pt x="30" y="267"/>
                  </a:lnTo>
                  <a:lnTo>
                    <a:pt x="22" y="251"/>
                  </a:lnTo>
                  <a:lnTo>
                    <a:pt x="13" y="230"/>
                  </a:lnTo>
                  <a:lnTo>
                    <a:pt x="7" y="205"/>
                  </a:lnTo>
                  <a:lnTo>
                    <a:pt x="1" y="178"/>
                  </a:lnTo>
                  <a:lnTo>
                    <a:pt x="0" y="165"/>
                  </a:lnTo>
                  <a:lnTo>
                    <a:pt x="0" y="150"/>
                  </a:lnTo>
                  <a:lnTo>
                    <a:pt x="1" y="135"/>
                  </a:lnTo>
                  <a:lnTo>
                    <a:pt x="3" y="120"/>
                  </a:lnTo>
                  <a:lnTo>
                    <a:pt x="4" y="114"/>
                  </a:lnTo>
                  <a:lnTo>
                    <a:pt x="4" y="114"/>
                  </a:lnTo>
                  <a:lnTo>
                    <a:pt x="9" y="101"/>
                  </a:lnTo>
                  <a:lnTo>
                    <a:pt x="13" y="86"/>
                  </a:lnTo>
                  <a:lnTo>
                    <a:pt x="21" y="74"/>
                  </a:lnTo>
                  <a:lnTo>
                    <a:pt x="28" y="62"/>
                  </a:lnTo>
                  <a:lnTo>
                    <a:pt x="37" y="50"/>
                  </a:lnTo>
                  <a:lnTo>
                    <a:pt x="46" y="40"/>
                  </a:lnTo>
                  <a:lnTo>
                    <a:pt x="56" y="31"/>
                  </a:lnTo>
                  <a:lnTo>
                    <a:pt x="68" y="23"/>
                  </a:lnTo>
                  <a:lnTo>
                    <a:pt x="80" y="16"/>
                  </a:lnTo>
                  <a:lnTo>
                    <a:pt x="93" y="10"/>
                  </a:lnTo>
                  <a:lnTo>
                    <a:pt x="107" y="6"/>
                  </a:lnTo>
                  <a:lnTo>
                    <a:pt x="120" y="3"/>
                  </a:lnTo>
                  <a:lnTo>
                    <a:pt x="134" y="0"/>
                  </a:lnTo>
                  <a:lnTo>
                    <a:pt x="148" y="0"/>
                  </a:lnTo>
                  <a:lnTo>
                    <a:pt x="163" y="1"/>
                  </a:lnTo>
                  <a:lnTo>
                    <a:pt x="178" y="3"/>
                  </a:lnTo>
                  <a:lnTo>
                    <a:pt x="1454" y="279"/>
                  </a:lnTo>
                  <a:lnTo>
                    <a:pt x="1454" y="279"/>
                  </a:lnTo>
                  <a:lnTo>
                    <a:pt x="1469" y="283"/>
                  </a:lnTo>
                  <a:lnTo>
                    <a:pt x="1483" y="289"/>
                  </a:lnTo>
                  <a:lnTo>
                    <a:pt x="1496" y="295"/>
                  </a:lnTo>
                  <a:lnTo>
                    <a:pt x="1508" y="303"/>
                  </a:lnTo>
                  <a:lnTo>
                    <a:pt x="1518" y="312"/>
                  </a:lnTo>
                  <a:lnTo>
                    <a:pt x="1529" y="321"/>
                  </a:lnTo>
                  <a:lnTo>
                    <a:pt x="1538" y="332"/>
                  </a:lnTo>
                  <a:lnTo>
                    <a:pt x="1546" y="343"/>
                  </a:lnTo>
                  <a:lnTo>
                    <a:pt x="1552" y="355"/>
                  </a:lnTo>
                  <a:lnTo>
                    <a:pt x="1558" y="368"/>
                  </a:lnTo>
                  <a:lnTo>
                    <a:pt x="1563" y="381"/>
                  </a:lnTo>
                  <a:lnTo>
                    <a:pt x="1567" y="395"/>
                  </a:lnTo>
                  <a:lnTo>
                    <a:pt x="1569" y="410"/>
                  </a:lnTo>
                  <a:lnTo>
                    <a:pt x="1569" y="423"/>
                  </a:lnTo>
                  <a:lnTo>
                    <a:pt x="1569" y="438"/>
                  </a:lnTo>
                  <a:lnTo>
                    <a:pt x="1566" y="453"/>
                  </a:lnTo>
                  <a:lnTo>
                    <a:pt x="1564" y="459"/>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D61DA288-97D6-4185-AD9B-BEC8EB682282}"/>
                </a:ext>
              </a:extLst>
            </p:cNvPr>
            <p:cNvSpPr>
              <a:spLocks/>
            </p:cNvSpPr>
            <p:nvPr/>
          </p:nvSpPr>
          <p:spPr bwMode="auto">
            <a:xfrm>
              <a:off x="5476875" y="5160963"/>
              <a:ext cx="1123950" cy="449263"/>
            </a:xfrm>
            <a:custGeom>
              <a:avLst/>
              <a:gdLst>
                <a:gd name="T0" fmla="*/ 1410 w 1414"/>
                <a:gd name="T1" fmla="*/ 453 h 566"/>
                <a:gd name="T2" fmla="*/ 1401 w 1414"/>
                <a:gd name="T3" fmla="*/ 480 h 566"/>
                <a:gd name="T4" fmla="*/ 1386 w 1414"/>
                <a:gd name="T5" fmla="*/ 505 h 566"/>
                <a:gd name="T6" fmla="*/ 1368 w 1414"/>
                <a:gd name="T7" fmla="*/ 526 h 566"/>
                <a:gd name="T8" fmla="*/ 1346 w 1414"/>
                <a:gd name="T9" fmla="*/ 544 h 566"/>
                <a:gd name="T10" fmla="*/ 1322 w 1414"/>
                <a:gd name="T11" fmla="*/ 556 h 566"/>
                <a:gd name="T12" fmla="*/ 1295 w 1414"/>
                <a:gd name="T13" fmla="*/ 563 h 566"/>
                <a:gd name="T14" fmla="*/ 1267 w 1414"/>
                <a:gd name="T15" fmla="*/ 566 h 566"/>
                <a:gd name="T16" fmla="*/ 1237 w 1414"/>
                <a:gd name="T17" fmla="*/ 563 h 566"/>
                <a:gd name="T18" fmla="*/ 113 w 1414"/>
                <a:gd name="T19" fmla="*/ 290 h 566"/>
                <a:gd name="T20" fmla="*/ 86 w 1414"/>
                <a:gd name="T21" fmla="*/ 281 h 566"/>
                <a:gd name="T22" fmla="*/ 61 w 1414"/>
                <a:gd name="T23" fmla="*/ 266 h 566"/>
                <a:gd name="T24" fmla="*/ 40 w 1414"/>
                <a:gd name="T25" fmla="*/ 248 h 566"/>
                <a:gd name="T26" fmla="*/ 22 w 1414"/>
                <a:gd name="T27" fmla="*/ 226 h 566"/>
                <a:gd name="T28" fmla="*/ 10 w 1414"/>
                <a:gd name="T29" fmla="*/ 202 h 566"/>
                <a:gd name="T30" fmla="*/ 3 w 1414"/>
                <a:gd name="T31" fmla="*/ 175 h 566"/>
                <a:gd name="T32" fmla="*/ 0 w 1414"/>
                <a:gd name="T33" fmla="*/ 147 h 566"/>
                <a:gd name="T34" fmla="*/ 3 w 1414"/>
                <a:gd name="T35" fmla="*/ 119 h 566"/>
                <a:gd name="T36" fmla="*/ 4 w 1414"/>
                <a:gd name="T37" fmla="*/ 113 h 566"/>
                <a:gd name="T38" fmla="*/ 13 w 1414"/>
                <a:gd name="T39" fmla="*/ 85 h 566"/>
                <a:gd name="T40" fmla="*/ 28 w 1414"/>
                <a:gd name="T41" fmla="*/ 61 h 566"/>
                <a:gd name="T42" fmla="*/ 46 w 1414"/>
                <a:gd name="T43" fmla="*/ 40 h 566"/>
                <a:gd name="T44" fmla="*/ 68 w 1414"/>
                <a:gd name="T45" fmla="*/ 22 h 566"/>
                <a:gd name="T46" fmla="*/ 92 w 1414"/>
                <a:gd name="T47" fmla="*/ 10 h 566"/>
                <a:gd name="T48" fmla="*/ 119 w 1414"/>
                <a:gd name="T49" fmla="*/ 1 h 566"/>
                <a:gd name="T50" fmla="*/ 147 w 1414"/>
                <a:gd name="T51" fmla="*/ 0 h 566"/>
                <a:gd name="T52" fmla="*/ 175 w 1414"/>
                <a:gd name="T53" fmla="*/ 3 h 566"/>
                <a:gd name="T54" fmla="*/ 1301 w 1414"/>
                <a:gd name="T55" fmla="*/ 276 h 566"/>
                <a:gd name="T56" fmla="*/ 1328 w 1414"/>
                <a:gd name="T57" fmla="*/ 285 h 566"/>
                <a:gd name="T58" fmla="*/ 1353 w 1414"/>
                <a:gd name="T59" fmla="*/ 299 h 566"/>
                <a:gd name="T60" fmla="*/ 1374 w 1414"/>
                <a:gd name="T61" fmla="*/ 318 h 566"/>
                <a:gd name="T62" fmla="*/ 1390 w 1414"/>
                <a:gd name="T63" fmla="*/ 339 h 566"/>
                <a:gd name="T64" fmla="*/ 1404 w 1414"/>
                <a:gd name="T65" fmla="*/ 364 h 566"/>
                <a:gd name="T66" fmla="*/ 1411 w 1414"/>
                <a:gd name="T67" fmla="*/ 391 h 566"/>
                <a:gd name="T68" fmla="*/ 1414 w 1414"/>
                <a:gd name="T69" fmla="*/ 419 h 566"/>
                <a:gd name="T70" fmla="*/ 1410 w 1414"/>
                <a:gd name="T71" fmla="*/ 447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14" h="566">
                  <a:moveTo>
                    <a:pt x="1410" y="453"/>
                  </a:moveTo>
                  <a:lnTo>
                    <a:pt x="1410" y="453"/>
                  </a:lnTo>
                  <a:lnTo>
                    <a:pt x="1405" y="466"/>
                  </a:lnTo>
                  <a:lnTo>
                    <a:pt x="1401" y="480"/>
                  </a:lnTo>
                  <a:lnTo>
                    <a:pt x="1393" y="493"/>
                  </a:lnTo>
                  <a:lnTo>
                    <a:pt x="1386" y="505"/>
                  </a:lnTo>
                  <a:lnTo>
                    <a:pt x="1377" y="515"/>
                  </a:lnTo>
                  <a:lnTo>
                    <a:pt x="1368" y="526"/>
                  </a:lnTo>
                  <a:lnTo>
                    <a:pt x="1358" y="535"/>
                  </a:lnTo>
                  <a:lnTo>
                    <a:pt x="1346" y="544"/>
                  </a:lnTo>
                  <a:lnTo>
                    <a:pt x="1334" y="550"/>
                  </a:lnTo>
                  <a:lnTo>
                    <a:pt x="1322" y="556"/>
                  </a:lnTo>
                  <a:lnTo>
                    <a:pt x="1309" y="560"/>
                  </a:lnTo>
                  <a:lnTo>
                    <a:pt x="1295" y="563"/>
                  </a:lnTo>
                  <a:lnTo>
                    <a:pt x="1281" y="566"/>
                  </a:lnTo>
                  <a:lnTo>
                    <a:pt x="1267" y="566"/>
                  </a:lnTo>
                  <a:lnTo>
                    <a:pt x="1252" y="564"/>
                  </a:lnTo>
                  <a:lnTo>
                    <a:pt x="1237" y="563"/>
                  </a:lnTo>
                  <a:lnTo>
                    <a:pt x="113" y="290"/>
                  </a:lnTo>
                  <a:lnTo>
                    <a:pt x="113" y="290"/>
                  </a:lnTo>
                  <a:lnTo>
                    <a:pt x="99" y="285"/>
                  </a:lnTo>
                  <a:lnTo>
                    <a:pt x="86" y="281"/>
                  </a:lnTo>
                  <a:lnTo>
                    <a:pt x="73" y="273"/>
                  </a:lnTo>
                  <a:lnTo>
                    <a:pt x="61" y="266"/>
                  </a:lnTo>
                  <a:lnTo>
                    <a:pt x="50" y="258"/>
                  </a:lnTo>
                  <a:lnTo>
                    <a:pt x="40" y="248"/>
                  </a:lnTo>
                  <a:lnTo>
                    <a:pt x="31" y="238"/>
                  </a:lnTo>
                  <a:lnTo>
                    <a:pt x="22" y="226"/>
                  </a:lnTo>
                  <a:lnTo>
                    <a:pt x="16" y="214"/>
                  </a:lnTo>
                  <a:lnTo>
                    <a:pt x="10" y="202"/>
                  </a:lnTo>
                  <a:lnTo>
                    <a:pt x="6" y="189"/>
                  </a:lnTo>
                  <a:lnTo>
                    <a:pt x="3" y="175"/>
                  </a:lnTo>
                  <a:lnTo>
                    <a:pt x="0" y="162"/>
                  </a:lnTo>
                  <a:lnTo>
                    <a:pt x="0" y="147"/>
                  </a:lnTo>
                  <a:lnTo>
                    <a:pt x="1" y="132"/>
                  </a:lnTo>
                  <a:lnTo>
                    <a:pt x="3" y="119"/>
                  </a:lnTo>
                  <a:lnTo>
                    <a:pt x="4" y="113"/>
                  </a:lnTo>
                  <a:lnTo>
                    <a:pt x="4" y="113"/>
                  </a:lnTo>
                  <a:lnTo>
                    <a:pt x="9" y="98"/>
                  </a:lnTo>
                  <a:lnTo>
                    <a:pt x="13" y="85"/>
                  </a:lnTo>
                  <a:lnTo>
                    <a:pt x="21" y="73"/>
                  </a:lnTo>
                  <a:lnTo>
                    <a:pt x="28" y="61"/>
                  </a:lnTo>
                  <a:lnTo>
                    <a:pt x="36" y="49"/>
                  </a:lnTo>
                  <a:lnTo>
                    <a:pt x="46" y="40"/>
                  </a:lnTo>
                  <a:lnTo>
                    <a:pt x="56" y="30"/>
                  </a:lnTo>
                  <a:lnTo>
                    <a:pt x="68" y="22"/>
                  </a:lnTo>
                  <a:lnTo>
                    <a:pt x="80" y="15"/>
                  </a:lnTo>
                  <a:lnTo>
                    <a:pt x="92" y="10"/>
                  </a:lnTo>
                  <a:lnTo>
                    <a:pt x="105" y="6"/>
                  </a:lnTo>
                  <a:lnTo>
                    <a:pt x="119" y="1"/>
                  </a:lnTo>
                  <a:lnTo>
                    <a:pt x="132" y="0"/>
                  </a:lnTo>
                  <a:lnTo>
                    <a:pt x="147" y="0"/>
                  </a:lnTo>
                  <a:lnTo>
                    <a:pt x="162" y="0"/>
                  </a:lnTo>
                  <a:lnTo>
                    <a:pt x="175" y="3"/>
                  </a:lnTo>
                  <a:lnTo>
                    <a:pt x="1301" y="276"/>
                  </a:lnTo>
                  <a:lnTo>
                    <a:pt x="1301" y="276"/>
                  </a:lnTo>
                  <a:lnTo>
                    <a:pt x="1315" y="281"/>
                  </a:lnTo>
                  <a:lnTo>
                    <a:pt x="1328" y="285"/>
                  </a:lnTo>
                  <a:lnTo>
                    <a:pt x="1341" y="291"/>
                  </a:lnTo>
                  <a:lnTo>
                    <a:pt x="1353" y="299"/>
                  </a:lnTo>
                  <a:lnTo>
                    <a:pt x="1364" y="307"/>
                  </a:lnTo>
                  <a:lnTo>
                    <a:pt x="1374" y="318"/>
                  </a:lnTo>
                  <a:lnTo>
                    <a:pt x="1383" y="328"/>
                  </a:lnTo>
                  <a:lnTo>
                    <a:pt x="1390" y="339"/>
                  </a:lnTo>
                  <a:lnTo>
                    <a:pt x="1398" y="351"/>
                  </a:lnTo>
                  <a:lnTo>
                    <a:pt x="1404" y="364"/>
                  </a:lnTo>
                  <a:lnTo>
                    <a:pt x="1408" y="377"/>
                  </a:lnTo>
                  <a:lnTo>
                    <a:pt x="1411" y="391"/>
                  </a:lnTo>
                  <a:lnTo>
                    <a:pt x="1413" y="404"/>
                  </a:lnTo>
                  <a:lnTo>
                    <a:pt x="1414" y="419"/>
                  </a:lnTo>
                  <a:lnTo>
                    <a:pt x="1413" y="432"/>
                  </a:lnTo>
                  <a:lnTo>
                    <a:pt x="1410" y="447"/>
                  </a:lnTo>
                  <a:lnTo>
                    <a:pt x="1410" y="45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906E1544-FBB5-4C7C-AA64-5E85166CF15D}"/>
                </a:ext>
              </a:extLst>
            </p:cNvPr>
            <p:cNvSpPr>
              <a:spLocks/>
            </p:cNvSpPr>
            <p:nvPr/>
          </p:nvSpPr>
          <p:spPr bwMode="auto">
            <a:xfrm>
              <a:off x="6083300" y="4216401"/>
              <a:ext cx="25400" cy="33338"/>
            </a:xfrm>
            <a:custGeom>
              <a:avLst/>
              <a:gdLst>
                <a:gd name="T0" fmla="*/ 33 w 33"/>
                <a:gd name="T1" fmla="*/ 41 h 41"/>
                <a:gd name="T2" fmla="*/ 33 w 33"/>
                <a:gd name="T3" fmla="*/ 41 h 41"/>
                <a:gd name="T4" fmla="*/ 0 w 33"/>
                <a:gd name="T5" fmla="*/ 0 h 41"/>
                <a:gd name="T6" fmla="*/ 0 w 33"/>
                <a:gd name="T7" fmla="*/ 0 h 41"/>
                <a:gd name="T8" fmla="*/ 33 w 33"/>
                <a:gd name="T9" fmla="*/ 41 h 41"/>
                <a:gd name="T10" fmla="*/ 33 w 33"/>
                <a:gd name="T11" fmla="*/ 41 h 41"/>
              </a:gdLst>
              <a:ahLst/>
              <a:cxnLst>
                <a:cxn ang="0">
                  <a:pos x="T0" y="T1"/>
                </a:cxn>
                <a:cxn ang="0">
                  <a:pos x="T2" y="T3"/>
                </a:cxn>
                <a:cxn ang="0">
                  <a:pos x="T4" y="T5"/>
                </a:cxn>
                <a:cxn ang="0">
                  <a:pos x="T6" y="T7"/>
                </a:cxn>
                <a:cxn ang="0">
                  <a:pos x="T8" y="T9"/>
                </a:cxn>
                <a:cxn ang="0">
                  <a:pos x="T10" y="T11"/>
                </a:cxn>
              </a:cxnLst>
              <a:rect l="0" t="0" r="r" b="b"/>
              <a:pathLst>
                <a:path w="33" h="41">
                  <a:moveTo>
                    <a:pt x="33" y="41"/>
                  </a:moveTo>
                  <a:lnTo>
                    <a:pt x="33" y="41"/>
                  </a:lnTo>
                  <a:lnTo>
                    <a:pt x="0" y="0"/>
                  </a:lnTo>
                  <a:lnTo>
                    <a:pt x="0" y="0"/>
                  </a:lnTo>
                  <a:lnTo>
                    <a:pt x="33" y="41"/>
                  </a:lnTo>
                  <a:lnTo>
                    <a:pt x="33" y="41"/>
                  </a:lnTo>
                  <a:close/>
                </a:path>
              </a:pathLst>
            </a:custGeom>
            <a:solidFill>
              <a:srgbClr val="231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7B5BC636-23EE-42F9-B88C-129FF29548A8}"/>
                </a:ext>
              </a:extLst>
            </p:cNvPr>
            <p:cNvSpPr>
              <a:spLocks/>
            </p:cNvSpPr>
            <p:nvPr/>
          </p:nvSpPr>
          <p:spPr bwMode="auto">
            <a:xfrm>
              <a:off x="6296025" y="2120901"/>
              <a:ext cx="847725" cy="2349500"/>
            </a:xfrm>
            <a:custGeom>
              <a:avLst/>
              <a:gdLst>
                <a:gd name="T0" fmla="*/ 636 w 1068"/>
                <a:gd name="T1" fmla="*/ 370 h 2960"/>
                <a:gd name="T2" fmla="*/ 478 w 1068"/>
                <a:gd name="T3" fmla="*/ 208 h 2960"/>
                <a:gd name="T4" fmla="*/ 302 w 1068"/>
                <a:gd name="T5" fmla="*/ 67 h 2960"/>
                <a:gd name="T6" fmla="*/ 224 w 1068"/>
                <a:gd name="T7" fmla="*/ 16 h 2960"/>
                <a:gd name="T8" fmla="*/ 181 w 1068"/>
                <a:gd name="T9" fmla="*/ 1 h 2960"/>
                <a:gd name="T10" fmla="*/ 137 w 1068"/>
                <a:gd name="T11" fmla="*/ 0 h 2960"/>
                <a:gd name="T12" fmla="*/ 94 w 1068"/>
                <a:gd name="T13" fmla="*/ 12 h 2960"/>
                <a:gd name="T14" fmla="*/ 55 w 1068"/>
                <a:gd name="T15" fmla="*/ 35 h 2960"/>
                <a:gd name="T16" fmla="*/ 25 w 1068"/>
                <a:gd name="T17" fmla="*/ 70 h 2960"/>
                <a:gd name="T18" fmla="*/ 9 w 1068"/>
                <a:gd name="T19" fmla="*/ 104 h 2960"/>
                <a:gd name="T20" fmla="*/ 0 w 1068"/>
                <a:gd name="T21" fmla="*/ 159 h 2960"/>
                <a:gd name="T22" fmla="*/ 12 w 1068"/>
                <a:gd name="T23" fmla="*/ 211 h 2960"/>
                <a:gd name="T24" fmla="*/ 28 w 1068"/>
                <a:gd name="T25" fmla="*/ 251 h 2960"/>
                <a:gd name="T26" fmla="*/ 58 w 1068"/>
                <a:gd name="T27" fmla="*/ 285 h 2960"/>
                <a:gd name="T28" fmla="*/ 190 w 1068"/>
                <a:gd name="T29" fmla="*/ 419 h 2960"/>
                <a:gd name="T30" fmla="*/ 304 w 1068"/>
                <a:gd name="T31" fmla="*/ 567 h 2960"/>
                <a:gd name="T32" fmla="*/ 370 w 1068"/>
                <a:gd name="T33" fmla="*/ 674 h 2960"/>
                <a:gd name="T34" fmla="*/ 453 w 1068"/>
                <a:gd name="T35" fmla="*/ 850 h 2960"/>
                <a:gd name="T36" fmla="*/ 512 w 1068"/>
                <a:gd name="T37" fmla="*/ 1035 h 2960"/>
                <a:gd name="T38" fmla="*/ 539 w 1068"/>
                <a:gd name="T39" fmla="*/ 1163 h 2960"/>
                <a:gd name="T40" fmla="*/ 554 w 1068"/>
                <a:gd name="T41" fmla="*/ 1280 h 2960"/>
                <a:gd name="T42" fmla="*/ 559 w 1068"/>
                <a:gd name="T43" fmla="*/ 1398 h 2960"/>
                <a:gd name="T44" fmla="*/ 554 w 1068"/>
                <a:gd name="T45" fmla="*/ 1515 h 2960"/>
                <a:gd name="T46" fmla="*/ 541 w 1068"/>
                <a:gd name="T47" fmla="*/ 1631 h 2960"/>
                <a:gd name="T48" fmla="*/ 518 w 1068"/>
                <a:gd name="T49" fmla="*/ 1745 h 2960"/>
                <a:gd name="T50" fmla="*/ 487 w 1068"/>
                <a:gd name="T51" fmla="*/ 1858 h 2960"/>
                <a:gd name="T52" fmla="*/ 449 w 1068"/>
                <a:gd name="T53" fmla="*/ 1968 h 2960"/>
                <a:gd name="T54" fmla="*/ 400 w 1068"/>
                <a:gd name="T55" fmla="*/ 2074 h 2960"/>
                <a:gd name="T56" fmla="*/ 343 w 1068"/>
                <a:gd name="T57" fmla="*/ 2178 h 2960"/>
                <a:gd name="T58" fmla="*/ 278 w 1068"/>
                <a:gd name="T59" fmla="*/ 2276 h 2960"/>
                <a:gd name="T60" fmla="*/ 230 w 1068"/>
                <a:gd name="T61" fmla="*/ 2338 h 2960"/>
                <a:gd name="T62" fmla="*/ 126 w 1068"/>
                <a:gd name="T63" fmla="*/ 2438 h 2960"/>
                <a:gd name="T64" fmla="*/ 123 w 1068"/>
                <a:gd name="T65" fmla="*/ 2531 h 2960"/>
                <a:gd name="T66" fmla="*/ 144 w 1068"/>
                <a:gd name="T67" fmla="*/ 2565 h 2960"/>
                <a:gd name="T68" fmla="*/ 196 w 1068"/>
                <a:gd name="T69" fmla="*/ 2605 h 2960"/>
                <a:gd name="T70" fmla="*/ 406 w 1068"/>
                <a:gd name="T71" fmla="*/ 2745 h 2960"/>
                <a:gd name="T72" fmla="*/ 527 w 1068"/>
                <a:gd name="T73" fmla="*/ 2843 h 2960"/>
                <a:gd name="T74" fmla="*/ 596 w 1068"/>
                <a:gd name="T75" fmla="*/ 2910 h 2960"/>
                <a:gd name="T76" fmla="*/ 643 w 1068"/>
                <a:gd name="T77" fmla="*/ 2960 h 2960"/>
                <a:gd name="T78" fmla="*/ 661 w 1068"/>
                <a:gd name="T79" fmla="*/ 2833 h 2960"/>
                <a:gd name="T80" fmla="*/ 691 w 1068"/>
                <a:gd name="T81" fmla="*/ 2723 h 2960"/>
                <a:gd name="T82" fmla="*/ 725 w 1068"/>
                <a:gd name="T83" fmla="*/ 2632 h 2960"/>
                <a:gd name="T84" fmla="*/ 786 w 1068"/>
                <a:gd name="T85" fmla="*/ 2515 h 2960"/>
                <a:gd name="T86" fmla="*/ 823 w 1068"/>
                <a:gd name="T87" fmla="*/ 2452 h 2960"/>
                <a:gd name="T88" fmla="*/ 868 w 1068"/>
                <a:gd name="T89" fmla="*/ 2369 h 2960"/>
                <a:gd name="T90" fmla="*/ 927 w 1068"/>
                <a:gd name="T91" fmla="*/ 2241 h 2960"/>
                <a:gd name="T92" fmla="*/ 977 w 1068"/>
                <a:gd name="T93" fmla="*/ 2111 h 2960"/>
                <a:gd name="T94" fmla="*/ 1016 w 1068"/>
                <a:gd name="T95" fmla="*/ 1976 h 2960"/>
                <a:gd name="T96" fmla="*/ 1044 w 1068"/>
                <a:gd name="T97" fmla="*/ 1839 h 2960"/>
                <a:gd name="T98" fmla="*/ 1058 w 1068"/>
                <a:gd name="T99" fmla="*/ 1745 h 2960"/>
                <a:gd name="T100" fmla="*/ 1068 w 1068"/>
                <a:gd name="T101" fmla="*/ 1600 h 2960"/>
                <a:gd name="T102" fmla="*/ 1067 w 1068"/>
                <a:gd name="T103" fmla="*/ 1454 h 2960"/>
                <a:gd name="T104" fmla="*/ 1053 w 1068"/>
                <a:gd name="T105" fmla="*/ 1310 h 2960"/>
                <a:gd name="T106" fmla="*/ 1028 w 1068"/>
                <a:gd name="T107" fmla="*/ 1167 h 2960"/>
                <a:gd name="T108" fmla="*/ 992 w 1068"/>
                <a:gd name="T109" fmla="*/ 1026 h 2960"/>
                <a:gd name="T110" fmla="*/ 951 w 1068"/>
                <a:gd name="T111" fmla="*/ 905 h 2960"/>
                <a:gd name="T112" fmla="*/ 854 w 1068"/>
                <a:gd name="T113" fmla="*/ 691 h 2960"/>
                <a:gd name="T114" fmla="*/ 731 w 1068"/>
                <a:gd name="T115" fmla="*/ 492 h 2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8" h="2960">
                  <a:moveTo>
                    <a:pt x="683" y="429"/>
                  </a:moveTo>
                  <a:lnTo>
                    <a:pt x="683" y="429"/>
                  </a:lnTo>
                  <a:lnTo>
                    <a:pt x="636" y="370"/>
                  </a:lnTo>
                  <a:lnTo>
                    <a:pt x="585" y="313"/>
                  </a:lnTo>
                  <a:lnTo>
                    <a:pt x="533" y="260"/>
                  </a:lnTo>
                  <a:lnTo>
                    <a:pt x="478" y="208"/>
                  </a:lnTo>
                  <a:lnTo>
                    <a:pt x="422" y="159"/>
                  </a:lnTo>
                  <a:lnTo>
                    <a:pt x="362" y="111"/>
                  </a:lnTo>
                  <a:lnTo>
                    <a:pt x="302" y="67"/>
                  </a:lnTo>
                  <a:lnTo>
                    <a:pt x="239" y="24"/>
                  </a:lnTo>
                  <a:lnTo>
                    <a:pt x="239" y="24"/>
                  </a:lnTo>
                  <a:lnTo>
                    <a:pt x="224" y="16"/>
                  </a:lnTo>
                  <a:lnTo>
                    <a:pt x="211" y="10"/>
                  </a:lnTo>
                  <a:lnTo>
                    <a:pt x="196" y="4"/>
                  </a:lnTo>
                  <a:lnTo>
                    <a:pt x="181" y="1"/>
                  </a:lnTo>
                  <a:lnTo>
                    <a:pt x="166" y="0"/>
                  </a:lnTo>
                  <a:lnTo>
                    <a:pt x="151" y="0"/>
                  </a:lnTo>
                  <a:lnTo>
                    <a:pt x="137" y="0"/>
                  </a:lnTo>
                  <a:lnTo>
                    <a:pt x="122" y="3"/>
                  </a:lnTo>
                  <a:lnTo>
                    <a:pt x="108" y="7"/>
                  </a:lnTo>
                  <a:lnTo>
                    <a:pt x="94" y="12"/>
                  </a:lnTo>
                  <a:lnTo>
                    <a:pt x="80" y="19"/>
                  </a:lnTo>
                  <a:lnTo>
                    <a:pt x="68" y="27"/>
                  </a:lnTo>
                  <a:lnTo>
                    <a:pt x="55" y="35"/>
                  </a:lnTo>
                  <a:lnTo>
                    <a:pt x="44" y="46"/>
                  </a:lnTo>
                  <a:lnTo>
                    <a:pt x="34" y="58"/>
                  </a:lnTo>
                  <a:lnTo>
                    <a:pt x="25" y="70"/>
                  </a:lnTo>
                  <a:lnTo>
                    <a:pt x="25" y="70"/>
                  </a:lnTo>
                  <a:lnTo>
                    <a:pt x="16" y="87"/>
                  </a:lnTo>
                  <a:lnTo>
                    <a:pt x="9" y="104"/>
                  </a:lnTo>
                  <a:lnTo>
                    <a:pt x="4" y="122"/>
                  </a:lnTo>
                  <a:lnTo>
                    <a:pt x="1" y="139"/>
                  </a:lnTo>
                  <a:lnTo>
                    <a:pt x="0" y="159"/>
                  </a:lnTo>
                  <a:lnTo>
                    <a:pt x="1" y="177"/>
                  </a:lnTo>
                  <a:lnTo>
                    <a:pt x="6" y="194"/>
                  </a:lnTo>
                  <a:lnTo>
                    <a:pt x="12" y="211"/>
                  </a:lnTo>
                  <a:lnTo>
                    <a:pt x="12" y="211"/>
                  </a:lnTo>
                  <a:lnTo>
                    <a:pt x="19" y="232"/>
                  </a:lnTo>
                  <a:lnTo>
                    <a:pt x="28" y="251"/>
                  </a:lnTo>
                  <a:lnTo>
                    <a:pt x="42" y="269"/>
                  </a:lnTo>
                  <a:lnTo>
                    <a:pt x="58" y="285"/>
                  </a:lnTo>
                  <a:lnTo>
                    <a:pt x="58" y="285"/>
                  </a:lnTo>
                  <a:lnTo>
                    <a:pt x="104" y="328"/>
                  </a:lnTo>
                  <a:lnTo>
                    <a:pt x="148" y="373"/>
                  </a:lnTo>
                  <a:lnTo>
                    <a:pt x="190" y="419"/>
                  </a:lnTo>
                  <a:lnTo>
                    <a:pt x="230" y="466"/>
                  </a:lnTo>
                  <a:lnTo>
                    <a:pt x="269" y="517"/>
                  </a:lnTo>
                  <a:lnTo>
                    <a:pt x="304" y="567"/>
                  </a:lnTo>
                  <a:lnTo>
                    <a:pt x="339" y="619"/>
                  </a:lnTo>
                  <a:lnTo>
                    <a:pt x="370" y="674"/>
                  </a:lnTo>
                  <a:lnTo>
                    <a:pt x="370" y="674"/>
                  </a:lnTo>
                  <a:lnTo>
                    <a:pt x="400" y="731"/>
                  </a:lnTo>
                  <a:lnTo>
                    <a:pt x="428" y="790"/>
                  </a:lnTo>
                  <a:lnTo>
                    <a:pt x="453" y="850"/>
                  </a:lnTo>
                  <a:lnTo>
                    <a:pt x="475" y="910"/>
                  </a:lnTo>
                  <a:lnTo>
                    <a:pt x="496" y="971"/>
                  </a:lnTo>
                  <a:lnTo>
                    <a:pt x="512" y="1035"/>
                  </a:lnTo>
                  <a:lnTo>
                    <a:pt x="527" y="1098"/>
                  </a:lnTo>
                  <a:lnTo>
                    <a:pt x="539" y="1163"/>
                  </a:lnTo>
                  <a:lnTo>
                    <a:pt x="539" y="1163"/>
                  </a:lnTo>
                  <a:lnTo>
                    <a:pt x="545" y="1202"/>
                  </a:lnTo>
                  <a:lnTo>
                    <a:pt x="550" y="1240"/>
                  </a:lnTo>
                  <a:lnTo>
                    <a:pt x="554" y="1280"/>
                  </a:lnTo>
                  <a:lnTo>
                    <a:pt x="557" y="1319"/>
                  </a:lnTo>
                  <a:lnTo>
                    <a:pt x="559" y="1359"/>
                  </a:lnTo>
                  <a:lnTo>
                    <a:pt x="559" y="1398"/>
                  </a:lnTo>
                  <a:lnTo>
                    <a:pt x="559" y="1436"/>
                  </a:lnTo>
                  <a:lnTo>
                    <a:pt x="557" y="1476"/>
                  </a:lnTo>
                  <a:lnTo>
                    <a:pt x="554" y="1515"/>
                  </a:lnTo>
                  <a:lnTo>
                    <a:pt x="551" y="1554"/>
                  </a:lnTo>
                  <a:lnTo>
                    <a:pt x="547" y="1592"/>
                  </a:lnTo>
                  <a:lnTo>
                    <a:pt x="541" y="1631"/>
                  </a:lnTo>
                  <a:lnTo>
                    <a:pt x="535" y="1670"/>
                  </a:lnTo>
                  <a:lnTo>
                    <a:pt x="527" y="1708"/>
                  </a:lnTo>
                  <a:lnTo>
                    <a:pt x="518" y="1745"/>
                  </a:lnTo>
                  <a:lnTo>
                    <a:pt x="509" y="1784"/>
                  </a:lnTo>
                  <a:lnTo>
                    <a:pt x="499" y="1821"/>
                  </a:lnTo>
                  <a:lnTo>
                    <a:pt x="487" y="1858"/>
                  </a:lnTo>
                  <a:lnTo>
                    <a:pt x="475" y="1895"/>
                  </a:lnTo>
                  <a:lnTo>
                    <a:pt x="462" y="1931"/>
                  </a:lnTo>
                  <a:lnTo>
                    <a:pt x="449" y="1968"/>
                  </a:lnTo>
                  <a:lnTo>
                    <a:pt x="434" y="2004"/>
                  </a:lnTo>
                  <a:lnTo>
                    <a:pt x="417" y="2039"/>
                  </a:lnTo>
                  <a:lnTo>
                    <a:pt x="400" y="2074"/>
                  </a:lnTo>
                  <a:lnTo>
                    <a:pt x="382" y="2109"/>
                  </a:lnTo>
                  <a:lnTo>
                    <a:pt x="362" y="2143"/>
                  </a:lnTo>
                  <a:lnTo>
                    <a:pt x="343" y="2178"/>
                  </a:lnTo>
                  <a:lnTo>
                    <a:pt x="322" y="2210"/>
                  </a:lnTo>
                  <a:lnTo>
                    <a:pt x="302" y="2243"/>
                  </a:lnTo>
                  <a:lnTo>
                    <a:pt x="278" y="2276"/>
                  </a:lnTo>
                  <a:lnTo>
                    <a:pt x="255" y="2307"/>
                  </a:lnTo>
                  <a:lnTo>
                    <a:pt x="230" y="2338"/>
                  </a:lnTo>
                  <a:lnTo>
                    <a:pt x="230" y="2338"/>
                  </a:lnTo>
                  <a:lnTo>
                    <a:pt x="195" y="2377"/>
                  </a:lnTo>
                  <a:lnTo>
                    <a:pt x="160" y="2409"/>
                  </a:lnTo>
                  <a:lnTo>
                    <a:pt x="126" y="2438"/>
                  </a:lnTo>
                  <a:lnTo>
                    <a:pt x="94" y="2461"/>
                  </a:lnTo>
                  <a:lnTo>
                    <a:pt x="94" y="2461"/>
                  </a:lnTo>
                  <a:lnTo>
                    <a:pt x="123" y="2531"/>
                  </a:lnTo>
                  <a:lnTo>
                    <a:pt x="123" y="2531"/>
                  </a:lnTo>
                  <a:lnTo>
                    <a:pt x="144" y="2565"/>
                  </a:lnTo>
                  <a:lnTo>
                    <a:pt x="144" y="2565"/>
                  </a:lnTo>
                  <a:lnTo>
                    <a:pt x="169" y="2585"/>
                  </a:lnTo>
                  <a:lnTo>
                    <a:pt x="196" y="2605"/>
                  </a:lnTo>
                  <a:lnTo>
                    <a:pt x="196" y="2605"/>
                  </a:lnTo>
                  <a:lnTo>
                    <a:pt x="302" y="2674"/>
                  </a:lnTo>
                  <a:lnTo>
                    <a:pt x="354" y="2709"/>
                  </a:lnTo>
                  <a:lnTo>
                    <a:pt x="406" y="2745"/>
                  </a:lnTo>
                  <a:lnTo>
                    <a:pt x="455" y="2782"/>
                  </a:lnTo>
                  <a:lnTo>
                    <a:pt x="504" y="2822"/>
                  </a:lnTo>
                  <a:lnTo>
                    <a:pt x="527" y="2843"/>
                  </a:lnTo>
                  <a:lnTo>
                    <a:pt x="551" y="2864"/>
                  </a:lnTo>
                  <a:lnTo>
                    <a:pt x="573" y="2886"/>
                  </a:lnTo>
                  <a:lnTo>
                    <a:pt x="596" y="2910"/>
                  </a:lnTo>
                  <a:lnTo>
                    <a:pt x="596" y="2910"/>
                  </a:lnTo>
                  <a:lnTo>
                    <a:pt x="643" y="2960"/>
                  </a:lnTo>
                  <a:lnTo>
                    <a:pt x="643" y="2960"/>
                  </a:lnTo>
                  <a:lnTo>
                    <a:pt x="648" y="2916"/>
                  </a:lnTo>
                  <a:lnTo>
                    <a:pt x="654" y="2873"/>
                  </a:lnTo>
                  <a:lnTo>
                    <a:pt x="661" y="2833"/>
                  </a:lnTo>
                  <a:lnTo>
                    <a:pt x="670" y="2794"/>
                  </a:lnTo>
                  <a:lnTo>
                    <a:pt x="680" y="2758"/>
                  </a:lnTo>
                  <a:lnTo>
                    <a:pt x="691" y="2723"/>
                  </a:lnTo>
                  <a:lnTo>
                    <a:pt x="701" y="2692"/>
                  </a:lnTo>
                  <a:lnTo>
                    <a:pt x="713" y="2660"/>
                  </a:lnTo>
                  <a:lnTo>
                    <a:pt x="725" y="2632"/>
                  </a:lnTo>
                  <a:lnTo>
                    <a:pt x="738" y="2604"/>
                  </a:lnTo>
                  <a:lnTo>
                    <a:pt x="762" y="2556"/>
                  </a:lnTo>
                  <a:lnTo>
                    <a:pt x="786" y="2515"/>
                  </a:lnTo>
                  <a:lnTo>
                    <a:pt x="807" y="2479"/>
                  </a:lnTo>
                  <a:lnTo>
                    <a:pt x="807" y="2479"/>
                  </a:lnTo>
                  <a:lnTo>
                    <a:pt x="823" y="2452"/>
                  </a:lnTo>
                  <a:lnTo>
                    <a:pt x="823" y="2452"/>
                  </a:lnTo>
                  <a:lnTo>
                    <a:pt x="845" y="2411"/>
                  </a:lnTo>
                  <a:lnTo>
                    <a:pt x="868" y="2369"/>
                  </a:lnTo>
                  <a:lnTo>
                    <a:pt x="890" y="2328"/>
                  </a:lnTo>
                  <a:lnTo>
                    <a:pt x="909" y="2285"/>
                  </a:lnTo>
                  <a:lnTo>
                    <a:pt x="927" y="2241"/>
                  </a:lnTo>
                  <a:lnTo>
                    <a:pt x="945" y="2198"/>
                  </a:lnTo>
                  <a:lnTo>
                    <a:pt x="961" y="2155"/>
                  </a:lnTo>
                  <a:lnTo>
                    <a:pt x="977" y="2111"/>
                  </a:lnTo>
                  <a:lnTo>
                    <a:pt x="991" y="2066"/>
                  </a:lnTo>
                  <a:lnTo>
                    <a:pt x="1004" y="2022"/>
                  </a:lnTo>
                  <a:lnTo>
                    <a:pt x="1016" y="1976"/>
                  </a:lnTo>
                  <a:lnTo>
                    <a:pt x="1026" y="1931"/>
                  </a:lnTo>
                  <a:lnTo>
                    <a:pt x="1035" y="1885"/>
                  </a:lnTo>
                  <a:lnTo>
                    <a:pt x="1044" y="1839"/>
                  </a:lnTo>
                  <a:lnTo>
                    <a:pt x="1052" y="1793"/>
                  </a:lnTo>
                  <a:lnTo>
                    <a:pt x="1058" y="1745"/>
                  </a:lnTo>
                  <a:lnTo>
                    <a:pt x="1058" y="1745"/>
                  </a:lnTo>
                  <a:lnTo>
                    <a:pt x="1062" y="1696"/>
                  </a:lnTo>
                  <a:lnTo>
                    <a:pt x="1065" y="1649"/>
                  </a:lnTo>
                  <a:lnTo>
                    <a:pt x="1068" y="1600"/>
                  </a:lnTo>
                  <a:lnTo>
                    <a:pt x="1068" y="1552"/>
                  </a:lnTo>
                  <a:lnTo>
                    <a:pt x="1068" y="1503"/>
                  </a:lnTo>
                  <a:lnTo>
                    <a:pt x="1067" y="1454"/>
                  </a:lnTo>
                  <a:lnTo>
                    <a:pt x="1064" y="1407"/>
                  </a:lnTo>
                  <a:lnTo>
                    <a:pt x="1059" y="1359"/>
                  </a:lnTo>
                  <a:lnTo>
                    <a:pt x="1053" y="1310"/>
                  </a:lnTo>
                  <a:lnTo>
                    <a:pt x="1046" y="1263"/>
                  </a:lnTo>
                  <a:lnTo>
                    <a:pt x="1038" y="1215"/>
                  </a:lnTo>
                  <a:lnTo>
                    <a:pt x="1028" y="1167"/>
                  </a:lnTo>
                  <a:lnTo>
                    <a:pt x="1018" y="1120"/>
                  </a:lnTo>
                  <a:lnTo>
                    <a:pt x="1006" y="1072"/>
                  </a:lnTo>
                  <a:lnTo>
                    <a:pt x="992" y="1026"/>
                  </a:lnTo>
                  <a:lnTo>
                    <a:pt x="977" y="979"/>
                  </a:lnTo>
                  <a:lnTo>
                    <a:pt x="977" y="979"/>
                  </a:lnTo>
                  <a:lnTo>
                    <a:pt x="951" y="905"/>
                  </a:lnTo>
                  <a:lnTo>
                    <a:pt x="923" y="832"/>
                  </a:lnTo>
                  <a:lnTo>
                    <a:pt x="890" y="760"/>
                  </a:lnTo>
                  <a:lnTo>
                    <a:pt x="854" y="691"/>
                  </a:lnTo>
                  <a:lnTo>
                    <a:pt x="816" y="622"/>
                  </a:lnTo>
                  <a:lnTo>
                    <a:pt x="775" y="555"/>
                  </a:lnTo>
                  <a:lnTo>
                    <a:pt x="731" y="492"/>
                  </a:lnTo>
                  <a:lnTo>
                    <a:pt x="683" y="429"/>
                  </a:lnTo>
                  <a:lnTo>
                    <a:pt x="683" y="429"/>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10">
              <a:extLst>
                <a:ext uri="{FF2B5EF4-FFF2-40B4-BE49-F238E27FC236}">
                  <a16:creationId xmlns:a16="http://schemas.microsoft.com/office/drawing/2014/main" id="{F32F67B4-CC6C-42D5-8C25-2E747B433346}"/>
                </a:ext>
              </a:extLst>
            </p:cNvPr>
            <p:cNvSpPr>
              <a:spLocks/>
            </p:cNvSpPr>
            <p:nvPr/>
          </p:nvSpPr>
          <p:spPr bwMode="auto">
            <a:xfrm>
              <a:off x="5832475" y="2246313"/>
              <a:ext cx="836613" cy="2374900"/>
            </a:xfrm>
            <a:custGeom>
              <a:avLst/>
              <a:gdLst>
                <a:gd name="T0" fmla="*/ 716 w 1055"/>
                <a:gd name="T1" fmla="*/ 410 h 2992"/>
                <a:gd name="T2" fmla="*/ 572 w 1055"/>
                <a:gd name="T3" fmla="*/ 234 h 2992"/>
                <a:gd name="T4" fmla="*/ 407 w 1055"/>
                <a:gd name="T5" fmla="*/ 79 h 2992"/>
                <a:gd name="T6" fmla="*/ 336 w 1055"/>
                <a:gd name="T7" fmla="*/ 22 h 2992"/>
                <a:gd name="T8" fmla="*/ 293 w 1055"/>
                <a:gd name="T9" fmla="*/ 4 h 2992"/>
                <a:gd name="T10" fmla="*/ 250 w 1055"/>
                <a:gd name="T11" fmla="*/ 0 h 2992"/>
                <a:gd name="T12" fmla="*/ 205 w 1055"/>
                <a:gd name="T13" fmla="*/ 7 h 2992"/>
                <a:gd name="T14" fmla="*/ 165 w 1055"/>
                <a:gd name="T15" fmla="*/ 28 h 2992"/>
                <a:gd name="T16" fmla="*/ 132 w 1055"/>
                <a:gd name="T17" fmla="*/ 59 h 2992"/>
                <a:gd name="T18" fmla="*/ 113 w 1055"/>
                <a:gd name="T19" fmla="*/ 92 h 2992"/>
                <a:gd name="T20" fmla="*/ 100 w 1055"/>
                <a:gd name="T21" fmla="*/ 145 h 2992"/>
                <a:gd name="T22" fmla="*/ 107 w 1055"/>
                <a:gd name="T23" fmla="*/ 199 h 2992"/>
                <a:gd name="T24" fmla="*/ 120 w 1055"/>
                <a:gd name="T25" fmla="*/ 239 h 2992"/>
                <a:gd name="T26" fmla="*/ 147 w 1055"/>
                <a:gd name="T27" fmla="*/ 276 h 2992"/>
                <a:gd name="T28" fmla="*/ 267 w 1055"/>
                <a:gd name="T29" fmla="*/ 420 h 2992"/>
                <a:gd name="T30" fmla="*/ 369 w 1055"/>
                <a:gd name="T31" fmla="*/ 578 h 2992"/>
                <a:gd name="T32" fmla="*/ 425 w 1055"/>
                <a:gd name="T33" fmla="*/ 691 h 2992"/>
                <a:gd name="T34" fmla="*/ 493 w 1055"/>
                <a:gd name="T35" fmla="*/ 872 h 2992"/>
                <a:gd name="T36" fmla="*/ 538 w 1055"/>
                <a:gd name="T37" fmla="*/ 1060 h 2992"/>
                <a:gd name="T38" fmla="*/ 553 w 1055"/>
                <a:gd name="T39" fmla="*/ 1191 h 2992"/>
                <a:gd name="T40" fmla="*/ 559 w 1055"/>
                <a:gd name="T41" fmla="*/ 1309 h 2992"/>
                <a:gd name="T42" fmla="*/ 553 w 1055"/>
                <a:gd name="T43" fmla="*/ 1427 h 2992"/>
                <a:gd name="T44" fmla="*/ 539 w 1055"/>
                <a:gd name="T45" fmla="*/ 1543 h 2992"/>
                <a:gd name="T46" fmla="*/ 516 w 1055"/>
                <a:gd name="T47" fmla="*/ 1658 h 2992"/>
                <a:gd name="T48" fmla="*/ 484 w 1055"/>
                <a:gd name="T49" fmla="*/ 1771 h 2992"/>
                <a:gd name="T50" fmla="*/ 444 w 1055"/>
                <a:gd name="T51" fmla="*/ 1879 h 2992"/>
                <a:gd name="T52" fmla="*/ 395 w 1055"/>
                <a:gd name="T53" fmla="*/ 1986 h 2992"/>
                <a:gd name="T54" fmla="*/ 339 w 1055"/>
                <a:gd name="T55" fmla="*/ 2087 h 2992"/>
                <a:gd name="T56" fmla="*/ 273 w 1055"/>
                <a:gd name="T57" fmla="*/ 2185 h 2992"/>
                <a:gd name="T58" fmla="*/ 201 w 1055"/>
                <a:gd name="T59" fmla="*/ 2279 h 2992"/>
                <a:gd name="T60" fmla="*/ 147 w 1055"/>
                <a:gd name="T61" fmla="*/ 2336 h 2992"/>
                <a:gd name="T62" fmla="*/ 36 w 1055"/>
                <a:gd name="T63" fmla="*/ 2427 h 2992"/>
                <a:gd name="T64" fmla="*/ 24 w 1055"/>
                <a:gd name="T65" fmla="*/ 2519 h 2992"/>
                <a:gd name="T66" fmla="*/ 42 w 1055"/>
                <a:gd name="T67" fmla="*/ 2555 h 2992"/>
                <a:gd name="T68" fmla="*/ 91 w 1055"/>
                <a:gd name="T69" fmla="*/ 2599 h 2992"/>
                <a:gd name="T70" fmla="*/ 287 w 1055"/>
                <a:gd name="T71" fmla="*/ 2757 h 2992"/>
                <a:gd name="T72" fmla="*/ 401 w 1055"/>
                <a:gd name="T73" fmla="*/ 2864 h 2992"/>
                <a:gd name="T74" fmla="*/ 464 w 1055"/>
                <a:gd name="T75" fmla="*/ 2937 h 2992"/>
                <a:gd name="T76" fmla="*/ 507 w 1055"/>
                <a:gd name="T77" fmla="*/ 2992 h 2992"/>
                <a:gd name="T78" fmla="*/ 535 w 1055"/>
                <a:gd name="T79" fmla="*/ 2865 h 2992"/>
                <a:gd name="T80" fmla="*/ 574 w 1055"/>
                <a:gd name="T81" fmla="*/ 2758 h 2992"/>
                <a:gd name="T82" fmla="*/ 617 w 1055"/>
                <a:gd name="T83" fmla="*/ 2671 h 2992"/>
                <a:gd name="T84" fmla="*/ 686 w 1055"/>
                <a:gd name="T85" fmla="*/ 2559 h 2992"/>
                <a:gd name="T86" fmla="*/ 728 w 1055"/>
                <a:gd name="T87" fmla="*/ 2500 h 2992"/>
                <a:gd name="T88" fmla="*/ 780 w 1055"/>
                <a:gd name="T89" fmla="*/ 2421 h 2992"/>
                <a:gd name="T90" fmla="*/ 850 w 1055"/>
                <a:gd name="T91" fmla="*/ 2299 h 2992"/>
                <a:gd name="T92" fmla="*/ 911 w 1055"/>
                <a:gd name="T93" fmla="*/ 2172 h 2992"/>
                <a:gd name="T94" fmla="*/ 960 w 1055"/>
                <a:gd name="T95" fmla="*/ 2041 h 2992"/>
                <a:gd name="T96" fmla="*/ 1000 w 1055"/>
                <a:gd name="T97" fmla="*/ 1907 h 2992"/>
                <a:gd name="T98" fmla="*/ 1021 w 1055"/>
                <a:gd name="T99" fmla="*/ 1815 h 2992"/>
                <a:gd name="T100" fmla="*/ 1043 w 1055"/>
                <a:gd name="T101" fmla="*/ 1671 h 2992"/>
                <a:gd name="T102" fmla="*/ 1055 w 1055"/>
                <a:gd name="T103" fmla="*/ 1525 h 2992"/>
                <a:gd name="T104" fmla="*/ 1053 w 1055"/>
                <a:gd name="T105" fmla="*/ 1381 h 2992"/>
                <a:gd name="T106" fmla="*/ 1040 w 1055"/>
                <a:gd name="T107" fmla="*/ 1237 h 2992"/>
                <a:gd name="T108" fmla="*/ 1016 w 1055"/>
                <a:gd name="T109" fmla="*/ 1092 h 2992"/>
                <a:gd name="T110" fmla="*/ 985 w 1055"/>
                <a:gd name="T111" fmla="*/ 968 h 2992"/>
                <a:gd name="T112" fmla="*/ 906 w 1055"/>
                <a:gd name="T113" fmla="*/ 747 h 2992"/>
                <a:gd name="T114" fmla="*/ 799 w 1055"/>
                <a:gd name="T115" fmla="*/ 538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5" h="2992">
                  <a:moveTo>
                    <a:pt x="758" y="472"/>
                  </a:moveTo>
                  <a:lnTo>
                    <a:pt x="758" y="472"/>
                  </a:lnTo>
                  <a:lnTo>
                    <a:pt x="716" y="410"/>
                  </a:lnTo>
                  <a:lnTo>
                    <a:pt x="670" y="349"/>
                  </a:lnTo>
                  <a:lnTo>
                    <a:pt x="623" y="291"/>
                  </a:lnTo>
                  <a:lnTo>
                    <a:pt x="572" y="234"/>
                  </a:lnTo>
                  <a:lnTo>
                    <a:pt x="520" y="180"/>
                  </a:lnTo>
                  <a:lnTo>
                    <a:pt x="465" y="129"/>
                  </a:lnTo>
                  <a:lnTo>
                    <a:pt x="407" y="79"/>
                  </a:lnTo>
                  <a:lnTo>
                    <a:pt x="349" y="31"/>
                  </a:lnTo>
                  <a:lnTo>
                    <a:pt x="349" y="31"/>
                  </a:lnTo>
                  <a:lnTo>
                    <a:pt x="336" y="22"/>
                  </a:lnTo>
                  <a:lnTo>
                    <a:pt x="322" y="15"/>
                  </a:lnTo>
                  <a:lnTo>
                    <a:pt x="308" y="9"/>
                  </a:lnTo>
                  <a:lnTo>
                    <a:pt x="293" y="4"/>
                  </a:lnTo>
                  <a:lnTo>
                    <a:pt x="279" y="1"/>
                  </a:lnTo>
                  <a:lnTo>
                    <a:pt x="265" y="0"/>
                  </a:lnTo>
                  <a:lnTo>
                    <a:pt x="250" y="0"/>
                  </a:lnTo>
                  <a:lnTo>
                    <a:pt x="235" y="0"/>
                  </a:lnTo>
                  <a:lnTo>
                    <a:pt x="220" y="3"/>
                  </a:lnTo>
                  <a:lnTo>
                    <a:pt x="205" y="7"/>
                  </a:lnTo>
                  <a:lnTo>
                    <a:pt x="192" y="13"/>
                  </a:lnTo>
                  <a:lnTo>
                    <a:pt x="178" y="19"/>
                  </a:lnTo>
                  <a:lnTo>
                    <a:pt x="165" y="28"/>
                  </a:lnTo>
                  <a:lnTo>
                    <a:pt x="153" y="37"/>
                  </a:lnTo>
                  <a:lnTo>
                    <a:pt x="143" y="47"/>
                  </a:lnTo>
                  <a:lnTo>
                    <a:pt x="132" y="59"/>
                  </a:lnTo>
                  <a:lnTo>
                    <a:pt x="132" y="59"/>
                  </a:lnTo>
                  <a:lnTo>
                    <a:pt x="122" y="76"/>
                  </a:lnTo>
                  <a:lnTo>
                    <a:pt x="113" y="92"/>
                  </a:lnTo>
                  <a:lnTo>
                    <a:pt x="107" y="110"/>
                  </a:lnTo>
                  <a:lnTo>
                    <a:pt x="103" y="128"/>
                  </a:lnTo>
                  <a:lnTo>
                    <a:pt x="100" y="145"/>
                  </a:lnTo>
                  <a:lnTo>
                    <a:pt x="100" y="163"/>
                  </a:lnTo>
                  <a:lnTo>
                    <a:pt x="103" y="181"/>
                  </a:lnTo>
                  <a:lnTo>
                    <a:pt x="107" y="199"/>
                  </a:lnTo>
                  <a:lnTo>
                    <a:pt x="107" y="199"/>
                  </a:lnTo>
                  <a:lnTo>
                    <a:pt x="111" y="220"/>
                  </a:lnTo>
                  <a:lnTo>
                    <a:pt x="120" y="239"/>
                  </a:lnTo>
                  <a:lnTo>
                    <a:pt x="132" y="258"/>
                  </a:lnTo>
                  <a:lnTo>
                    <a:pt x="147" y="276"/>
                  </a:lnTo>
                  <a:lnTo>
                    <a:pt x="147" y="276"/>
                  </a:lnTo>
                  <a:lnTo>
                    <a:pt x="189" y="324"/>
                  </a:lnTo>
                  <a:lnTo>
                    <a:pt x="229" y="371"/>
                  </a:lnTo>
                  <a:lnTo>
                    <a:pt x="267" y="420"/>
                  </a:lnTo>
                  <a:lnTo>
                    <a:pt x="303" y="472"/>
                  </a:lnTo>
                  <a:lnTo>
                    <a:pt x="337" y="524"/>
                  </a:lnTo>
                  <a:lnTo>
                    <a:pt x="369" y="578"/>
                  </a:lnTo>
                  <a:lnTo>
                    <a:pt x="398" y="634"/>
                  </a:lnTo>
                  <a:lnTo>
                    <a:pt x="425" y="691"/>
                  </a:lnTo>
                  <a:lnTo>
                    <a:pt x="425" y="691"/>
                  </a:lnTo>
                  <a:lnTo>
                    <a:pt x="450" y="750"/>
                  </a:lnTo>
                  <a:lnTo>
                    <a:pt x="474" y="811"/>
                  </a:lnTo>
                  <a:lnTo>
                    <a:pt x="493" y="872"/>
                  </a:lnTo>
                  <a:lnTo>
                    <a:pt x="511" y="934"/>
                  </a:lnTo>
                  <a:lnTo>
                    <a:pt x="526" y="997"/>
                  </a:lnTo>
                  <a:lnTo>
                    <a:pt x="538" y="1060"/>
                  </a:lnTo>
                  <a:lnTo>
                    <a:pt x="547" y="1126"/>
                  </a:lnTo>
                  <a:lnTo>
                    <a:pt x="553" y="1191"/>
                  </a:lnTo>
                  <a:lnTo>
                    <a:pt x="553" y="1191"/>
                  </a:lnTo>
                  <a:lnTo>
                    <a:pt x="556" y="1230"/>
                  </a:lnTo>
                  <a:lnTo>
                    <a:pt x="557" y="1270"/>
                  </a:lnTo>
                  <a:lnTo>
                    <a:pt x="559" y="1309"/>
                  </a:lnTo>
                  <a:lnTo>
                    <a:pt x="557" y="1349"/>
                  </a:lnTo>
                  <a:lnTo>
                    <a:pt x="556" y="1387"/>
                  </a:lnTo>
                  <a:lnTo>
                    <a:pt x="553" y="1427"/>
                  </a:lnTo>
                  <a:lnTo>
                    <a:pt x="550" y="1466"/>
                  </a:lnTo>
                  <a:lnTo>
                    <a:pt x="545" y="1505"/>
                  </a:lnTo>
                  <a:lnTo>
                    <a:pt x="539" y="1543"/>
                  </a:lnTo>
                  <a:lnTo>
                    <a:pt x="532" y="1582"/>
                  </a:lnTo>
                  <a:lnTo>
                    <a:pt x="525" y="1620"/>
                  </a:lnTo>
                  <a:lnTo>
                    <a:pt x="516" y="1658"/>
                  </a:lnTo>
                  <a:lnTo>
                    <a:pt x="507" y="1696"/>
                  </a:lnTo>
                  <a:lnTo>
                    <a:pt x="496" y="1733"/>
                  </a:lnTo>
                  <a:lnTo>
                    <a:pt x="484" y="1771"/>
                  </a:lnTo>
                  <a:lnTo>
                    <a:pt x="473" y="1806"/>
                  </a:lnTo>
                  <a:lnTo>
                    <a:pt x="459" y="1843"/>
                  </a:lnTo>
                  <a:lnTo>
                    <a:pt x="444" y="1879"/>
                  </a:lnTo>
                  <a:lnTo>
                    <a:pt x="429" y="1915"/>
                  </a:lnTo>
                  <a:lnTo>
                    <a:pt x="413" y="1950"/>
                  </a:lnTo>
                  <a:lnTo>
                    <a:pt x="395" y="1986"/>
                  </a:lnTo>
                  <a:lnTo>
                    <a:pt x="377" y="2020"/>
                  </a:lnTo>
                  <a:lnTo>
                    <a:pt x="358" y="2054"/>
                  </a:lnTo>
                  <a:lnTo>
                    <a:pt x="339" y="2087"/>
                  </a:lnTo>
                  <a:lnTo>
                    <a:pt x="318" y="2121"/>
                  </a:lnTo>
                  <a:lnTo>
                    <a:pt x="296" y="2154"/>
                  </a:lnTo>
                  <a:lnTo>
                    <a:pt x="273" y="2185"/>
                  </a:lnTo>
                  <a:lnTo>
                    <a:pt x="250" y="2218"/>
                  </a:lnTo>
                  <a:lnTo>
                    <a:pt x="226" y="2247"/>
                  </a:lnTo>
                  <a:lnTo>
                    <a:pt x="201" y="2279"/>
                  </a:lnTo>
                  <a:lnTo>
                    <a:pt x="174" y="2308"/>
                  </a:lnTo>
                  <a:lnTo>
                    <a:pt x="147" y="2336"/>
                  </a:lnTo>
                  <a:lnTo>
                    <a:pt x="147" y="2336"/>
                  </a:lnTo>
                  <a:lnTo>
                    <a:pt x="109" y="2372"/>
                  </a:lnTo>
                  <a:lnTo>
                    <a:pt x="71" y="2402"/>
                  </a:lnTo>
                  <a:lnTo>
                    <a:pt x="36" y="2427"/>
                  </a:lnTo>
                  <a:lnTo>
                    <a:pt x="0" y="2448"/>
                  </a:lnTo>
                  <a:lnTo>
                    <a:pt x="0" y="2448"/>
                  </a:lnTo>
                  <a:lnTo>
                    <a:pt x="24" y="2519"/>
                  </a:lnTo>
                  <a:lnTo>
                    <a:pt x="24" y="2519"/>
                  </a:lnTo>
                  <a:lnTo>
                    <a:pt x="42" y="2555"/>
                  </a:lnTo>
                  <a:lnTo>
                    <a:pt x="42" y="2555"/>
                  </a:lnTo>
                  <a:lnTo>
                    <a:pt x="65" y="2577"/>
                  </a:lnTo>
                  <a:lnTo>
                    <a:pt x="91" y="2599"/>
                  </a:lnTo>
                  <a:lnTo>
                    <a:pt x="91" y="2599"/>
                  </a:lnTo>
                  <a:lnTo>
                    <a:pt x="190" y="2678"/>
                  </a:lnTo>
                  <a:lnTo>
                    <a:pt x="239" y="2717"/>
                  </a:lnTo>
                  <a:lnTo>
                    <a:pt x="287" y="2757"/>
                  </a:lnTo>
                  <a:lnTo>
                    <a:pt x="334" y="2798"/>
                  </a:lnTo>
                  <a:lnTo>
                    <a:pt x="380" y="2842"/>
                  </a:lnTo>
                  <a:lnTo>
                    <a:pt x="401" y="2864"/>
                  </a:lnTo>
                  <a:lnTo>
                    <a:pt x="423" y="2888"/>
                  </a:lnTo>
                  <a:lnTo>
                    <a:pt x="444" y="2911"/>
                  </a:lnTo>
                  <a:lnTo>
                    <a:pt x="464" y="2937"/>
                  </a:lnTo>
                  <a:lnTo>
                    <a:pt x="464" y="2937"/>
                  </a:lnTo>
                  <a:lnTo>
                    <a:pt x="507" y="2992"/>
                  </a:lnTo>
                  <a:lnTo>
                    <a:pt x="507" y="2992"/>
                  </a:lnTo>
                  <a:lnTo>
                    <a:pt x="514" y="2947"/>
                  </a:lnTo>
                  <a:lnTo>
                    <a:pt x="525" y="2905"/>
                  </a:lnTo>
                  <a:lnTo>
                    <a:pt x="535" y="2865"/>
                  </a:lnTo>
                  <a:lnTo>
                    <a:pt x="547" y="2828"/>
                  </a:lnTo>
                  <a:lnTo>
                    <a:pt x="560" y="2793"/>
                  </a:lnTo>
                  <a:lnTo>
                    <a:pt x="574" y="2758"/>
                  </a:lnTo>
                  <a:lnTo>
                    <a:pt x="587" y="2727"/>
                  </a:lnTo>
                  <a:lnTo>
                    <a:pt x="602" y="2697"/>
                  </a:lnTo>
                  <a:lnTo>
                    <a:pt x="617" y="2671"/>
                  </a:lnTo>
                  <a:lnTo>
                    <a:pt x="631" y="2644"/>
                  </a:lnTo>
                  <a:lnTo>
                    <a:pt x="660" y="2598"/>
                  </a:lnTo>
                  <a:lnTo>
                    <a:pt x="686" y="2559"/>
                  </a:lnTo>
                  <a:lnTo>
                    <a:pt x="710" y="2525"/>
                  </a:lnTo>
                  <a:lnTo>
                    <a:pt x="710" y="2525"/>
                  </a:lnTo>
                  <a:lnTo>
                    <a:pt x="728" y="2500"/>
                  </a:lnTo>
                  <a:lnTo>
                    <a:pt x="728" y="2500"/>
                  </a:lnTo>
                  <a:lnTo>
                    <a:pt x="755" y="2460"/>
                  </a:lnTo>
                  <a:lnTo>
                    <a:pt x="780" y="2421"/>
                  </a:lnTo>
                  <a:lnTo>
                    <a:pt x="805" y="2381"/>
                  </a:lnTo>
                  <a:lnTo>
                    <a:pt x="828" y="2339"/>
                  </a:lnTo>
                  <a:lnTo>
                    <a:pt x="850" y="2299"/>
                  </a:lnTo>
                  <a:lnTo>
                    <a:pt x="872" y="2256"/>
                  </a:lnTo>
                  <a:lnTo>
                    <a:pt x="891" y="2215"/>
                  </a:lnTo>
                  <a:lnTo>
                    <a:pt x="911" y="2172"/>
                  </a:lnTo>
                  <a:lnTo>
                    <a:pt x="929" y="2129"/>
                  </a:lnTo>
                  <a:lnTo>
                    <a:pt x="945" y="2085"/>
                  </a:lnTo>
                  <a:lnTo>
                    <a:pt x="960" y="2041"/>
                  </a:lnTo>
                  <a:lnTo>
                    <a:pt x="975" y="1996"/>
                  </a:lnTo>
                  <a:lnTo>
                    <a:pt x="988" y="1952"/>
                  </a:lnTo>
                  <a:lnTo>
                    <a:pt x="1000" y="1907"/>
                  </a:lnTo>
                  <a:lnTo>
                    <a:pt x="1010" y="1861"/>
                  </a:lnTo>
                  <a:lnTo>
                    <a:pt x="1021" y="1815"/>
                  </a:lnTo>
                  <a:lnTo>
                    <a:pt x="1021" y="1815"/>
                  </a:lnTo>
                  <a:lnTo>
                    <a:pt x="1030" y="1768"/>
                  </a:lnTo>
                  <a:lnTo>
                    <a:pt x="1037" y="1719"/>
                  </a:lnTo>
                  <a:lnTo>
                    <a:pt x="1043" y="1671"/>
                  </a:lnTo>
                  <a:lnTo>
                    <a:pt x="1049" y="1622"/>
                  </a:lnTo>
                  <a:lnTo>
                    <a:pt x="1052" y="1574"/>
                  </a:lnTo>
                  <a:lnTo>
                    <a:pt x="1055" y="1525"/>
                  </a:lnTo>
                  <a:lnTo>
                    <a:pt x="1055" y="1478"/>
                  </a:lnTo>
                  <a:lnTo>
                    <a:pt x="1055" y="1429"/>
                  </a:lnTo>
                  <a:lnTo>
                    <a:pt x="1053" y="1381"/>
                  </a:lnTo>
                  <a:lnTo>
                    <a:pt x="1050" y="1334"/>
                  </a:lnTo>
                  <a:lnTo>
                    <a:pt x="1046" y="1285"/>
                  </a:lnTo>
                  <a:lnTo>
                    <a:pt x="1040" y="1237"/>
                  </a:lnTo>
                  <a:lnTo>
                    <a:pt x="1034" y="1188"/>
                  </a:lnTo>
                  <a:lnTo>
                    <a:pt x="1025" y="1141"/>
                  </a:lnTo>
                  <a:lnTo>
                    <a:pt x="1016" y="1092"/>
                  </a:lnTo>
                  <a:lnTo>
                    <a:pt x="1006" y="1044"/>
                  </a:lnTo>
                  <a:lnTo>
                    <a:pt x="1006" y="1044"/>
                  </a:lnTo>
                  <a:lnTo>
                    <a:pt x="985" y="968"/>
                  </a:lnTo>
                  <a:lnTo>
                    <a:pt x="963" y="893"/>
                  </a:lnTo>
                  <a:lnTo>
                    <a:pt x="936" y="820"/>
                  </a:lnTo>
                  <a:lnTo>
                    <a:pt x="906" y="747"/>
                  </a:lnTo>
                  <a:lnTo>
                    <a:pt x="874" y="676"/>
                  </a:lnTo>
                  <a:lnTo>
                    <a:pt x="838" y="606"/>
                  </a:lnTo>
                  <a:lnTo>
                    <a:pt x="799" y="538"/>
                  </a:lnTo>
                  <a:lnTo>
                    <a:pt x="758" y="472"/>
                  </a:lnTo>
                  <a:lnTo>
                    <a:pt x="758" y="472"/>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B50DF55B-8783-48CD-8756-80E5E9B08F61}"/>
                </a:ext>
              </a:extLst>
            </p:cNvPr>
            <p:cNvSpPr>
              <a:spLocks/>
            </p:cNvSpPr>
            <p:nvPr/>
          </p:nvSpPr>
          <p:spPr bwMode="auto">
            <a:xfrm>
              <a:off x="5827713" y="2743201"/>
              <a:ext cx="503238" cy="1895475"/>
            </a:xfrm>
            <a:custGeom>
              <a:avLst/>
              <a:gdLst>
                <a:gd name="T0" fmla="*/ 511 w 634"/>
                <a:gd name="T1" fmla="*/ 484 h 2387"/>
                <a:gd name="T2" fmla="*/ 419 w 634"/>
                <a:gd name="T3" fmla="*/ 291 h 2387"/>
                <a:gd name="T4" fmla="*/ 303 w 634"/>
                <a:gd name="T5" fmla="*/ 112 h 2387"/>
                <a:gd name="T6" fmla="*/ 250 w 634"/>
                <a:gd name="T7" fmla="*/ 43 h 2387"/>
                <a:gd name="T8" fmla="*/ 216 w 634"/>
                <a:gd name="T9" fmla="*/ 18 h 2387"/>
                <a:gd name="T10" fmla="*/ 175 w 634"/>
                <a:gd name="T11" fmla="*/ 3 h 2387"/>
                <a:gd name="T12" fmla="*/ 134 w 634"/>
                <a:gd name="T13" fmla="*/ 0 h 2387"/>
                <a:gd name="T14" fmla="*/ 94 w 634"/>
                <a:gd name="T15" fmla="*/ 11 h 2387"/>
                <a:gd name="T16" fmla="*/ 55 w 634"/>
                <a:gd name="T17" fmla="*/ 33 h 2387"/>
                <a:gd name="T18" fmla="*/ 30 w 634"/>
                <a:gd name="T19" fmla="*/ 58 h 2387"/>
                <a:gd name="T20" fmla="*/ 8 w 634"/>
                <a:gd name="T21" fmla="*/ 104 h 2387"/>
                <a:gd name="T22" fmla="*/ 0 w 634"/>
                <a:gd name="T23" fmla="*/ 153 h 2387"/>
                <a:gd name="T24" fmla="*/ 5 w 634"/>
                <a:gd name="T25" fmla="*/ 195 h 2387"/>
                <a:gd name="T26" fmla="*/ 19 w 634"/>
                <a:gd name="T27" fmla="*/ 235 h 2387"/>
                <a:gd name="T28" fmla="*/ 98 w 634"/>
                <a:gd name="T29" fmla="*/ 394 h 2387"/>
                <a:gd name="T30" fmla="*/ 156 w 634"/>
                <a:gd name="T31" fmla="*/ 560 h 2387"/>
                <a:gd name="T32" fmla="*/ 183 w 634"/>
                <a:gd name="T33" fmla="*/ 676 h 2387"/>
                <a:gd name="T34" fmla="*/ 205 w 634"/>
                <a:gd name="T35" fmla="*/ 857 h 2387"/>
                <a:gd name="T36" fmla="*/ 202 w 634"/>
                <a:gd name="T37" fmla="*/ 1042 h 2387"/>
                <a:gd name="T38" fmla="*/ 187 w 634"/>
                <a:gd name="T39" fmla="*/ 1163 h 2387"/>
                <a:gd name="T40" fmla="*/ 147 w 634"/>
                <a:gd name="T41" fmla="*/ 1340 h 2387"/>
                <a:gd name="T42" fmla="*/ 85 w 634"/>
                <a:gd name="T43" fmla="*/ 1509 h 2387"/>
                <a:gd name="T44" fmla="*/ 33 w 634"/>
                <a:gd name="T45" fmla="*/ 1616 h 2387"/>
                <a:gd name="T46" fmla="*/ 68 w 634"/>
                <a:gd name="T47" fmla="*/ 1703 h 2387"/>
                <a:gd name="T48" fmla="*/ 80 w 634"/>
                <a:gd name="T49" fmla="*/ 1796 h 2387"/>
                <a:gd name="T50" fmla="*/ 76 w 634"/>
                <a:gd name="T51" fmla="*/ 1842 h 2387"/>
                <a:gd name="T52" fmla="*/ 57 w 634"/>
                <a:gd name="T53" fmla="*/ 1921 h 2387"/>
                <a:gd name="T54" fmla="*/ 24 w 634"/>
                <a:gd name="T55" fmla="*/ 2116 h 2387"/>
                <a:gd name="T56" fmla="*/ 27 w 634"/>
                <a:gd name="T57" fmla="*/ 2200 h 2387"/>
                <a:gd name="T58" fmla="*/ 36 w 634"/>
                <a:gd name="T59" fmla="*/ 2283 h 2387"/>
                <a:gd name="T60" fmla="*/ 61 w 634"/>
                <a:gd name="T61" fmla="*/ 2362 h 2387"/>
                <a:gd name="T62" fmla="*/ 104 w 634"/>
                <a:gd name="T63" fmla="*/ 2358 h 2387"/>
                <a:gd name="T64" fmla="*/ 193 w 634"/>
                <a:gd name="T65" fmla="*/ 2267 h 2387"/>
                <a:gd name="T66" fmla="*/ 276 w 634"/>
                <a:gd name="T67" fmla="*/ 2169 h 2387"/>
                <a:gd name="T68" fmla="*/ 351 w 634"/>
                <a:gd name="T69" fmla="*/ 2065 h 2387"/>
                <a:gd name="T70" fmla="*/ 418 w 634"/>
                <a:gd name="T71" fmla="*/ 1955 h 2387"/>
                <a:gd name="T72" fmla="*/ 477 w 634"/>
                <a:gd name="T73" fmla="*/ 1841 h 2387"/>
                <a:gd name="T74" fmla="*/ 513 w 634"/>
                <a:gd name="T75" fmla="*/ 1756 h 2387"/>
                <a:gd name="T76" fmla="*/ 559 w 634"/>
                <a:gd name="T77" fmla="*/ 1627 h 2387"/>
                <a:gd name="T78" fmla="*/ 594 w 634"/>
                <a:gd name="T79" fmla="*/ 1495 h 2387"/>
                <a:gd name="T80" fmla="*/ 618 w 634"/>
                <a:gd name="T81" fmla="*/ 1361 h 2387"/>
                <a:gd name="T82" fmla="*/ 632 w 634"/>
                <a:gd name="T83" fmla="*/ 1224 h 2387"/>
                <a:gd name="T84" fmla="*/ 634 w 634"/>
                <a:gd name="T85" fmla="*/ 1131 h 2387"/>
                <a:gd name="T86" fmla="*/ 623 w 634"/>
                <a:gd name="T87" fmla="*/ 909 h 2387"/>
                <a:gd name="T88" fmla="*/ 581 w 634"/>
                <a:gd name="T89" fmla="*/ 692 h 2387"/>
                <a:gd name="T90" fmla="*/ 536 w 634"/>
                <a:gd name="T91" fmla="*/ 551 h 2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4" h="2387">
                  <a:moveTo>
                    <a:pt x="536" y="551"/>
                  </a:moveTo>
                  <a:lnTo>
                    <a:pt x="536" y="551"/>
                  </a:lnTo>
                  <a:lnTo>
                    <a:pt x="511" y="484"/>
                  </a:lnTo>
                  <a:lnTo>
                    <a:pt x="484" y="418"/>
                  </a:lnTo>
                  <a:lnTo>
                    <a:pt x="453" y="354"/>
                  </a:lnTo>
                  <a:lnTo>
                    <a:pt x="419" y="291"/>
                  </a:lnTo>
                  <a:lnTo>
                    <a:pt x="383" y="230"/>
                  </a:lnTo>
                  <a:lnTo>
                    <a:pt x="345" y="170"/>
                  </a:lnTo>
                  <a:lnTo>
                    <a:pt x="303" y="112"/>
                  </a:lnTo>
                  <a:lnTo>
                    <a:pt x="260" y="55"/>
                  </a:lnTo>
                  <a:lnTo>
                    <a:pt x="260" y="55"/>
                  </a:lnTo>
                  <a:lnTo>
                    <a:pt x="250" y="43"/>
                  </a:lnTo>
                  <a:lnTo>
                    <a:pt x="239" y="34"/>
                  </a:lnTo>
                  <a:lnTo>
                    <a:pt x="227" y="25"/>
                  </a:lnTo>
                  <a:lnTo>
                    <a:pt x="216" y="18"/>
                  </a:lnTo>
                  <a:lnTo>
                    <a:pt x="202" y="12"/>
                  </a:lnTo>
                  <a:lnTo>
                    <a:pt x="190" y="6"/>
                  </a:lnTo>
                  <a:lnTo>
                    <a:pt x="175" y="3"/>
                  </a:lnTo>
                  <a:lnTo>
                    <a:pt x="162" y="2"/>
                  </a:lnTo>
                  <a:lnTo>
                    <a:pt x="149" y="0"/>
                  </a:lnTo>
                  <a:lnTo>
                    <a:pt x="134" y="0"/>
                  </a:lnTo>
                  <a:lnTo>
                    <a:pt x="120" y="3"/>
                  </a:lnTo>
                  <a:lnTo>
                    <a:pt x="107" y="6"/>
                  </a:lnTo>
                  <a:lnTo>
                    <a:pt x="94" y="11"/>
                  </a:lnTo>
                  <a:lnTo>
                    <a:pt x="80" y="17"/>
                  </a:lnTo>
                  <a:lnTo>
                    <a:pt x="67" y="24"/>
                  </a:lnTo>
                  <a:lnTo>
                    <a:pt x="55" y="33"/>
                  </a:lnTo>
                  <a:lnTo>
                    <a:pt x="55" y="33"/>
                  </a:lnTo>
                  <a:lnTo>
                    <a:pt x="42" y="45"/>
                  </a:lnTo>
                  <a:lnTo>
                    <a:pt x="30" y="58"/>
                  </a:lnTo>
                  <a:lnTo>
                    <a:pt x="21" y="73"/>
                  </a:lnTo>
                  <a:lnTo>
                    <a:pt x="14" y="88"/>
                  </a:lnTo>
                  <a:lnTo>
                    <a:pt x="8" y="104"/>
                  </a:lnTo>
                  <a:lnTo>
                    <a:pt x="3" y="121"/>
                  </a:lnTo>
                  <a:lnTo>
                    <a:pt x="2" y="137"/>
                  </a:lnTo>
                  <a:lnTo>
                    <a:pt x="0" y="153"/>
                  </a:lnTo>
                  <a:lnTo>
                    <a:pt x="0" y="153"/>
                  </a:lnTo>
                  <a:lnTo>
                    <a:pt x="2" y="174"/>
                  </a:lnTo>
                  <a:lnTo>
                    <a:pt x="5" y="195"/>
                  </a:lnTo>
                  <a:lnTo>
                    <a:pt x="11" y="216"/>
                  </a:lnTo>
                  <a:lnTo>
                    <a:pt x="19" y="235"/>
                  </a:lnTo>
                  <a:lnTo>
                    <a:pt x="19" y="235"/>
                  </a:lnTo>
                  <a:lnTo>
                    <a:pt x="48" y="287"/>
                  </a:lnTo>
                  <a:lnTo>
                    <a:pt x="74" y="339"/>
                  </a:lnTo>
                  <a:lnTo>
                    <a:pt x="98" y="394"/>
                  </a:lnTo>
                  <a:lnTo>
                    <a:pt x="120" y="449"/>
                  </a:lnTo>
                  <a:lnTo>
                    <a:pt x="140" y="504"/>
                  </a:lnTo>
                  <a:lnTo>
                    <a:pt x="156" y="560"/>
                  </a:lnTo>
                  <a:lnTo>
                    <a:pt x="171" y="618"/>
                  </a:lnTo>
                  <a:lnTo>
                    <a:pt x="183" y="676"/>
                  </a:lnTo>
                  <a:lnTo>
                    <a:pt x="183" y="676"/>
                  </a:lnTo>
                  <a:lnTo>
                    <a:pt x="193" y="737"/>
                  </a:lnTo>
                  <a:lnTo>
                    <a:pt x="201" y="796"/>
                  </a:lnTo>
                  <a:lnTo>
                    <a:pt x="205" y="857"/>
                  </a:lnTo>
                  <a:lnTo>
                    <a:pt x="207" y="920"/>
                  </a:lnTo>
                  <a:lnTo>
                    <a:pt x="207" y="981"/>
                  </a:lnTo>
                  <a:lnTo>
                    <a:pt x="202" y="1042"/>
                  </a:lnTo>
                  <a:lnTo>
                    <a:pt x="196" y="1102"/>
                  </a:lnTo>
                  <a:lnTo>
                    <a:pt x="187" y="1163"/>
                  </a:lnTo>
                  <a:lnTo>
                    <a:pt x="187" y="1163"/>
                  </a:lnTo>
                  <a:lnTo>
                    <a:pt x="177" y="1223"/>
                  </a:lnTo>
                  <a:lnTo>
                    <a:pt x="164" y="1282"/>
                  </a:lnTo>
                  <a:lnTo>
                    <a:pt x="147" y="1340"/>
                  </a:lnTo>
                  <a:lnTo>
                    <a:pt x="129" y="1398"/>
                  </a:lnTo>
                  <a:lnTo>
                    <a:pt x="109" y="1453"/>
                  </a:lnTo>
                  <a:lnTo>
                    <a:pt x="85" y="1509"/>
                  </a:lnTo>
                  <a:lnTo>
                    <a:pt x="60" y="1563"/>
                  </a:lnTo>
                  <a:lnTo>
                    <a:pt x="33" y="1616"/>
                  </a:lnTo>
                  <a:lnTo>
                    <a:pt x="33" y="1616"/>
                  </a:lnTo>
                  <a:lnTo>
                    <a:pt x="46" y="1643"/>
                  </a:lnTo>
                  <a:lnTo>
                    <a:pt x="58" y="1673"/>
                  </a:lnTo>
                  <a:lnTo>
                    <a:pt x="68" y="1703"/>
                  </a:lnTo>
                  <a:lnTo>
                    <a:pt x="76" y="1734"/>
                  </a:lnTo>
                  <a:lnTo>
                    <a:pt x="79" y="1765"/>
                  </a:lnTo>
                  <a:lnTo>
                    <a:pt x="80" y="1796"/>
                  </a:lnTo>
                  <a:lnTo>
                    <a:pt x="80" y="1812"/>
                  </a:lnTo>
                  <a:lnTo>
                    <a:pt x="79" y="1827"/>
                  </a:lnTo>
                  <a:lnTo>
                    <a:pt x="76" y="1842"/>
                  </a:lnTo>
                  <a:lnTo>
                    <a:pt x="73" y="1857"/>
                  </a:lnTo>
                  <a:lnTo>
                    <a:pt x="73" y="1857"/>
                  </a:lnTo>
                  <a:lnTo>
                    <a:pt x="57" y="1921"/>
                  </a:lnTo>
                  <a:lnTo>
                    <a:pt x="43" y="1985"/>
                  </a:lnTo>
                  <a:lnTo>
                    <a:pt x="33" y="2050"/>
                  </a:lnTo>
                  <a:lnTo>
                    <a:pt x="24" y="2116"/>
                  </a:lnTo>
                  <a:lnTo>
                    <a:pt x="24" y="2116"/>
                  </a:lnTo>
                  <a:lnTo>
                    <a:pt x="24" y="2157"/>
                  </a:lnTo>
                  <a:lnTo>
                    <a:pt x="27" y="2200"/>
                  </a:lnTo>
                  <a:lnTo>
                    <a:pt x="30" y="2242"/>
                  </a:lnTo>
                  <a:lnTo>
                    <a:pt x="36" y="2283"/>
                  </a:lnTo>
                  <a:lnTo>
                    <a:pt x="36" y="2283"/>
                  </a:lnTo>
                  <a:lnTo>
                    <a:pt x="43" y="2310"/>
                  </a:lnTo>
                  <a:lnTo>
                    <a:pt x="52" y="2337"/>
                  </a:lnTo>
                  <a:lnTo>
                    <a:pt x="61" y="2362"/>
                  </a:lnTo>
                  <a:lnTo>
                    <a:pt x="71" y="2387"/>
                  </a:lnTo>
                  <a:lnTo>
                    <a:pt x="71" y="2387"/>
                  </a:lnTo>
                  <a:lnTo>
                    <a:pt x="104" y="2358"/>
                  </a:lnTo>
                  <a:lnTo>
                    <a:pt x="134" y="2328"/>
                  </a:lnTo>
                  <a:lnTo>
                    <a:pt x="165" y="2298"/>
                  </a:lnTo>
                  <a:lnTo>
                    <a:pt x="193" y="2267"/>
                  </a:lnTo>
                  <a:lnTo>
                    <a:pt x="221" y="2234"/>
                  </a:lnTo>
                  <a:lnTo>
                    <a:pt x="250" y="2202"/>
                  </a:lnTo>
                  <a:lnTo>
                    <a:pt x="276" y="2169"/>
                  </a:lnTo>
                  <a:lnTo>
                    <a:pt x="302" y="2135"/>
                  </a:lnTo>
                  <a:lnTo>
                    <a:pt x="327" y="2101"/>
                  </a:lnTo>
                  <a:lnTo>
                    <a:pt x="351" y="2065"/>
                  </a:lnTo>
                  <a:lnTo>
                    <a:pt x="375" y="2029"/>
                  </a:lnTo>
                  <a:lnTo>
                    <a:pt x="397" y="1992"/>
                  </a:lnTo>
                  <a:lnTo>
                    <a:pt x="418" y="1955"/>
                  </a:lnTo>
                  <a:lnTo>
                    <a:pt x="438" y="1918"/>
                  </a:lnTo>
                  <a:lnTo>
                    <a:pt x="458" y="1879"/>
                  </a:lnTo>
                  <a:lnTo>
                    <a:pt x="477" y="1841"/>
                  </a:lnTo>
                  <a:lnTo>
                    <a:pt x="477" y="1841"/>
                  </a:lnTo>
                  <a:lnTo>
                    <a:pt x="495" y="1799"/>
                  </a:lnTo>
                  <a:lnTo>
                    <a:pt x="513" y="1756"/>
                  </a:lnTo>
                  <a:lnTo>
                    <a:pt x="529" y="1714"/>
                  </a:lnTo>
                  <a:lnTo>
                    <a:pt x="545" y="1671"/>
                  </a:lnTo>
                  <a:lnTo>
                    <a:pt x="559" y="1627"/>
                  </a:lnTo>
                  <a:lnTo>
                    <a:pt x="572" y="1584"/>
                  </a:lnTo>
                  <a:lnTo>
                    <a:pt x="584" y="1539"/>
                  </a:lnTo>
                  <a:lnTo>
                    <a:pt x="594" y="1495"/>
                  </a:lnTo>
                  <a:lnTo>
                    <a:pt x="603" y="1450"/>
                  </a:lnTo>
                  <a:lnTo>
                    <a:pt x="612" y="1405"/>
                  </a:lnTo>
                  <a:lnTo>
                    <a:pt x="618" y="1361"/>
                  </a:lnTo>
                  <a:lnTo>
                    <a:pt x="624" y="1315"/>
                  </a:lnTo>
                  <a:lnTo>
                    <a:pt x="629" y="1269"/>
                  </a:lnTo>
                  <a:lnTo>
                    <a:pt x="632" y="1224"/>
                  </a:lnTo>
                  <a:lnTo>
                    <a:pt x="634" y="1177"/>
                  </a:lnTo>
                  <a:lnTo>
                    <a:pt x="634" y="1131"/>
                  </a:lnTo>
                  <a:lnTo>
                    <a:pt x="634" y="1131"/>
                  </a:lnTo>
                  <a:lnTo>
                    <a:pt x="634" y="1056"/>
                  </a:lnTo>
                  <a:lnTo>
                    <a:pt x="630" y="982"/>
                  </a:lnTo>
                  <a:lnTo>
                    <a:pt x="623" y="909"/>
                  </a:lnTo>
                  <a:lnTo>
                    <a:pt x="611" y="837"/>
                  </a:lnTo>
                  <a:lnTo>
                    <a:pt x="597" y="764"/>
                  </a:lnTo>
                  <a:lnTo>
                    <a:pt x="581" y="692"/>
                  </a:lnTo>
                  <a:lnTo>
                    <a:pt x="560" y="621"/>
                  </a:lnTo>
                  <a:lnTo>
                    <a:pt x="536" y="551"/>
                  </a:lnTo>
                  <a:lnTo>
                    <a:pt x="536" y="551"/>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07641891-7573-4EDA-AC49-BBFD1EDC62CF}"/>
                </a:ext>
              </a:extLst>
            </p:cNvPr>
            <p:cNvSpPr>
              <a:spLocks/>
            </p:cNvSpPr>
            <p:nvPr/>
          </p:nvSpPr>
          <p:spPr bwMode="auto">
            <a:xfrm>
              <a:off x="4654550" y="1741488"/>
              <a:ext cx="2290763" cy="2522538"/>
            </a:xfrm>
            <a:custGeom>
              <a:avLst/>
              <a:gdLst>
                <a:gd name="T0" fmla="*/ 646 w 2887"/>
                <a:gd name="T1" fmla="*/ 3172 h 3177"/>
                <a:gd name="T2" fmla="*/ 584 w 2887"/>
                <a:gd name="T3" fmla="*/ 3136 h 3177"/>
                <a:gd name="T4" fmla="*/ 455 w 2887"/>
                <a:gd name="T5" fmla="*/ 3005 h 3177"/>
                <a:gd name="T6" fmla="*/ 313 w 2887"/>
                <a:gd name="T7" fmla="*/ 2824 h 3177"/>
                <a:gd name="T8" fmla="*/ 198 w 2887"/>
                <a:gd name="T9" fmla="*/ 2628 h 3177"/>
                <a:gd name="T10" fmla="*/ 120 w 2887"/>
                <a:gd name="T11" fmla="*/ 2457 h 3177"/>
                <a:gd name="T12" fmla="*/ 50 w 2887"/>
                <a:gd name="T13" fmla="*/ 2231 h 3177"/>
                <a:gd name="T14" fmla="*/ 10 w 2887"/>
                <a:gd name="T15" fmla="*/ 1998 h 3177"/>
                <a:gd name="T16" fmla="*/ 0 w 2887"/>
                <a:gd name="T17" fmla="*/ 1806 h 3177"/>
                <a:gd name="T18" fmla="*/ 13 w 2887"/>
                <a:gd name="T19" fmla="*/ 1582 h 3177"/>
                <a:gd name="T20" fmla="*/ 53 w 2887"/>
                <a:gd name="T21" fmla="*/ 1365 h 3177"/>
                <a:gd name="T22" fmla="*/ 120 w 2887"/>
                <a:gd name="T23" fmla="*/ 1156 h 3177"/>
                <a:gd name="T24" fmla="*/ 212 w 2887"/>
                <a:gd name="T25" fmla="*/ 957 h 3177"/>
                <a:gd name="T26" fmla="*/ 327 w 2887"/>
                <a:gd name="T27" fmla="*/ 768 h 3177"/>
                <a:gd name="T28" fmla="*/ 466 w 2887"/>
                <a:gd name="T29" fmla="*/ 594 h 3177"/>
                <a:gd name="T30" fmla="*/ 594 w 2887"/>
                <a:gd name="T31" fmla="*/ 466 h 3177"/>
                <a:gd name="T32" fmla="*/ 768 w 2887"/>
                <a:gd name="T33" fmla="*/ 327 h 3177"/>
                <a:gd name="T34" fmla="*/ 957 w 2887"/>
                <a:gd name="T35" fmla="*/ 212 h 3177"/>
                <a:gd name="T36" fmla="*/ 1156 w 2887"/>
                <a:gd name="T37" fmla="*/ 120 h 3177"/>
                <a:gd name="T38" fmla="*/ 1365 w 2887"/>
                <a:gd name="T39" fmla="*/ 53 h 3177"/>
                <a:gd name="T40" fmla="*/ 1582 w 2887"/>
                <a:gd name="T41" fmla="*/ 13 h 3177"/>
                <a:gd name="T42" fmla="*/ 1806 w 2887"/>
                <a:gd name="T43" fmla="*/ 0 h 3177"/>
                <a:gd name="T44" fmla="*/ 2072 w 2887"/>
                <a:gd name="T45" fmla="*/ 22 h 3177"/>
                <a:gd name="T46" fmla="*/ 2408 w 2887"/>
                <a:gd name="T47" fmla="*/ 107 h 3177"/>
                <a:gd name="T48" fmla="*/ 2714 w 2887"/>
                <a:gd name="T49" fmla="*/ 245 h 3177"/>
                <a:gd name="T50" fmla="*/ 2845 w 2887"/>
                <a:gd name="T51" fmla="*/ 334 h 3177"/>
                <a:gd name="T52" fmla="*/ 2882 w 2887"/>
                <a:gd name="T53" fmla="*/ 398 h 3177"/>
                <a:gd name="T54" fmla="*/ 2884 w 2887"/>
                <a:gd name="T55" fmla="*/ 472 h 3177"/>
                <a:gd name="T56" fmla="*/ 2858 w 2887"/>
                <a:gd name="T57" fmla="*/ 529 h 3177"/>
                <a:gd name="T58" fmla="*/ 2802 w 2887"/>
                <a:gd name="T59" fmla="*/ 578 h 3177"/>
                <a:gd name="T60" fmla="*/ 2729 w 2887"/>
                <a:gd name="T61" fmla="*/ 594 h 3177"/>
                <a:gd name="T62" fmla="*/ 2656 w 2887"/>
                <a:gd name="T63" fmla="*/ 575 h 3177"/>
                <a:gd name="T64" fmla="*/ 2509 w 2887"/>
                <a:gd name="T65" fmla="*/ 486 h 3177"/>
                <a:gd name="T66" fmla="*/ 2249 w 2887"/>
                <a:gd name="T67" fmla="*/ 380 h 3177"/>
                <a:gd name="T68" fmla="*/ 1970 w 2887"/>
                <a:gd name="T69" fmla="*/ 319 h 3177"/>
                <a:gd name="T70" fmla="*/ 1769 w 2887"/>
                <a:gd name="T71" fmla="*/ 309 h 3177"/>
                <a:gd name="T72" fmla="*/ 1585 w 2887"/>
                <a:gd name="T73" fmla="*/ 325 h 3177"/>
                <a:gd name="T74" fmla="*/ 1405 w 2887"/>
                <a:gd name="T75" fmla="*/ 362 h 3177"/>
                <a:gd name="T76" fmla="*/ 1233 w 2887"/>
                <a:gd name="T77" fmla="*/ 422 h 3177"/>
                <a:gd name="T78" fmla="*/ 1070 w 2887"/>
                <a:gd name="T79" fmla="*/ 502 h 3177"/>
                <a:gd name="T80" fmla="*/ 917 w 2887"/>
                <a:gd name="T81" fmla="*/ 602 h 3177"/>
                <a:gd name="T82" fmla="*/ 774 w 2887"/>
                <a:gd name="T83" fmla="*/ 722 h 3177"/>
                <a:gd name="T84" fmla="*/ 671 w 2887"/>
                <a:gd name="T85" fmla="*/ 829 h 3177"/>
                <a:gd name="T86" fmla="*/ 560 w 2887"/>
                <a:gd name="T87" fmla="*/ 976 h 3177"/>
                <a:gd name="T88" fmla="*/ 468 w 2887"/>
                <a:gd name="T89" fmla="*/ 1133 h 3177"/>
                <a:gd name="T90" fmla="*/ 397 w 2887"/>
                <a:gd name="T91" fmla="*/ 1301 h 3177"/>
                <a:gd name="T92" fmla="*/ 345 w 2887"/>
                <a:gd name="T93" fmla="*/ 1477 h 3177"/>
                <a:gd name="T94" fmla="*/ 316 w 2887"/>
                <a:gd name="T95" fmla="*/ 1658 h 3177"/>
                <a:gd name="T96" fmla="*/ 309 w 2887"/>
                <a:gd name="T97" fmla="*/ 1806 h 3177"/>
                <a:gd name="T98" fmla="*/ 322 w 2887"/>
                <a:gd name="T99" fmla="*/ 2004 h 3177"/>
                <a:gd name="T100" fmla="*/ 359 w 2887"/>
                <a:gd name="T101" fmla="*/ 2196 h 3177"/>
                <a:gd name="T102" fmla="*/ 423 w 2887"/>
                <a:gd name="T103" fmla="*/ 2383 h 3177"/>
                <a:gd name="T104" fmla="*/ 490 w 2887"/>
                <a:gd name="T105" fmla="*/ 2521 h 3177"/>
                <a:gd name="T106" fmla="*/ 591 w 2887"/>
                <a:gd name="T107" fmla="*/ 2681 h 3177"/>
                <a:gd name="T108" fmla="*/ 712 w 2887"/>
                <a:gd name="T109" fmla="*/ 2828 h 3177"/>
                <a:gd name="T110" fmla="*/ 804 w 2887"/>
                <a:gd name="T111" fmla="*/ 2920 h 3177"/>
                <a:gd name="T112" fmla="*/ 839 w 2887"/>
                <a:gd name="T113" fmla="*/ 2986 h 3177"/>
                <a:gd name="T114" fmla="*/ 838 w 2887"/>
                <a:gd name="T115" fmla="*/ 3060 h 3177"/>
                <a:gd name="T116" fmla="*/ 802 w 2887"/>
                <a:gd name="T117" fmla="*/ 3127 h 3177"/>
                <a:gd name="T118" fmla="*/ 749 w 2887"/>
                <a:gd name="T119" fmla="*/ 3164 h 3177"/>
                <a:gd name="T120" fmla="*/ 688 w 2887"/>
                <a:gd name="T121" fmla="*/ 3177 h 3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87" h="3177">
                  <a:moveTo>
                    <a:pt x="688" y="3177"/>
                  </a:moveTo>
                  <a:lnTo>
                    <a:pt x="688" y="3177"/>
                  </a:lnTo>
                  <a:lnTo>
                    <a:pt x="674" y="3176"/>
                  </a:lnTo>
                  <a:lnTo>
                    <a:pt x="660" y="3175"/>
                  </a:lnTo>
                  <a:lnTo>
                    <a:pt x="646" y="3172"/>
                  </a:lnTo>
                  <a:lnTo>
                    <a:pt x="633" y="3167"/>
                  </a:lnTo>
                  <a:lnTo>
                    <a:pt x="619" y="3161"/>
                  </a:lnTo>
                  <a:lnTo>
                    <a:pt x="608" y="3154"/>
                  </a:lnTo>
                  <a:lnTo>
                    <a:pt x="596" y="3146"/>
                  </a:lnTo>
                  <a:lnTo>
                    <a:pt x="584" y="3136"/>
                  </a:lnTo>
                  <a:lnTo>
                    <a:pt x="584" y="3136"/>
                  </a:lnTo>
                  <a:lnTo>
                    <a:pt x="550" y="3105"/>
                  </a:lnTo>
                  <a:lnTo>
                    <a:pt x="517" y="3072"/>
                  </a:lnTo>
                  <a:lnTo>
                    <a:pt x="486" y="3038"/>
                  </a:lnTo>
                  <a:lnTo>
                    <a:pt x="455" y="3005"/>
                  </a:lnTo>
                  <a:lnTo>
                    <a:pt x="425" y="2970"/>
                  </a:lnTo>
                  <a:lnTo>
                    <a:pt x="395" y="2935"/>
                  </a:lnTo>
                  <a:lnTo>
                    <a:pt x="367" y="2898"/>
                  </a:lnTo>
                  <a:lnTo>
                    <a:pt x="340" y="2863"/>
                  </a:lnTo>
                  <a:lnTo>
                    <a:pt x="313" y="2824"/>
                  </a:lnTo>
                  <a:lnTo>
                    <a:pt x="288" y="2787"/>
                  </a:lnTo>
                  <a:lnTo>
                    <a:pt x="264" y="2748"/>
                  </a:lnTo>
                  <a:lnTo>
                    <a:pt x="241" y="2708"/>
                  </a:lnTo>
                  <a:lnTo>
                    <a:pt x="218" y="2668"/>
                  </a:lnTo>
                  <a:lnTo>
                    <a:pt x="198" y="2628"/>
                  </a:lnTo>
                  <a:lnTo>
                    <a:pt x="177" y="2586"/>
                  </a:lnTo>
                  <a:lnTo>
                    <a:pt x="157" y="2545"/>
                  </a:lnTo>
                  <a:lnTo>
                    <a:pt x="157" y="2545"/>
                  </a:lnTo>
                  <a:lnTo>
                    <a:pt x="138" y="2502"/>
                  </a:lnTo>
                  <a:lnTo>
                    <a:pt x="120" y="2457"/>
                  </a:lnTo>
                  <a:lnTo>
                    <a:pt x="104" y="2412"/>
                  </a:lnTo>
                  <a:lnTo>
                    <a:pt x="89" y="2368"/>
                  </a:lnTo>
                  <a:lnTo>
                    <a:pt x="74" y="2322"/>
                  </a:lnTo>
                  <a:lnTo>
                    <a:pt x="62" y="2277"/>
                  </a:lnTo>
                  <a:lnTo>
                    <a:pt x="50" y="2231"/>
                  </a:lnTo>
                  <a:lnTo>
                    <a:pt x="40" y="2185"/>
                  </a:lnTo>
                  <a:lnTo>
                    <a:pt x="30" y="2138"/>
                  </a:lnTo>
                  <a:lnTo>
                    <a:pt x="22" y="2092"/>
                  </a:lnTo>
                  <a:lnTo>
                    <a:pt x="15" y="2044"/>
                  </a:lnTo>
                  <a:lnTo>
                    <a:pt x="10" y="1998"/>
                  </a:lnTo>
                  <a:lnTo>
                    <a:pt x="6" y="1950"/>
                  </a:lnTo>
                  <a:lnTo>
                    <a:pt x="3" y="1903"/>
                  </a:lnTo>
                  <a:lnTo>
                    <a:pt x="0" y="1854"/>
                  </a:lnTo>
                  <a:lnTo>
                    <a:pt x="0" y="1806"/>
                  </a:lnTo>
                  <a:lnTo>
                    <a:pt x="0" y="1806"/>
                  </a:lnTo>
                  <a:lnTo>
                    <a:pt x="0" y="1762"/>
                  </a:lnTo>
                  <a:lnTo>
                    <a:pt x="1" y="1716"/>
                  </a:lnTo>
                  <a:lnTo>
                    <a:pt x="4" y="1671"/>
                  </a:lnTo>
                  <a:lnTo>
                    <a:pt x="9" y="1627"/>
                  </a:lnTo>
                  <a:lnTo>
                    <a:pt x="13" y="1582"/>
                  </a:lnTo>
                  <a:lnTo>
                    <a:pt x="19" y="1539"/>
                  </a:lnTo>
                  <a:lnTo>
                    <a:pt x="27" y="1494"/>
                  </a:lnTo>
                  <a:lnTo>
                    <a:pt x="34" y="1451"/>
                  </a:lnTo>
                  <a:lnTo>
                    <a:pt x="43" y="1408"/>
                  </a:lnTo>
                  <a:lnTo>
                    <a:pt x="53" y="1365"/>
                  </a:lnTo>
                  <a:lnTo>
                    <a:pt x="65" y="1322"/>
                  </a:lnTo>
                  <a:lnTo>
                    <a:pt x="77" y="1280"/>
                  </a:lnTo>
                  <a:lnTo>
                    <a:pt x="91" y="1239"/>
                  </a:lnTo>
                  <a:lnTo>
                    <a:pt x="105" y="1197"/>
                  </a:lnTo>
                  <a:lnTo>
                    <a:pt x="120" y="1156"/>
                  </a:lnTo>
                  <a:lnTo>
                    <a:pt x="137" y="1114"/>
                  </a:lnTo>
                  <a:lnTo>
                    <a:pt x="154" y="1074"/>
                  </a:lnTo>
                  <a:lnTo>
                    <a:pt x="172" y="1034"/>
                  </a:lnTo>
                  <a:lnTo>
                    <a:pt x="192" y="995"/>
                  </a:lnTo>
                  <a:lnTo>
                    <a:pt x="212" y="957"/>
                  </a:lnTo>
                  <a:lnTo>
                    <a:pt x="233" y="918"/>
                  </a:lnTo>
                  <a:lnTo>
                    <a:pt x="255" y="879"/>
                  </a:lnTo>
                  <a:lnTo>
                    <a:pt x="278" y="842"/>
                  </a:lnTo>
                  <a:lnTo>
                    <a:pt x="303" y="805"/>
                  </a:lnTo>
                  <a:lnTo>
                    <a:pt x="327" y="768"/>
                  </a:lnTo>
                  <a:lnTo>
                    <a:pt x="354" y="732"/>
                  </a:lnTo>
                  <a:lnTo>
                    <a:pt x="380" y="697"/>
                  </a:lnTo>
                  <a:lnTo>
                    <a:pt x="408" y="663"/>
                  </a:lnTo>
                  <a:lnTo>
                    <a:pt x="437" y="628"/>
                  </a:lnTo>
                  <a:lnTo>
                    <a:pt x="466" y="594"/>
                  </a:lnTo>
                  <a:lnTo>
                    <a:pt x="498" y="562"/>
                  </a:lnTo>
                  <a:lnTo>
                    <a:pt x="529" y="529"/>
                  </a:lnTo>
                  <a:lnTo>
                    <a:pt x="529" y="529"/>
                  </a:lnTo>
                  <a:lnTo>
                    <a:pt x="562" y="498"/>
                  </a:lnTo>
                  <a:lnTo>
                    <a:pt x="594" y="466"/>
                  </a:lnTo>
                  <a:lnTo>
                    <a:pt x="628" y="437"/>
                  </a:lnTo>
                  <a:lnTo>
                    <a:pt x="663" y="409"/>
                  </a:lnTo>
                  <a:lnTo>
                    <a:pt x="697" y="380"/>
                  </a:lnTo>
                  <a:lnTo>
                    <a:pt x="732" y="354"/>
                  </a:lnTo>
                  <a:lnTo>
                    <a:pt x="768" y="327"/>
                  </a:lnTo>
                  <a:lnTo>
                    <a:pt x="805" y="303"/>
                  </a:lnTo>
                  <a:lnTo>
                    <a:pt x="842" y="278"/>
                  </a:lnTo>
                  <a:lnTo>
                    <a:pt x="879" y="255"/>
                  </a:lnTo>
                  <a:lnTo>
                    <a:pt x="918" y="233"/>
                  </a:lnTo>
                  <a:lnTo>
                    <a:pt x="957" y="212"/>
                  </a:lnTo>
                  <a:lnTo>
                    <a:pt x="995" y="192"/>
                  </a:lnTo>
                  <a:lnTo>
                    <a:pt x="1034" y="172"/>
                  </a:lnTo>
                  <a:lnTo>
                    <a:pt x="1074" y="154"/>
                  </a:lnTo>
                  <a:lnTo>
                    <a:pt x="1114" y="137"/>
                  </a:lnTo>
                  <a:lnTo>
                    <a:pt x="1156" y="120"/>
                  </a:lnTo>
                  <a:lnTo>
                    <a:pt x="1197" y="105"/>
                  </a:lnTo>
                  <a:lnTo>
                    <a:pt x="1239" y="91"/>
                  </a:lnTo>
                  <a:lnTo>
                    <a:pt x="1281" y="77"/>
                  </a:lnTo>
                  <a:lnTo>
                    <a:pt x="1322" y="65"/>
                  </a:lnTo>
                  <a:lnTo>
                    <a:pt x="1365" y="53"/>
                  </a:lnTo>
                  <a:lnTo>
                    <a:pt x="1408" y="43"/>
                  </a:lnTo>
                  <a:lnTo>
                    <a:pt x="1451" y="34"/>
                  </a:lnTo>
                  <a:lnTo>
                    <a:pt x="1494" y="27"/>
                  </a:lnTo>
                  <a:lnTo>
                    <a:pt x="1539" y="19"/>
                  </a:lnTo>
                  <a:lnTo>
                    <a:pt x="1582" y="13"/>
                  </a:lnTo>
                  <a:lnTo>
                    <a:pt x="1627" y="9"/>
                  </a:lnTo>
                  <a:lnTo>
                    <a:pt x="1671" y="4"/>
                  </a:lnTo>
                  <a:lnTo>
                    <a:pt x="1716" y="1"/>
                  </a:lnTo>
                  <a:lnTo>
                    <a:pt x="1762" y="0"/>
                  </a:lnTo>
                  <a:lnTo>
                    <a:pt x="1806" y="0"/>
                  </a:lnTo>
                  <a:lnTo>
                    <a:pt x="1806" y="0"/>
                  </a:lnTo>
                  <a:lnTo>
                    <a:pt x="1872" y="1"/>
                  </a:lnTo>
                  <a:lnTo>
                    <a:pt x="1939" y="6"/>
                  </a:lnTo>
                  <a:lnTo>
                    <a:pt x="2006" y="12"/>
                  </a:lnTo>
                  <a:lnTo>
                    <a:pt x="2072" y="22"/>
                  </a:lnTo>
                  <a:lnTo>
                    <a:pt x="2141" y="34"/>
                  </a:lnTo>
                  <a:lnTo>
                    <a:pt x="2209" y="49"/>
                  </a:lnTo>
                  <a:lnTo>
                    <a:pt x="2276" y="65"/>
                  </a:lnTo>
                  <a:lnTo>
                    <a:pt x="2343" y="85"/>
                  </a:lnTo>
                  <a:lnTo>
                    <a:pt x="2408" y="107"/>
                  </a:lnTo>
                  <a:lnTo>
                    <a:pt x="2474" y="131"/>
                  </a:lnTo>
                  <a:lnTo>
                    <a:pt x="2536" y="156"/>
                  </a:lnTo>
                  <a:lnTo>
                    <a:pt x="2597" y="184"/>
                  </a:lnTo>
                  <a:lnTo>
                    <a:pt x="2658" y="214"/>
                  </a:lnTo>
                  <a:lnTo>
                    <a:pt x="2714" y="245"/>
                  </a:lnTo>
                  <a:lnTo>
                    <a:pt x="2769" y="278"/>
                  </a:lnTo>
                  <a:lnTo>
                    <a:pt x="2821" y="313"/>
                  </a:lnTo>
                  <a:lnTo>
                    <a:pt x="2821" y="313"/>
                  </a:lnTo>
                  <a:lnTo>
                    <a:pt x="2835" y="324"/>
                  </a:lnTo>
                  <a:lnTo>
                    <a:pt x="2845" y="334"/>
                  </a:lnTo>
                  <a:lnTo>
                    <a:pt x="2855" y="346"/>
                  </a:lnTo>
                  <a:lnTo>
                    <a:pt x="2864" y="358"/>
                  </a:lnTo>
                  <a:lnTo>
                    <a:pt x="2872" y="371"/>
                  </a:lnTo>
                  <a:lnTo>
                    <a:pt x="2878" y="385"/>
                  </a:lnTo>
                  <a:lnTo>
                    <a:pt x="2882" y="398"/>
                  </a:lnTo>
                  <a:lnTo>
                    <a:pt x="2885" y="413"/>
                  </a:lnTo>
                  <a:lnTo>
                    <a:pt x="2887" y="428"/>
                  </a:lnTo>
                  <a:lnTo>
                    <a:pt x="2887" y="443"/>
                  </a:lnTo>
                  <a:lnTo>
                    <a:pt x="2887" y="458"/>
                  </a:lnTo>
                  <a:lnTo>
                    <a:pt x="2884" y="472"/>
                  </a:lnTo>
                  <a:lnTo>
                    <a:pt x="2879" y="487"/>
                  </a:lnTo>
                  <a:lnTo>
                    <a:pt x="2875" y="502"/>
                  </a:lnTo>
                  <a:lnTo>
                    <a:pt x="2867" y="515"/>
                  </a:lnTo>
                  <a:lnTo>
                    <a:pt x="2858" y="529"/>
                  </a:lnTo>
                  <a:lnTo>
                    <a:pt x="2858" y="529"/>
                  </a:lnTo>
                  <a:lnTo>
                    <a:pt x="2849" y="541"/>
                  </a:lnTo>
                  <a:lnTo>
                    <a:pt x="2839" y="553"/>
                  </a:lnTo>
                  <a:lnTo>
                    <a:pt x="2827" y="562"/>
                  </a:lnTo>
                  <a:lnTo>
                    <a:pt x="2814" y="570"/>
                  </a:lnTo>
                  <a:lnTo>
                    <a:pt x="2802" y="578"/>
                  </a:lnTo>
                  <a:lnTo>
                    <a:pt x="2787" y="584"/>
                  </a:lnTo>
                  <a:lnTo>
                    <a:pt x="2774" y="588"/>
                  </a:lnTo>
                  <a:lnTo>
                    <a:pt x="2759" y="591"/>
                  </a:lnTo>
                  <a:lnTo>
                    <a:pt x="2744" y="594"/>
                  </a:lnTo>
                  <a:lnTo>
                    <a:pt x="2729" y="594"/>
                  </a:lnTo>
                  <a:lnTo>
                    <a:pt x="2714" y="593"/>
                  </a:lnTo>
                  <a:lnTo>
                    <a:pt x="2699" y="591"/>
                  </a:lnTo>
                  <a:lnTo>
                    <a:pt x="2684" y="587"/>
                  </a:lnTo>
                  <a:lnTo>
                    <a:pt x="2671" y="581"/>
                  </a:lnTo>
                  <a:lnTo>
                    <a:pt x="2656" y="575"/>
                  </a:lnTo>
                  <a:lnTo>
                    <a:pt x="2643" y="566"/>
                  </a:lnTo>
                  <a:lnTo>
                    <a:pt x="2643" y="566"/>
                  </a:lnTo>
                  <a:lnTo>
                    <a:pt x="2601" y="538"/>
                  </a:lnTo>
                  <a:lnTo>
                    <a:pt x="2557" y="511"/>
                  </a:lnTo>
                  <a:lnTo>
                    <a:pt x="2509" y="486"/>
                  </a:lnTo>
                  <a:lnTo>
                    <a:pt x="2460" y="460"/>
                  </a:lnTo>
                  <a:lnTo>
                    <a:pt x="2410" y="438"/>
                  </a:lnTo>
                  <a:lnTo>
                    <a:pt x="2358" y="417"/>
                  </a:lnTo>
                  <a:lnTo>
                    <a:pt x="2304" y="398"/>
                  </a:lnTo>
                  <a:lnTo>
                    <a:pt x="2249" y="380"/>
                  </a:lnTo>
                  <a:lnTo>
                    <a:pt x="2194" y="364"/>
                  </a:lnTo>
                  <a:lnTo>
                    <a:pt x="2138" y="349"/>
                  </a:lnTo>
                  <a:lnTo>
                    <a:pt x="2081" y="337"/>
                  </a:lnTo>
                  <a:lnTo>
                    <a:pt x="2026" y="327"/>
                  </a:lnTo>
                  <a:lnTo>
                    <a:pt x="1970" y="319"/>
                  </a:lnTo>
                  <a:lnTo>
                    <a:pt x="1915" y="313"/>
                  </a:lnTo>
                  <a:lnTo>
                    <a:pt x="1860" y="310"/>
                  </a:lnTo>
                  <a:lnTo>
                    <a:pt x="1806" y="309"/>
                  </a:lnTo>
                  <a:lnTo>
                    <a:pt x="1806" y="309"/>
                  </a:lnTo>
                  <a:lnTo>
                    <a:pt x="1769" y="309"/>
                  </a:lnTo>
                  <a:lnTo>
                    <a:pt x="1732" y="310"/>
                  </a:lnTo>
                  <a:lnTo>
                    <a:pt x="1695" y="313"/>
                  </a:lnTo>
                  <a:lnTo>
                    <a:pt x="1658" y="316"/>
                  </a:lnTo>
                  <a:lnTo>
                    <a:pt x="1621" y="321"/>
                  </a:lnTo>
                  <a:lnTo>
                    <a:pt x="1585" y="325"/>
                  </a:lnTo>
                  <a:lnTo>
                    <a:pt x="1548" y="331"/>
                  </a:lnTo>
                  <a:lnTo>
                    <a:pt x="1512" y="337"/>
                  </a:lnTo>
                  <a:lnTo>
                    <a:pt x="1477" y="345"/>
                  </a:lnTo>
                  <a:lnTo>
                    <a:pt x="1441" y="354"/>
                  </a:lnTo>
                  <a:lnTo>
                    <a:pt x="1405" y="362"/>
                  </a:lnTo>
                  <a:lnTo>
                    <a:pt x="1370" y="373"/>
                  </a:lnTo>
                  <a:lnTo>
                    <a:pt x="1336" y="385"/>
                  </a:lnTo>
                  <a:lnTo>
                    <a:pt x="1301" y="397"/>
                  </a:lnTo>
                  <a:lnTo>
                    <a:pt x="1267" y="409"/>
                  </a:lnTo>
                  <a:lnTo>
                    <a:pt x="1233" y="422"/>
                  </a:lnTo>
                  <a:lnTo>
                    <a:pt x="1200" y="437"/>
                  </a:lnTo>
                  <a:lnTo>
                    <a:pt x="1166" y="452"/>
                  </a:lnTo>
                  <a:lnTo>
                    <a:pt x="1133" y="468"/>
                  </a:lnTo>
                  <a:lnTo>
                    <a:pt x="1101" y="484"/>
                  </a:lnTo>
                  <a:lnTo>
                    <a:pt x="1070" y="502"/>
                  </a:lnTo>
                  <a:lnTo>
                    <a:pt x="1038" y="520"/>
                  </a:lnTo>
                  <a:lnTo>
                    <a:pt x="1007" y="539"/>
                  </a:lnTo>
                  <a:lnTo>
                    <a:pt x="976" y="560"/>
                  </a:lnTo>
                  <a:lnTo>
                    <a:pt x="946" y="581"/>
                  </a:lnTo>
                  <a:lnTo>
                    <a:pt x="917" y="602"/>
                  </a:lnTo>
                  <a:lnTo>
                    <a:pt x="887" y="624"/>
                  </a:lnTo>
                  <a:lnTo>
                    <a:pt x="857" y="648"/>
                  </a:lnTo>
                  <a:lnTo>
                    <a:pt x="829" y="671"/>
                  </a:lnTo>
                  <a:lnTo>
                    <a:pt x="802" y="697"/>
                  </a:lnTo>
                  <a:lnTo>
                    <a:pt x="774" y="722"/>
                  </a:lnTo>
                  <a:lnTo>
                    <a:pt x="747" y="747"/>
                  </a:lnTo>
                  <a:lnTo>
                    <a:pt x="747" y="747"/>
                  </a:lnTo>
                  <a:lnTo>
                    <a:pt x="722" y="774"/>
                  </a:lnTo>
                  <a:lnTo>
                    <a:pt x="697" y="802"/>
                  </a:lnTo>
                  <a:lnTo>
                    <a:pt x="671" y="829"/>
                  </a:lnTo>
                  <a:lnTo>
                    <a:pt x="648" y="857"/>
                  </a:lnTo>
                  <a:lnTo>
                    <a:pt x="624" y="887"/>
                  </a:lnTo>
                  <a:lnTo>
                    <a:pt x="602" y="917"/>
                  </a:lnTo>
                  <a:lnTo>
                    <a:pt x="581" y="946"/>
                  </a:lnTo>
                  <a:lnTo>
                    <a:pt x="560" y="976"/>
                  </a:lnTo>
                  <a:lnTo>
                    <a:pt x="539" y="1007"/>
                  </a:lnTo>
                  <a:lnTo>
                    <a:pt x="520" y="1038"/>
                  </a:lnTo>
                  <a:lnTo>
                    <a:pt x="502" y="1070"/>
                  </a:lnTo>
                  <a:lnTo>
                    <a:pt x="484" y="1101"/>
                  </a:lnTo>
                  <a:lnTo>
                    <a:pt x="468" y="1133"/>
                  </a:lnTo>
                  <a:lnTo>
                    <a:pt x="452" y="1166"/>
                  </a:lnTo>
                  <a:lnTo>
                    <a:pt x="437" y="1200"/>
                  </a:lnTo>
                  <a:lnTo>
                    <a:pt x="422" y="1233"/>
                  </a:lnTo>
                  <a:lnTo>
                    <a:pt x="408" y="1267"/>
                  </a:lnTo>
                  <a:lnTo>
                    <a:pt x="397" y="1301"/>
                  </a:lnTo>
                  <a:lnTo>
                    <a:pt x="385" y="1335"/>
                  </a:lnTo>
                  <a:lnTo>
                    <a:pt x="373" y="1370"/>
                  </a:lnTo>
                  <a:lnTo>
                    <a:pt x="362" y="1405"/>
                  </a:lnTo>
                  <a:lnTo>
                    <a:pt x="354" y="1441"/>
                  </a:lnTo>
                  <a:lnTo>
                    <a:pt x="345" y="1477"/>
                  </a:lnTo>
                  <a:lnTo>
                    <a:pt x="337" y="1512"/>
                  </a:lnTo>
                  <a:lnTo>
                    <a:pt x="331" y="1548"/>
                  </a:lnTo>
                  <a:lnTo>
                    <a:pt x="325" y="1585"/>
                  </a:lnTo>
                  <a:lnTo>
                    <a:pt x="321" y="1621"/>
                  </a:lnTo>
                  <a:lnTo>
                    <a:pt x="316" y="1658"/>
                  </a:lnTo>
                  <a:lnTo>
                    <a:pt x="313" y="1695"/>
                  </a:lnTo>
                  <a:lnTo>
                    <a:pt x="310" y="1732"/>
                  </a:lnTo>
                  <a:lnTo>
                    <a:pt x="309" y="1769"/>
                  </a:lnTo>
                  <a:lnTo>
                    <a:pt x="309" y="1806"/>
                  </a:lnTo>
                  <a:lnTo>
                    <a:pt x="309" y="1806"/>
                  </a:lnTo>
                  <a:lnTo>
                    <a:pt x="309" y="1846"/>
                  </a:lnTo>
                  <a:lnTo>
                    <a:pt x="310" y="1887"/>
                  </a:lnTo>
                  <a:lnTo>
                    <a:pt x="313" y="1925"/>
                  </a:lnTo>
                  <a:lnTo>
                    <a:pt x="318" y="1965"/>
                  </a:lnTo>
                  <a:lnTo>
                    <a:pt x="322" y="2004"/>
                  </a:lnTo>
                  <a:lnTo>
                    <a:pt x="327" y="2043"/>
                  </a:lnTo>
                  <a:lnTo>
                    <a:pt x="334" y="2081"/>
                  </a:lnTo>
                  <a:lnTo>
                    <a:pt x="342" y="2120"/>
                  </a:lnTo>
                  <a:lnTo>
                    <a:pt x="351" y="2158"/>
                  </a:lnTo>
                  <a:lnTo>
                    <a:pt x="359" y="2196"/>
                  </a:lnTo>
                  <a:lnTo>
                    <a:pt x="371" y="2234"/>
                  </a:lnTo>
                  <a:lnTo>
                    <a:pt x="382" y="2271"/>
                  </a:lnTo>
                  <a:lnTo>
                    <a:pt x="395" y="2308"/>
                  </a:lnTo>
                  <a:lnTo>
                    <a:pt x="408" y="2346"/>
                  </a:lnTo>
                  <a:lnTo>
                    <a:pt x="423" y="2383"/>
                  </a:lnTo>
                  <a:lnTo>
                    <a:pt x="440" y="2418"/>
                  </a:lnTo>
                  <a:lnTo>
                    <a:pt x="440" y="2418"/>
                  </a:lnTo>
                  <a:lnTo>
                    <a:pt x="456" y="2453"/>
                  </a:lnTo>
                  <a:lnTo>
                    <a:pt x="472" y="2487"/>
                  </a:lnTo>
                  <a:lnTo>
                    <a:pt x="490" y="2521"/>
                  </a:lnTo>
                  <a:lnTo>
                    <a:pt x="508" y="2554"/>
                  </a:lnTo>
                  <a:lnTo>
                    <a:pt x="527" y="2586"/>
                  </a:lnTo>
                  <a:lnTo>
                    <a:pt x="548" y="2619"/>
                  </a:lnTo>
                  <a:lnTo>
                    <a:pt x="569" y="2650"/>
                  </a:lnTo>
                  <a:lnTo>
                    <a:pt x="591" y="2681"/>
                  </a:lnTo>
                  <a:lnTo>
                    <a:pt x="613" y="2711"/>
                  </a:lnTo>
                  <a:lnTo>
                    <a:pt x="637" y="2742"/>
                  </a:lnTo>
                  <a:lnTo>
                    <a:pt x="661" y="2770"/>
                  </a:lnTo>
                  <a:lnTo>
                    <a:pt x="686" y="2800"/>
                  </a:lnTo>
                  <a:lnTo>
                    <a:pt x="712" y="2828"/>
                  </a:lnTo>
                  <a:lnTo>
                    <a:pt x="738" y="2855"/>
                  </a:lnTo>
                  <a:lnTo>
                    <a:pt x="765" y="2882"/>
                  </a:lnTo>
                  <a:lnTo>
                    <a:pt x="793" y="2909"/>
                  </a:lnTo>
                  <a:lnTo>
                    <a:pt x="793" y="2909"/>
                  </a:lnTo>
                  <a:lnTo>
                    <a:pt x="804" y="2920"/>
                  </a:lnTo>
                  <a:lnTo>
                    <a:pt x="814" y="2932"/>
                  </a:lnTo>
                  <a:lnTo>
                    <a:pt x="821" y="2944"/>
                  </a:lnTo>
                  <a:lnTo>
                    <a:pt x="829" y="2958"/>
                  </a:lnTo>
                  <a:lnTo>
                    <a:pt x="835" y="2972"/>
                  </a:lnTo>
                  <a:lnTo>
                    <a:pt x="839" y="2986"/>
                  </a:lnTo>
                  <a:lnTo>
                    <a:pt x="841" y="3001"/>
                  </a:lnTo>
                  <a:lnTo>
                    <a:pt x="842" y="3016"/>
                  </a:lnTo>
                  <a:lnTo>
                    <a:pt x="842" y="3030"/>
                  </a:lnTo>
                  <a:lnTo>
                    <a:pt x="841" y="3045"/>
                  </a:lnTo>
                  <a:lnTo>
                    <a:pt x="838" y="3060"/>
                  </a:lnTo>
                  <a:lnTo>
                    <a:pt x="833" y="3075"/>
                  </a:lnTo>
                  <a:lnTo>
                    <a:pt x="827" y="3088"/>
                  </a:lnTo>
                  <a:lnTo>
                    <a:pt x="821" y="3102"/>
                  </a:lnTo>
                  <a:lnTo>
                    <a:pt x="813" y="3115"/>
                  </a:lnTo>
                  <a:lnTo>
                    <a:pt x="802" y="3127"/>
                  </a:lnTo>
                  <a:lnTo>
                    <a:pt x="802" y="3127"/>
                  </a:lnTo>
                  <a:lnTo>
                    <a:pt x="790" y="3139"/>
                  </a:lnTo>
                  <a:lnTo>
                    <a:pt x="777" y="3149"/>
                  </a:lnTo>
                  <a:lnTo>
                    <a:pt x="764" y="3157"/>
                  </a:lnTo>
                  <a:lnTo>
                    <a:pt x="749" y="3164"/>
                  </a:lnTo>
                  <a:lnTo>
                    <a:pt x="734" y="3170"/>
                  </a:lnTo>
                  <a:lnTo>
                    <a:pt x="719" y="3173"/>
                  </a:lnTo>
                  <a:lnTo>
                    <a:pt x="704" y="3176"/>
                  </a:lnTo>
                  <a:lnTo>
                    <a:pt x="688" y="3177"/>
                  </a:lnTo>
                  <a:lnTo>
                    <a:pt x="688" y="3177"/>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315375EB-5509-43D4-BF2E-9A16A43F1405}"/>
                </a:ext>
              </a:extLst>
            </p:cNvPr>
            <p:cNvSpPr>
              <a:spLocks/>
            </p:cNvSpPr>
            <p:nvPr/>
          </p:nvSpPr>
          <p:spPr bwMode="auto">
            <a:xfrm>
              <a:off x="5424488" y="2227263"/>
              <a:ext cx="2097088" cy="2859088"/>
            </a:xfrm>
            <a:custGeom>
              <a:avLst/>
              <a:gdLst>
                <a:gd name="T0" fmla="*/ 2445 w 2643"/>
                <a:gd name="T1" fmla="*/ 374 h 3602"/>
                <a:gd name="T2" fmla="*/ 2239 w 2643"/>
                <a:gd name="T3" fmla="*/ 57 h 3602"/>
                <a:gd name="T4" fmla="*/ 2191 w 2643"/>
                <a:gd name="T5" fmla="*/ 19 h 3602"/>
                <a:gd name="T6" fmla="*/ 2120 w 2643"/>
                <a:gd name="T7" fmla="*/ 0 h 3602"/>
                <a:gd name="T8" fmla="*/ 2049 w 2643"/>
                <a:gd name="T9" fmla="*/ 17 h 3602"/>
                <a:gd name="T10" fmla="*/ 1995 w 2643"/>
                <a:gd name="T11" fmla="*/ 62 h 3602"/>
                <a:gd name="T12" fmla="*/ 1966 w 2643"/>
                <a:gd name="T13" fmla="*/ 147 h 3602"/>
                <a:gd name="T14" fmla="*/ 1976 w 2643"/>
                <a:gd name="T15" fmla="*/ 228 h 3602"/>
                <a:gd name="T16" fmla="*/ 2070 w 2643"/>
                <a:gd name="T17" fmla="*/ 417 h 3602"/>
                <a:gd name="T18" fmla="*/ 2162 w 2643"/>
                <a:gd name="T19" fmla="*/ 716 h 3602"/>
                <a:gd name="T20" fmla="*/ 2188 w 2643"/>
                <a:gd name="T21" fmla="*/ 974 h 3602"/>
                <a:gd name="T22" fmla="*/ 2169 w 2643"/>
                <a:gd name="T23" fmla="*/ 1232 h 3602"/>
                <a:gd name="T24" fmla="*/ 2123 w 2643"/>
                <a:gd name="T25" fmla="*/ 1420 h 3602"/>
                <a:gd name="T26" fmla="*/ 2047 w 2643"/>
                <a:gd name="T27" fmla="*/ 1589 h 3602"/>
                <a:gd name="T28" fmla="*/ 1948 w 2643"/>
                <a:gd name="T29" fmla="*/ 1742 h 3602"/>
                <a:gd name="T30" fmla="*/ 1826 w 2643"/>
                <a:gd name="T31" fmla="*/ 1882 h 3602"/>
                <a:gd name="T32" fmla="*/ 1529 w 2643"/>
                <a:gd name="T33" fmla="*/ 2125 h 3602"/>
                <a:gd name="T34" fmla="*/ 1410 w 2643"/>
                <a:gd name="T35" fmla="*/ 2195 h 3602"/>
                <a:gd name="T36" fmla="*/ 1309 w 2643"/>
                <a:gd name="T37" fmla="*/ 2213 h 3602"/>
                <a:gd name="T38" fmla="*/ 1202 w 2643"/>
                <a:gd name="T39" fmla="*/ 2200 h 3602"/>
                <a:gd name="T40" fmla="*/ 1102 w 2643"/>
                <a:gd name="T41" fmla="*/ 2155 h 3602"/>
                <a:gd name="T42" fmla="*/ 1021 w 2643"/>
                <a:gd name="T43" fmla="*/ 2081 h 3602"/>
                <a:gd name="T44" fmla="*/ 967 w 2643"/>
                <a:gd name="T45" fmla="*/ 1975 h 3602"/>
                <a:gd name="T46" fmla="*/ 952 w 2643"/>
                <a:gd name="T47" fmla="*/ 1870 h 3602"/>
                <a:gd name="T48" fmla="*/ 988 w 2643"/>
                <a:gd name="T49" fmla="*/ 1642 h 3602"/>
                <a:gd name="T50" fmla="*/ 1047 w 2643"/>
                <a:gd name="T51" fmla="*/ 1420 h 3602"/>
                <a:gd name="T52" fmla="*/ 1131 w 2643"/>
                <a:gd name="T53" fmla="*/ 1203 h 3602"/>
                <a:gd name="T54" fmla="*/ 1165 w 2643"/>
                <a:gd name="T55" fmla="*/ 1120 h 3602"/>
                <a:gd name="T56" fmla="*/ 1168 w 2643"/>
                <a:gd name="T57" fmla="*/ 1022 h 3602"/>
                <a:gd name="T58" fmla="*/ 1131 w 2643"/>
                <a:gd name="T59" fmla="*/ 932 h 3602"/>
                <a:gd name="T60" fmla="*/ 1080 w 2643"/>
                <a:gd name="T61" fmla="*/ 877 h 3602"/>
                <a:gd name="T62" fmla="*/ 1012 w 2643"/>
                <a:gd name="T63" fmla="*/ 840 h 3602"/>
                <a:gd name="T64" fmla="*/ 903 w 2643"/>
                <a:gd name="T65" fmla="*/ 831 h 3602"/>
                <a:gd name="T66" fmla="*/ 802 w 2643"/>
                <a:gd name="T67" fmla="*/ 874 h 3602"/>
                <a:gd name="T68" fmla="*/ 743 w 2643"/>
                <a:gd name="T69" fmla="*/ 943 h 3602"/>
                <a:gd name="T70" fmla="*/ 571 w 2643"/>
                <a:gd name="T71" fmla="*/ 1256 h 3602"/>
                <a:gd name="T72" fmla="*/ 434 w 2643"/>
                <a:gd name="T73" fmla="*/ 1607 h 3602"/>
                <a:gd name="T74" fmla="*/ 299 w 2643"/>
                <a:gd name="T75" fmla="*/ 2152 h 3602"/>
                <a:gd name="T76" fmla="*/ 263 w 2643"/>
                <a:gd name="T77" fmla="*/ 2292 h 3602"/>
                <a:gd name="T78" fmla="*/ 155 w 2643"/>
                <a:gd name="T79" fmla="*/ 2534 h 3602"/>
                <a:gd name="T80" fmla="*/ 48 w 2643"/>
                <a:gd name="T81" fmla="*/ 2761 h 3602"/>
                <a:gd name="T82" fmla="*/ 7 w 2643"/>
                <a:gd name="T83" fmla="*/ 2914 h 3602"/>
                <a:gd name="T84" fmla="*/ 6 w 2643"/>
                <a:gd name="T85" fmla="*/ 3088 h 3602"/>
                <a:gd name="T86" fmla="*/ 1594 w 2643"/>
                <a:gd name="T87" fmla="*/ 3483 h 3602"/>
                <a:gd name="T88" fmla="*/ 1625 w 2643"/>
                <a:gd name="T89" fmla="*/ 3233 h 3602"/>
                <a:gd name="T90" fmla="*/ 1682 w 2643"/>
                <a:gd name="T91" fmla="*/ 3031 h 3602"/>
                <a:gd name="T92" fmla="*/ 1756 w 2643"/>
                <a:gd name="T93" fmla="*/ 2871 h 3602"/>
                <a:gd name="T94" fmla="*/ 1869 w 2643"/>
                <a:gd name="T95" fmla="*/ 2708 h 3602"/>
                <a:gd name="T96" fmla="*/ 2012 w 2643"/>
                <a:gd name="T97" fmla="*/ 2568 h 3602"/>
                <a:gd name="T98" fmla="*/ 2138 w 2643"/>
                <a:gd name="T99" fmla="*/ 2449 h 3602"/>
                <a:gd name="T100" fmla="*/ 2289 w 2643"/>
                <a:gd name="T101" fmla="*/ 2271 h 3602"/>
                <a:gd name="T102" fmla="*/ 2416 w 2643"/>
                <a:gd name="T103" fmla="*/ 2075 h 3602"/>
                <a:gd name="T104" fmla="*/ 2499 w 2643"/>
                <a:gd name="T105" fmla="*/ 1904 h 3602"/>
                <a:gd name="T106" fmla="*/ 2579 w 2643"/>
                <a:gd name="T107" fmla="*/ 1675 h 3602"/>
                <a:gd name="T108" fmla="*/ 2627 w 2643"/>
                <a:gd name="T109" fmla="*/ 1439 h 3602"/>
                <a:gd name="T110" fmla="*/ 2643 w 2643"/>
                <a:gd name="T111" fmla="*/ 1195 h 3602"/>
                <a:gd name="T112" fmla="*/ 2616 w 2643"/>
                <a:gd name="T113" fmla="*/ 883 h 3602"/>
                <a:gd name="T114" fmla="*/ 2536 w 2643"/>
                <a:gd name="T115" fmla="*/ 580 h 3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43" h="3602">
                  <a:moveTo>
                    <a:pt x="2536" y="580"/>
                  </a:moveTo>
                  <a:lnTo>
                    <a:pt x="2536" y="580"/>
                  </a:lnTo>
                  <a:lnTo>
                    <a:pt x="2509" y="511"/>
                  </a:lnTo>
                  <a:lnTo>
                    <a:pt x="2478" y="441"/>
                  </a:lnTo>
                  <a:lnTo>
                    <a:pt x="2445" y="374"/>
                  </a:lnTo>
                  <a:lnTo>
                    <a:pt x="2410" y="307"/>
                  </a:lnTo>
                  <a:lnTo>
                    <a:pt x="2371" y="242"/>
                  </a:lnTo>
                  <a:lnTo>
                    <a:pt x="2330" y="179"/>
                  </a:lnTo>
                  <a:lnTo>
                    <a:pt x="2286" y="117"/>
                  </a:lnTo>
                  <a:lnTo>
                    <a:pt x="2239" y="57"/>
                  </a:lnTo>
                  <a:lnTo>
                    <a:pt x="2239" y="57"/>
                  </a:lnTo>
                  <a:lnTo>
                    <a:pt x="2228" y="46"/>
                  </a:lnTo>
                  <a:lnTo>
                    <a:pt x="2217" y="35"/>
                  </a:lnTo>
                  <a:lnTo>
                    <a:pt x="2205" y="26"/>
                  </a:lnTo>
                  <a:lnTo>
                    <a:pt x="2191" y="19"/>
                  </a:lnTo>
                  <a:lnTo>
                    <a:pt x="2178" y="11"/>
                  </a:lnTo>
                  <a:lnTo>
                    <a:pt x="2165" y="7"/>
                  </a:lnTo>
                  <a:lnTo>
                    <a:pt x="2150" y="3"/>
                  </a:lnTo>
                  <a:lnTo>
                    <a:pt x="2135" y="1"/>
                  </a:lnTo>
                  <a:lnTo>
                    <a:pt x="2120" y="0"/>
                  </a:lnTo>
                  <a:lnTo>
                    <a:pt x="2105" y="1"/>
                  </a:lnTo>
                  <a:lnTo>
                    <a:pt x="2090" y="3"/>
                  </a:lnTo>
                  <a:lnTo>
                    <a:pt x="2077" y="7"/>
                  </a:lnTo>
                  <a:lnTo>
                    <a:pt x="2062" y="11"/>
                  </a:lnTo>
                  <a:lnTo>
                    <a:pt x="2049" y="17"/>
                  </a:lnTo>
                  <a:lnTo>
                    <a:pt x="2035" y="25"/>
                  </a:lnTo>
                  <a:lnTo>
                    <a:pt x="2022" y="35"/>
                  </a:lnTo>
                  <a:lnTo>
                    <a:pt x="2022" y="35"/>
                  </a:lnTo>
                  <a:lnTo>
                    <a:pt x="2009" y="47"/>
                  </a:lnTo>
                  <a:lnTo>
                    <a:pt x="1995" y="62"/>
                  </a:lnTo>
                  <a:lnTo>
                    <a:pt x="1986" y="77"/>
                  </a:lnTo>
                  <a:lnTo>
                    <a:pt x="1977" y="93"/>
                  </a:lnTo>
                  <a:lnTo>
                    <a:pt x="1971" y="111"/>
                  </a:lnTo>
                  <a:lnTo>
                    <a:pt x="1967" y="129"/>
                  </a:lnTo>
                  <a:lnTo>
                    <a:pt x="1966" y="147"/>
                  </a:lnTo>
                  <a:lnTo>
                    <a:pt x="1966" y="164"/>
                  </a:lnTo>
                  <a:lnTo>
                    <a:pt x="1966" y="164"/>
                  </a:lnTo>
                  <a:lnTo>
                    <a:pt x="1966" y="185"/>
                  </a:lnTo>
                  <a:lnTo>
                    <a:pt x="1969" y="208"/>
                  </a:lnTo>
                  <a:lnTo>
                    <a:pt x="1976" y="228"/>
                  </a:lnTo>
                  <a:lnTo>
                    <a:pt x="1986" y="249"/>
                  </a:lnTo>
                  <a:lnTo>
                    <a:pt x="1986" y="249"/>
                  </a:lnTo>
                  <a:lnTo>
                    <a:pt x="2016" y="304"/>
                  </a:lnTo>
                  <a:lnTo>
                    <a:pt x="2044" y="361"/>
                  </a:lnTo>
                  <a:lnTo>
                    <a:pt x="2070" y="417"/>
                  </a:lnTo>
                  <a:lnTo>
                    <a:pt x="2093" y="475"/>
                  </a:lnTo>
                  <a:lnTo>
                    <a:pt x="2114" y="534"/>
                  </a:lnTo>
                  <a:lnTo>
                    <a:pt x="2132" y="594"/>
                  </a:lnTo>
                  <a:lnTo>
                    <a:pt x="2148" y="655"/>
                  </a:lnTo>
                  <a:lnTo>
                    <a:pt x="2162" y="716"/>
                  </a:lnTo>
                  <a:lnTo>
                    <a:pt x="2162" y="716"/>
                  </a:lnTo>
                  <a:lnTo>
                    <a:pt x="2172" y="779"/>
                  </a:lnTo>
                  <a:lnTo>
                    <a:pt x="2179" y="845"/>
                  </a:lnTo>
                  <a:lnTo>
                    <a:pt x="2185" y="909"/>
                  </a:lnTo>
                  <a:lnTo>
                    <a:pt x="2188" y="974"/>
                  </a:lnTo>
                  <a:lnTo>
                    <a:pt x="2187" y="1038"/>
                  </a:lnTo>
                  <a:lnTo>
                    <a:pt x="2184" y="1103"/>
                  </a:lnTo>
                  <a:lnTo>
                    <a:pt x="2178" y="1169"/>
                  </a:lnTo>
                  <a:lnTo>
                    <a:pt x="2169" y="1232"/>
                  </a:lnTo>
                  <a:lnTo>
                    <a:pt x="2169" y="1232"/>
                  </a:lnTo>
                  <a:lnTo>
                    <a:pt x="2163" y="1271"/>
                  </a:lnTo>
                  <a:lnTo>
                    <a:pt x="2154" y="1310"/>
                  </a:lnTo>
                  <a:lnTo>
                    <a:pt x="2145" y="1347"/>
                  </a:lnTo>
                  <a:lnTo>
                    <a:pt x="2135" y="1384"/>
                  </a:lnTo>
                  <a:lnTo>
                    <a:pt x="2123" y="1420"/>
                  </a:lnTo>
                  <a:lnTo>
                    <a:pt x="2110" y="1455"/>
                  </a:lnTo>
                  <a:lnTo>
                    <a:pt x="2096" y="1489"/>
                  </a:lnTo>
                  <a:lnTo>
                    <a:pt x="2081" y="1524"/>
                  </a:lnTo>
                  <a:lnTo>
                    <a:pt x="2065" y="1556"/>
                  </a:lnTo>
                  <a:lnTo>
                    <a:pt x="2047" y="1589"/>
                  </a:lnTo>
                  <a:lnTo>
                    <a:pt x="2029" y="1620"/>
                  </a:lnTo>
                  <a:lnTo>
                    <a:pt x="2010" y="1651"/>
                  </a:lnTo>
                  <a:lnTo>
                    <a:pt x="1991" y="1683"/>
                  </a:lnTo>
                  <a:lnTo>
                    <a:pt x="1970" y="1712"/>
                  </a:lnTo>
                  <a:lnTo>
                    <a:pt x="1948" y="1742"/>
                  </a:lnTo>
                  <a:lnTo>
                    <a:pt x="1924" y="1772"/>
                  </a:lnTo>
                  <a:lnTo>
                    <a:pt x="1902" y="1800"/>
                  </a:lnTo>
                  <a:lnTo>
                    <a:pt x="1876" y="1828"/>
                  </a:lnTo>
                  <a:lnTo>
                    <a:pt x="1851" y="1855"/>
                  </a:lnTo>
                  <a:lnTo>
                    <a:pt x="1826" y="1882"/>
                  </a:lnTo>
                  <a:lnTo>
                    <a:pt x="1771" y="1934"/>
                  </a:lnTo>
                  <a:lnTo>
                    <a:pt x="1714" y="1984"/>
                  </a:lnTo>
                  <a:lnTo>
                    <a:pt x="1655" y="2033"/>
                  </a:lnTo>
                  <a:lnTo>
                    <a:pt x="1593" y="2081"/>
                  </a:lnTo>
                  <a:lnTo>
                    <a:pt x="1529" y="2125"/>
                  </a:lnTo>
                  <a:lnTo>
                    <a:pt x="1463" y="2170"/>
                  </a:lnTo>
                  <a:lnTo>
                    <a:pt x="1463" y="2170"/>
                  </a:lnTo>
                  <a:lnTo>
                    <a:pt x="1446" y="2180"/>
                  </a:lnTo>
                  <a:lnTo>
                    <a:pt x="1428" y="2189"/>
                  </a:lnTo>
                  <a:lnTo>
                    <a:pt x="1410" y="2195"/>
                  </a:lnTo>
                  <a:lnTo>
                    <a:pt x="1391" y="2203"/>
                  </a:lnTo>
                  <a:lnTo>
                    <a:pt x="1370" y="2207"/>
                  </a:lnTo>
                  <a:lnTo>
                    <a:pt x="1350" y="2210"/>
                  </a:lnTo>
                  <a:lnTo>
                    <a:pt x="1330" y="2213"/>
                  </a:lnTo>
                  <a:lnTo>
                    <a:pt x="1309" y="2213"/>
                  </a:lnTo>
                  <a:lnTo>
                    <a:pt x="1287" y="2213"/>
                  </a:lnTo>
                  <a:lnTo>
                    <a:pt x="1266" y="2211"/>
                  </a:lnTo>
                  <a:lnTo>
                    <a:pt x="1245" y="2208"/>
                  </a:lnTo>
                  <a:lnTo>
                    <a:pt x="1223" y="2205"/>
                  </a:lnTo>
                  <a:lnTo>
                    <a:pt x="1202" y="2200"/>
                  </a:lnTo>
                  <a:lnTo>
                    <a:pt x="1181" y="2194"/>
                  </a:lnTo>
                  <a:lnTo>
                    <a:pt x="1160" y="2186"/>
                  </a:lnTo>
                  <a:lnTo>
                    <a:pt x="1141" y="2177"/>
                  </a:lnTo>
                  <a:lnTo>
                    <a:pt x="1122" y="2167"/>
                  </a:lnTo>
                  <a:lnTo>
                    <a:pt x="1102" y="2155"/>
                  </a:lnTo>
                  <a:lnTo>
                    <a:pt x="1085" y="2143"/>
                  </a:lnTo>
                  <a:lnTo>
                    <a:pt x="1067" y="2130"/>
                  </a:lnTo>
                  <a:lnTo>
                    <a:pt x="1050" y="2113"/>
                  </a:lnTo>
                  <a:lnTo>
                    <a:pt x="1034" y="2099"/>
                  </a:lnTo>
                  <a:lnTo>
                    <a:pt x="1021" y="2081"/>
                  </a:lnTo>
                  <a:lnTo>
                    <a:pt x="1007" y="2061"/>
                  </a:lnTo>
                  <a:lnTo>
                    <a:pt x="995" y="2042"/>
                  </a:lnTo>
                  <a:lnTo>
                    <a:pt x="984" y="2021"/>
                  </a:lnTo>
                  <a:lnTo>
                    <a:pt x="975" y="1999"/>
                  </a:lnTo>
                  <a:lnTo>
                    <a:pt x="967" y="1975"/>
                  </a:lnTo>
                  <a:lnTo>
                    <a:pt x="960" y="1951"/>
                  </a:lnTo>
                  <a:lnTo>
                    <a:pt x="955" y="1925"/>
                  </a:lnTo>
                  <a:lnTo>
                    <a:pt x="952" y="1898"/>
                  </a:lnTo>
                  <a:lnTo>
                    <a:pt x="952" y="1870"/>
                  </a:lnTo>
                  <a:lnTo>
                    <a:pt x="952" y="1870"/>
                  </a:lnTo>
                  <a:lnTo>
                    <a:pt x="957" y="1824"/>
                  </a:lnTo>
                  <a:lnTo>
                    <a:pt x="964" y="1779"/>
                  </a:lnTo>
                  <a:lnTo>
                    <a:pt x="970" y="1733"/>
                  </a:lnTo>
                  <a:lnTo>
                    <a:pt x="979" y="1687"/>
                  </a:lnTo>
                  <a:lnTo>
                    <a:pt x="988" y="1642"/>
                  </a:lnTo>
                  <a:lnTo>
                    <a:pt x="998" y="1596"/>
                  </a:lnTo>
                  <a:lnTo>
                    <a:pt x="1009" y="1552"/>
                  </a:lnTo>
                  <a:lnTo>
                    <a:pt x="1021" y="1507"/>
                  </a:lnTo>
                  <a:lnTo>
                    <a:pt x="1034" y="1463"/>
                  </a:lnTo>
                  <a:lnTo>
                    <a:pt x="1047" y="1420"/>
                  </a:lnTo>
                  <a:lnTo>
                    <a:pt x="1062" y="1375"/>
                  </a:lnTo>
                  <a:lnTo>
                    <a:pt x="1079" y="1332"/>
                  </a:lnTo>
                  <a:lnTo>
                    <a:pt x="1095" y="1289"/>
                  </a:lnTo>
                  <a:lnTo>
                    <a:pt x="1113" y="1246"/>
                  </a:lnTo>
                  <a:lnTo>
                    <a:pt x="1131" y="1203"/>
                  </a:lnTo>
                  <a:lnTo>
                    <a:pt x="1150" y="1161"/>
                  </a:lnTo>
                  <a:lnTo>
                    <a:pt x="1150" y="1161"/>
                  </a:lnTo>
                  <a:lnTo>
                    <a:pt x="1156" y="1148"/>
                  </a:lnTo>
                  <a:lnTo>
                    <a:pt x="1162" y="1133"/>
                  </a:lnTo>
                  <a:lnTo>
                    <a:pt x="1165" y="1120"/>
                  </a:lnTo>
                  <a:lnTo>
                    <a:pt x="1168" y="1105"/>
                  </a:lnTo>
                  <a:lnTo>
                    <a:pt x="1171" y="1091"/>
                  </a:lnTo>
                  <a:lnTo>
                    <a:pt x="1172" y="1078"/>
                  </a:lnTo>
                  <a:lnTo>
                    <a:pt x="1172" y="1050"/>
                  </a:lnTo>
                  <a:lnTo>
                    <a:pt x="1168" y="1022"/>
                  </a:lnTo>
                  <a:lnTo>
                    <a:pt x="1162" y="995"/>
                  </a:lnTo>
                  <a:lnTo>
                    <a:pt x="1151" y="970"/>
                  </a:lnTo>
                  <a:lnTo>
                    <a:pt x="1138" y="944"/>
                  </a:lnTo>
                  <a:lnTo>
                    <a:pt x="1138" y="944"/>
                  </a:lnTo>
                  <a:lnTo>
                    <a:pt x="1131" y="932"/>
                  </a:lnTo>
                  <a:lnTo>
                    <a:pt x="1122" y="919"/>
                  </a:lnTo>
                  <a:lnTo>
                    <a:pt x="1113" y="909"/>
                  </a:lnTo>
                  <a:lnTo>
                    <a:pt x="1102" y="897"/>
                  </a:lnTo>
                  <a:lnTo>
                    <a:pt x="1092" y="886"/>
                  </a:lnTo>
                  <a:lnTo>
                    <a:pt x="1080" y="877"/>
                  </a:lnTo>
                  <a:lnTo>
                    <a:pt x="1068" y="869"/>
                  </a:lnTo>
                  <a:lnTo>
                    <a:pt x="1055" y="860"/>
                  </a:lnTo>
                  <a:lnTo>
                    <a:pt x="1055" y="860"/>
                  </a:lnTo>
                  <a:lnTo>
                    <a:pt x="1034" y="849"/>
                  </a:lnTo>
                  <a:lnTo>
                    <a:pt x="1012" y="840"/>
                  </a:lnTo>
                  <a:lnTo>
                    <a:pt x="991" y="834"/>
                  </a:lnTo>
                  <a:lnTo>
                    <a:pt x="969" y="831"/>
                  </a:lnTo>
                  <a:lnTo>
                    <a:pt x="946" y="828"/>
                  </a:lnTo>
                  <a:lnTo>
                    <a:pt x="924" y="830"/>
                  </a:lnTo>
                  <a:lnTo>
                    <a:pt x="903" y="831"/>
                  </a:lnTo>
                  <a:lnTo>
                    <a:pt x="881" y="837"/>
                  </a:lnTo>
                  <a:lnTo>
                    <a:pt x="860" y="843"/>
                  </a:lnTo>
                  <a:lnTo>
                    <a:pt x="841" y="852"/>
                  </a:lnTo>
                  <a:lnTo>
                    <a:pt x="822" y="863"/>
                  </a:lnTo>
                  <a:lnTo>
                    <a:pt x="802" y="874"/>
                  </a:lnTo>
                  <a:lnTo>
                    <a:pt x="786" y="889"/>
                  </a:lnTo>
                  <a:lnTo>
                    <a:pt x="770" y="906"/>
                  </a:lnTo>
                  <a:lnTo>
                    <a:pt x="755" y="924"/>
                  </a:lnTo>
                  <a:lnTo>
                    <a:pt x="743" y="943"/>
                  </a:lnTo>
                  <a:lnTo>
                    <a:pt x="743" y="943"/>
                  </a:lnTo>
                  <a:lnTo>
                    <a:pt x="683" y="1044"/>
                  </a:lnTo>
                  <a:lnTo>
                    <a:pt x="655" y="1094"/>
                  </a:lnTo>
                  <a:lnTo>
                    <a:pt x="627" y="1146"/>
                  </a:lnTo>
                  <a:lnTo>
                    <a:pt x="599" y="1200"/>
                  </a:lnTo>
                  <a:lnTo>
                    <a:pt x="571" y="1256"/>
                  </a:lnTo>
                  <a:lnTo>
                    <a:pt x="542" y="1316"/>
                  </a:lnTo>
                  <a:lnTo>
                    <a:pt x="516" y="1380"/>
                  </a:lnTo>
                  <a:lnTo>
                    <a:pt x="487" y="1449"/>
                  </a:lnTo>
                  <a:lnTo>
                    <a:pt x="461" y="1525"/>
                  </a:lnTo>
                  <a:lnTo>
                    <a:pt x="434" y="1607"/>
                  </a:lnTo>
                  <a:lnTo>
                    <a:pt x="407" y="1697"/>
                  </a:lnTo>
                  <a:lnTo>
                    <a:pt x="379" y="1797"/>
                  </a:lnTo>
                  <a:lnTo>
                    <a:pt x="352" y="1904"/>
                  </a:lnTo>
                  <a:lnTo>
                    <a:pt x="325" y="2023"/>
                  </a:lnTo>
                  <a:lnTo>
                    <a:pt x="299" y="2152"/>
                  </a:lnTo>
                  <a:lnTo>
                    <a:pt x="299" y="2152"/>
                  </a:lnTo>
                  <a:lnTo>
                    <a:pt x="291" y="2189"/>
                  </a:lnTo>
                  <a:lnTo>
                    <a:pt x="284" y="2223"/>
                  </a:lnTo>
                  <a:lnTo>
                    <a:pt x="273" y="2257"/>
                  </a:lnTo>
                  <a:lnTo>
                    <a:pt x="263" y="2292"/>
                  </a:lnTo>
                  <a:lnTo>
                    <a:pt x="251" y="2324"/>
                  </a:lnTo>
                  <a:lnTo>
                    <a:pt x="239" y="2356"/>
                  </a:lnTo>
                  <a:lnTo>
                    <a:pt x="212" y="2416"/>
                  </a:lnTo>
                  <a:lnTo>
                    <a:pt x="184" y="2476"/>
                  </a:lnTo>
                  <a:lnTo>
                    <a:pt x="155" y="2534"/>
                  </a:lnTo>
                  <a:lnTo>
                    <a:pt x="125" y="2590"/>
                  </a:lnTo>
                  <a:lnTo>
                    <a:pt x="97" y="2647"/>
                  </a:lnTo>
                  <a:lnTo>
                    <a:pt x="71" y="2703"/>
                  </a:lnTo>
                  <a:lnTo>
                    <a:pt x="58" y="2733"/>
                  </a:lnTo>
                  <a:lnTo>
                    <a:pt x="48" y="2761"/>
                  </a:lnTo>
                  <a:lnTo>
                    <a:pt x="37" y="2791"/>
                  </a:lnTo>
                  <a:lnTo>
                    <a:pt x="28" y="2820"/>
                  </a:lnTo>
                  <a:lnTo>
                    <a:pt x="19" y="2852"/>
                  </a:lnTo>
                  <a:lnTo>
                    <a:pt x="13" y="2883"/>
                  </a:lnTo>
                  <a:lnTo>
                    <a:pt x="7" y="2914"/>
                  </a:lnTo>
                  <a:lnTo>
                    <a:pt x="3" y="2947"/>
                  </a:lnTo>
                  <a:lnTo>
                    <a:pt x="2" y="2981"/>
                  </a:lnTo>
                  <a:lnTo>
                    <a:pt x="0" y="3015"/>
                  </a:lnTo>
                  <a:lnTo>
                    <a:pt x="2" y="3051"/>
                  </a:lnTo>
                  <a:lnTo>
                    <a:pt x="6" y="3088"/>
                  </a:lnTo>
                  <a:lnTo>
                    <a:pt x="10" y="3125"/>
                  </a:lnTo>
                  <a:lnTo>
                    <a:pt x="18" y="3164"/>
                  </a:lnTo>
                  <a:lnTo>
                    <a:pt x="82" y="3602"/>
                  </a:lnTo>
                  <a:lnTo>
                    <a:pt x="1594" y="3483"/>
                  </a:lnTo>
                  <a:lnTo>
                    <a:pt x="1594" y="3483"/>
                  </a:lnTo>
                  <a:lnTo>
                    <a:pt x="1599" y="3430"/>
                  </a:lnTo>
                  <a:lnTo>
                    <a:pt x="1603" y="3378"/>
                  </a:lnTo>
                  <a:lnTo>
                    <a:pt x="1610" y="3327"/>
                  </a:lnTo>
                  <a:lnTo>
                    <a:pt x="1618" y="3280"/>
                  </a:lnTo>
                  <a:lnTo>
                    <a:pt x="1625" y="3233"/>
                  </a:lnTo>
                  <a:lnTo>
                    <a:pt x="1636" y="3190"/>
                  </a:lnTo>
                  <a:lnTo>
                    <a:pt x="1646" y="3147"/>
                  </a:lnTo>
                  <a:lnTo>
                    <a:pt x="1657" y="3107"/>
                  </a:lnTo>
                  <a:lnTo>
                    <a:pt x="1670" y="3069"/>
                  </a:lnTo>
                  <a:lnTo>
                    <a:pt x="1682" y="3031"/>
                  </a:lnTo>
                  <a:lnTo>
                    <a:pt x="1697" y="2996"/>
                  </a:lnTo>
                  <a:lnTo>
                    <a:pt x="1710" y="2963"/>
                  </a:lnTo>
                  <a:lnTo>
                    <a:pt x="1725" y="2930"/>
                  </a:lnTo>
                  <a:lnTo>
                    <a:pt x="1740" y="2901"/>
                  </a:lnTo>
                  <a:lnTo>
                    <a:pt x="1756" y="2871"/>
                  </a:lnTo>
                  <a:lnTo>
                    <a:pt x="1771" y="2844"/>
                  </a:lnTo>
                  <a:lnTo>
                    <a:pt x="1787" y="2818"/>
                  </a:lnTo>
                  <a:lnTo>
                    <a:pt x="1804" y="2792"/>
                  </a:lnTo>
                  <a:lnTo>
                    <a:pt x="1836" y="2748"/>
                  </a:lnTo>
                  <a:lnTo>
                    <a:pt x="1869" y="2708"/>
                  </a:lnTo>
                  <a:lnTo>
                    <a:pt x="1902" y="2670"/>
                  </a:lnTo>
                  <a:lnTo>
                    <a:pt x="1931" y="2639"/>
                  </a:lnTo>
                  <a:lnTo>
                    <a:pt x="1961" y="2613"/>
                  </a:lnTo>
                  <a:lnTo>
                    <a:pt x="2012" y="2568"/>
                  </a:lnTo>
                  <a:lnTo>
                    <a:pt x="2012" y="2568"/>
                  </a:lnTo>
                  <a:lnTo>
                    <a:pt x="2035" y="2546"/>
                  </a:lnTo>
                  <a:lnTo>
                    <a:pt x="2035" y="2546"/>
                  </a:lnTo>
                  <a:lnTo>
                    <a:pt x="2071" y="2514"/>
                  </a:lnTo>
                  <a:lnTo>
                    <a:pt x="2105" y="2482"/>
                  </a:lnTo>
                  <a:lnTo>
                    <a:pt x="2138" y="2449"/>
                  </a:lnTo>
                  <a:lnTo>
                    <a:pt x="2171" y="2415"/>
                  </a:lnTo>
                  <a:lnTo>
                    <a:pt x="2202" y="2379"/>
                  </a:lnTo>
                  <a:lnTo>
                    <a:pt x="2231" y="2344"/>
                  </a:lnTo>
                  <a:lnTo>
                    <a:pt x="2261" y="2308"/>
                  </a:lnTo>
                  <a:lnTo>
                    <a:pt x="2289" y="2271"/>
                  </a:lnTo>
                  <a:lnTo>
                    <a:pt x="2316" y="2232"/>
                  </a:lnTo>
                  <a:lnTo>
                    <a:pt x="2343" y="2194"/>
                  </a:lnTo>
                  <a:lnTo>
                    <a:pt x="2368" y="2155"/>
                  </a:lnTo>
                  <a:lnTo>
                    <a:pt x="2392" y="2115"/>
                  </a:lnTo>
                  <a:lnTo>
                    <a:pt x="2416" y="2075"/>
                  </a:lnTo>
                  <a:lnTo>
                    <a:pt x="2438" y="2033"/>
                  </a:lnTo>
                  <a:lnTo>
                    <a:pt x="2459" y="1992"/>
                  </a:lnTo>
                  <a:lnTo>
                    <a:pt x="2480" y="1949"/>
                  </a:lnTo>
                  <a:lnTo>
                    <a:pt x="2480" y="1949"/>
                  </a:lnTo>
                  <a:lnTo>
                    <a:pt x="2499" y="1904"/>
                  </a:lnTo>
                  <a:lnTo>
                    <a:pt x="2517" y="1859"/>
                  </a:lnTo>
                  <a:lnTo>
                    <a:pt x="2535" y="1813"/>
                  </a:lnTo>
                  <a:lnTo>
                    <a:pt x="2551" y="1767"/>
                  </a:lnTo>
                  <a:lnTo>
                    <a:pt x="2566" y="1721"/>
                  </a:lnTo>
                  <a:lnTo>
                    <a:pt x="2579" y="1675"/>
                  </a:lnTo>
                  <a:lnTo>
                    <a:pt x="2591" y="1629"/>
                  </a:lnTo>
                  <a:lnTo>
                    <a:pt x="2601" y="1582"/>
                  </a:lnTo>
                  <a:lnTo>
                    <a:pt x="2612" y="1534"/>
                  </a:lnTo>
                  <a:lnTo>
                    <a:pt x="2619" y="1487"/>
                  </a:lnTo>
                  <a:lnTo>
                    <a:pt x="2627" y="1439"/>
                  </a:lnTo>
                  <a:lnTo>
                    <a:pt x="2633" y="1390"/>
                  </a:lnTo>
                  <a:lnTo>
                    <a:pt x="2637" y="1342"/>
                  </a:lnTo>
                  <a:lnTo>
                    <a:pt x="2640" y="1293"/>
                  </a:lnTo>
                  <a:lnTo>
                    <a:pt x="2643" y="1244"/>
                  </a:lnTo>
                  <a:lnTo>
                    <a:pt x="2643" y="1195"/>
                  </a:lnTo>
                  <a:lnTo>
                    <a:pt x="2643" y="1195"/>
                  </a:lnTo>
                  <a:lnTo>
                    <a:pt x="2641" y="1117"/>
                  </a:lnTo>
                  <a:lnTo>
                    <a:pt x="2636" y="1038"/>
                  </a:lnTo>
                  <a:lnTo>
                    <a:pt x="2628" y="961"/>
                  </a:lnTo>
                  <a:lnTo>
                    <a:pt x="2616" y="883"/>
                  </a:lnTo>
                  <a:lnTo>
                    <a:pt x="2601" y="806"/>
                  </a:lnTo>
                  <a:lnTo>
                    <a:pt x="2582" y="730"/>
                  </a:lnTo>
                  <a:lnTo>
                    <a:pt x="2561" y="655"/>
                  </a:lnTo>
                  <a:lnTo>
                    <a:pt x="2536" y="580"/>
                  </a:lnTo>
                  <a:lnTo>
                    <a:pt x="2536" y="58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4">
              <a:extLst>
                <a:ext uri="{FF2B5EF4-FFF2-40B4-BE49-F238E27FC236}">
                  <a16:creationId xmlns:a16="http://schemas.microsoft.com/office/drawing/2014/main" id="{B84EE3A1-AEC9-40AE-94EC-A9E9D5D64025}"/>
                </a:ext>
              </a:extLst>
            </p:cNvPr>
            <p:cNvSpPr>
              <a:spLocks/>
            </p:cNvSpPr>
            <p:nvPr/>
          </p:nvSpPr>
          <p:spPr bwMode="auto">
            <a:xfrm>
              <a:off x="5672138" y="5391151"/>
              <a:ext cx="971550" cy="273050"/>
            </a:xfrm>
            <a:custGeom>
              <a:avLst/>
              <a:gdLst>
                <a:gd name="T0" fmla="*/ 2 w 1224"/>
                <a:gd name="T1" fmla="*/ 219 h 343"/>
                <a:gd name="T2" fmla="*/ 6 w 1224"/>
                <a:gd name="T3" fmla="*/ 246 h 343"/>
                <a:gd name="T4" fmla="*/ 16 w 1224"/>
                <a:gd name="T5" fmla="*/ 270 h 343"/>
                <a:gd name="T6" fmla="*/ 30 w 1224"/>
                <a:gd name="T7" fmla="*/ 292 h 343"/>
                <a:gd name="T8" fmla="*/ 48 w 1224"/>
                <a:gd name="T9" fmla="*/ 310 h 343"/>
                <a:gd name="T10" fmla="*/ 70 w 1224"/>
                <a:gd name="T11" fmla="*/ 325 h 343"/>
                <a:gd name="T12" fmla="*/ 92 w 1224"/>
                <a:gd name="T13" fmla="*/ 335 h 343"/>
                <a:gd name="T14" fmla="*/ 119 w 1224"/>
                <a:gd name="T15" fmla="*/ 341 h 343"/>
                <a:gd name="T16" fmla="*/ 146 w 1224"/>
                <a:gd name="T17" fmla="*/ 343 h 343"/>
                <a:gd name="T18" fmla="*/ 1101 w 1224"/>
                <a:gd name="T19" fmla="*/ 271 h 343"/>
                <a:gd name="T20" fmla="*/ 1128 w 1224"/>
                <a:gd name="T21" fmla="*/ 267 h 343"/>
                <a:gd name="T22" fmla="*/ 1153 w 1224"/>
                <a:gd name="T23" fmla="*/ 258 h 343"/>
                <a:gd name="T24" fmla="*/ 1174 w 1224"/>
                <a:gd name="T25" fmla="*/ 243 h 343"/>
                <a:gd name="T26" fmla="*/ 1193 w 1224"/>
                <a:gd name="T27" fmla="*/ 225 h 343"/>
                <a:gd name="T28" fmla="*/ 1208 w 1224"/>
                <a:gd name="T29" fmla="*/ 205 h 343"/>
                <a:gd name="T30" fmla="*/ 1218 w 1224"/>
                <a:gd name="T31" fmla="*/ 181 h 343"/>
                <a:gd name="T32" fmla="*/ 1224 w 1224"/>
                <a:gd name="T33" fmla="*/ 156 h 343"/>
                <a:gd name="T34" fmla="*/ 1224 w 1224"/>
                <a:gd name="T35" fmla="*/ 127 h 343"/>
                <a:gd name="T36" fmla="*/ 1224 w 1224"/>
                <a:gd name="T37" fmla="*/ 123 h 343"/>
                <a:gd name="T38" fmla="*/ 1220 w 1224"/>
                <a:gd name="T39" fmla="*/ 96 h 343"/>
                <a:gd name="T40" fmla="*/ 1209 w 1224"/>
                <a:gd name="T41" fmla="*/ 71 h 343"/>
                <a:gd name="T42" fmla="*/ 1196 w 1224"/>
                <a:gd name="T43" fmla="*/ 50 h 343"/>
                <a:gd name="T44" fmla="*/ 1177 w 1224"/>
                <a:gd name="T45" fmla="*/ 31 h 343"/>
                <a:gd name="T46" fmla="*/ 1156 w 1224"/>
                <a:gd name="T47" fmla="*/ 16 h 343"/>
                <a:gd name="T48" fmla="*/ 1132 w 1224"/>
                <a:gd name="T49" fmla="*/ 6 h 343"/>
                <a:gd name="T50" fmla="*/ 1107 w 1224"/>
                <a:gd name="T51" fmla="*/ 0 h 343"/>
                <a:gd name="T52" fmla="*/ 1080 w 1224"/>
                <a:gd name="T53" fmla="*/ 0 h 343"/>
                <a:gd name="T54" fmla="*/ 125 w 1224"/>
                <a:gd name="T55" fmla="*/ 69 h 343"/>
                <a:gd name="T56" fmla="*/ 98 w 1224"/>
                <a:gd name="T57" fmla="*/ 74 h 343"/>
                <a:gd name="T58" fmla="*/ 73 w 1224"/>
                <a:gd name="T59" fmla="*/ 84 h 343"/>
                <a:gd name="T60" fmla="*/ 51 w 1224"/>
                <a:gd name="T61" fmla="*/ 98 h 343"/>
                <a:gd name="T62" fmla="*/ 33 w 1224"/>
                <a:gd name="T63" fmla="*/ 115 h 343"/>
                <a:gd name="T64" fmla="*/ 18 w 1224"/>
                <a:gd name="T65" fmla="*/ 138 h 343"/>
                <a:gd name="T66" fmla="*/ 7 w 1224"/>
                <a:gd name="T67" fmla="*/ 162 h 343"/>
                <a:gd name="T68" fmla="*/ 2 w 1224"/>
                <a:gd name="T69" fmla="*/ 187 h 343"/>
                <a:gd name="T70" fmla="*/ 2 w 1224"/>
                <a:gd name="T71" fmla="*/ 21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24" h="343">
                  <a:moveTo>
                    <a:pt x="2" y="219"/>
                  </a:moveTo>
                  <a:lnTo>
                    <a:pt x="2" y="219"/>
                  </a:lnTo>
                  <a:lnTo>
                    <a:pt x="3" y="233"/>
                  </a:lnTo>
                  <a:lnTo>
                    <a:pt x="6" y="246"/>
                  </a:lnTo>
                  <a:lnTo>
                    <a:pt x="10" y="258"/>
                  </a:lnTo>
                  <a:lnTo>
                    <a:pt x="16" y="270"/>
                  </a:lnTo>
                  <a:lnTo>
                    <a:pt x="22" y="282"/>
                  </a:lnTo>
                  <a:lnTo>
                    <a:pt x="30" y="292"/>
                  </a:lnTo>
                  <a:lnTo>
                    <a:pt x="39" y="301"/>
                  </a:lnTo>
                  <a:lnTo>
                    <a:pt x="48" y="310"/>
                  </a:lnTo>
                  <a:lnTo>
                    <a:pt x="58" y="319"/>
                  </a:lnTo>
                  <a:lnTo>
                    <a:pt x="70" y="325"/>
                  </a:lnTo>
                  <a:lnTo>
                    <a:pt x="80" y="331"/>
                  </a:lnTo>
                  <a:lnTo>
                    <a:pt x="92" y="335"/>
                  </a:lnTo>
                  <a:lnTo>
                    <a:pt x="106" y="340"/>
                  </a:lnTo>
                  <a:lnTo>
                    <a:pt x="119" y="341"/>
                  </a:lnTo>
                  <a:lnTo>
                    <a:pt x="132" y="343"/>
                  </a:lnTo>
                  <a:lnTo>
                    <a:pt x="146" y="343"/>
                  </a:lnTo>
                  <a:lnTo>
                    <a:pt x="1101" y="271"/>
                  </a:lnTo>
                  <a:lnTo>
                    <a:pt x="1101" y="271"/>
                  </a:lnTo>
                  <a:lnTo>
                    <a:pt x="1114" y="270"/>
                  </a:lnTo>
                  <a:lnTo>
                    <a:pt x="1128" y="267"/>
                  </a:lnTo>
                  <a:lnTo>
                    <a:pt x="1141" y="263"/>
                  </a:lnTo>
                  <a:lnTo>
                    <a:pt x="1153" y="258"/>
                  </a:lnTo>
                  <a:lnTo>
                    <a:pt x="1163" y="251"/>
                  </a:lnTo>
                  <a:lnTo>
                    <a:pt x="1174" y="243"/>
                  </a:lnTo>
                  <a:lnTo>
                    <a:pt x="1184" y="234"/>
                  </a:lnTo>
                  <a:lnTo>
                    <a:pt x="1193" y="225"/>
                  </a:lnTo>
                  <a:lnTo>
                    <a:pt x="1200" y="215"/>
                  </a:lnTo>
                  <a:lnTo>
                    <a:pt x="1208" y="205"/>
                  </a:lnTo>
                  <a:lnTo>
                    <a:pt x="1214" y="193"/>
                  </a:lnTo>
                  <a:lnTo>
                    <a:pt x="1218" y="181"/>
                  </a:lnTo>
                  <a:lnTo>
                    <a:pt x="1221" y="167"/>
                  </a:lnTo>
                  <a:lnTo>
                    <a:pt x="1224" y="156"/>
                  </a:lnTo>
                  <a:lnTo>
                    <a:pt x="1224" y="142"/>
                  </a:lnTo>
                  <a:lnTo>
                    <a:pt x="1224" y="127"/>
                  </a:lnTo>
                  <a:lnTo>
                    <a:pt x="1224" y="123"/>
                  </a:lnTo>
                  <a:lnTo>
                    <a:pt x="1224" y="123"/>
                  </a:lnTo>
                  <a:lnTo>
                    <a:pt x="1223" y="110"/>
                  </a:lnTo>
                  <a:lnTo>
                    <a:pt x="1220" y="96"/>
                  </a:lnTo>
                  <a:lnTo>
                    <a:pt x="1215" y="83"/>
                  </a:lnTo>
                  <a:lnTo>
                    <a:pt x="1209" y="71"/>
                  </a:lnTo>
                  <a:lnTo>
                    <a:pt x="1203" y="61"/>
                  </a:lnTo>
                  <a:lnTo>
                    <a:pt x="1196" y="50"/>
                  </a:lnTo>
                  <a:lnTo>
                    <a:pt x="1187" y="40"/>
                  </a:lnTo>
                  <a:lnTo>
                    <a:pt x="1177" y="31"/>
                  </a:lnTo>
                  <a:lnTo>
                    <a:pt x="1168" y="23"/>
                  </a:lnTo>
                  <a:lnTo>
                    <a:pt x="1156" y="16"/>
                  </a:lnTo>
                  <a:lnTo>
                    <a:pt x="1144" y="10"/>
                  </a:lnTo>
                  <a:lnTo>
                    <a:pt x="1132" y="6"/>
                  </a:lnTo>
                  <a:lnTo>
                    <a:pt x="1120" y="3"/>
                  </a:lnTo>
                  <a:lnTo>
                    <a:pt x="1107" y="0"/>
                  </a:lnTo>
                  <a:lnTo>
                    <a:pt x="1093" y="0"/>
                  </a:lnTo>
                  <a:lnTo>
                    <a:pt x="1080" y="0"/>
                  </a:lnTo>
                  <a:lnTo>
                    <a:pt x="125" y="69"/>
                  </a:lnTo>
                  <a:lnTo>
                    <a:pt x="125" y="69"/>
                  </a:lnTo>
                  <a:lnTo>
                    <a:pt x="110" y="71"/>
                  </a:lnTo>
                  <a:lnTo>
                    <a:pt x="98" y="74"/>
                  </a:lnTo>
                  <a:lnTo>
                    <a:pt x="85" y="78"/>
                  </a:lnTo>
                  <a:lnTo>
                    <a:pt x="73" y="84"/>
                  </a:lnTo>
                  <a:lnTo>
                    <a:pt x="62" y="90"/>
                  </a:lnTo>
                  <a:lnTo>
                    <a:pt x="51" y="98"/>
                  </a:lnTo>
                  <a:lnTo>
                    <a:pt x="42" y="107"/>
                  </a:lnTo>
                  <a:lnTo>
                    <a:pt x="33" y="115"/>
                  </a:lnTo>
                  <a:lnTo>
                    <a:pt x="25" y="126"/>
                  </a:lnTo>
                  <a:lnTo>
                    <a:pt x="18" y="138"/>
                  </a:lnTo>
                  <a:lnTo>
                    <a:pt x="12" y="148"/>
                  </a:lnTo>
                  <a:lnTo>
                    <a:pt x="7" y="162"/>
                  </a:lnTo>
                  <a:lnTo>
                    <a:pt x="4" y="173"/>
                  </a:lnTo>
                  <a:lnTo>
                    <a:pt x="2" y="187"/>
                  </a:lnTo>
                  <a:lnTo>
                    <a:pt x="0" y="200"/>
                  </a:lnTo>
                  <a:lnTo>
                    <a:pt x="2" y="214"/>
                  </a:lnTo>
                  <a:lnTo>
                    <a:pt x="2" y="219"/>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9812DEFA-1D94-409F-A2A4-02FFC8DC93B3}"/>
                </a:ext>
              </a:extLst>
            </p:cNvPr>
            <p:cNvSpPr>
              <a:spLocks/>
            </p:cNvSpPr>
            <p:nvPr/>
          </p:nvSpPr>
          <p:spPr bwMode="auto">
            <a:xfrm>
              <a:off x="5894388" y="5697538"/>
              <a:ext cx="549275" cy="231775"/>
            </a:xfrm>
            <a:custGeom>
              <a:avLst/>
              <a:gdLst>
                <a:gd name="T0" fmla="*/ 1 w 691"/>
                <a:gd name="T1" fmla="*/ 176 h 293"/>
                <a:gd name="T2" fmla="*/ 6 w 691"/>
                <a:gd name="T3" fmla="*/ 201 h 293"/>
                <a:gd name="T4" fmla="*/ 15 w 691"/>
                <a:gd name="T5" fmla="*/ 225 h 293"/>
                <a:gd name="T6" fmla="*/ 28 w 691"/>
                <a:gd name="T7" fmla="*/ 245 h 293"/>
                <a:gd name="T8" fmla="*/ 46 w 691"/>
                <a:gd name="T9" fmla="*/ 263 h 293"/>
                <a:gd name="T10" fmla="*/ 65 w 691"/>
                <a:gd name="T11" fmla="*/ 277 h 293"/>
                <a:gd name="T12" fmla="*/ 89 w 691"/>
                <a:gd name="T13" fmla="*/ 287 h 293"/>
                <a:gd name="T14" fmla="*/ 113 w 691"/>
                <a:gd name="T15" fmla="*/ 293 h 293"/>
                <a:gd name="T16" fmla="*/ 139 w 691"/>
                <a:gd name="T17" fmla="*/ 293 h 293"/>
                <a:gd name="T18" fmla="*/ 572 w 691"/>
                <a:gd name="T19" fmla="*/ 260 h 293"/>
                <a:gd name="T20" fmla="*/ 597 w 691"/>
                <a:gd name="T21" fmla="*/ 256 h 293"/>
                <a:gd name="T22" fmla="*/ 621 w 691"/>
                <a:gd name="T23" fmla="*/ 247 h 293"/>
                <a:gd name="T24" fmla="*/ 642 w 691"/>
                <a:gd name="T25" fmla="*/ 234 h 293"/>
                <a:gd name="T26" fmla="*/ 659 w 691"/>
                <a:gd name="T27" fmla="*/ 216 h 293"/>
                <a:gd name="T28" fmla="*/ 674 w 691"/>
                <a:gd name="T29" fmla="*/ 196 h 293"/>
                <a:gd name="T30" fmla="*/ 683 w 691"/>
                <a:gd name="T31" fmla="*/ 174 h 293"/>
                <a:gd name="T32" fmla="*/ 689 w 691"/>
                <a:gd name="T33" fmla="*/ 149 h 293"/>
                <a:gd name="T34" fmla="*/ 689 w 691"/>
                <a:gd name="T35" fmla="*/ 124 h 293"/>
                <a:gd name="T36" fmla="*/ 689 w 691"/>
                <a:gd name="T37" fmla="*/ 118 h 293"/>
                <a:gd name="T38" fmla="*/ 685 w 691"/>
                <a:gd name="T39" fmla="*/ 92 h 293"/>
                <a:gd name="T40" fmla="*/ 676 w 691"/>
                <a:gd name="T41" fmla="*/ 70 h 293"/>
                <a:gd name="T42" fmla="*/ 662 w 691"/>
                <a:gd name="T43" fmla="*/ 49 h 293"/>
                <a:gd name="T44" fmla="*/ 645 w 691"/>
                <a:gd name="T45" fmla="*/ 32 h 293"/>
                <a:gd name="T46" fmla="*/ 625 w 691"/>
                <a:gd name="T47" fmla="*/ 17 h 293"/>
                <a:gd name="T48" fmla="*/ 601 w 691"/>
                <a:gd name="T49" fmla="*/ 6 h 293"/>
                <a:gd name="T50" fmla="*/ 578 w 691"/>
                <a:gd name="T51" fmla="*/ 2 h 293"/>
                <a:gd name="T52" fmla="*/ 552 w 691"/>
                <a:gd name="T53" fmla="*/ 0 h 293"/>
                <a:gd name="T54" fmla="*/ 119 w 691"/>
                <a:gd name="T55" fmla="*/ 33 h 293"/>
                <a:gd name="T56" fmla="*/ 93 w 691"/>
                <a:gd name="T57" fmla="*/ 37 h 293"/>
                <a:gd name="T58" fmla="*/ 70 w 691"/>
                <a:gd name="T59" fmla="*/ 48 h 293"/>
                <a:gd name="T60" fmla="*/ 49 w 691"/>
                <a:gd name="T61" fmla="*/ 61 h 293"/>
                <a:gd name="T62" fmla="*/ 31 w 691"/>
                <a:gd name="T63" fmla="*/ 78 h 293"/>
                <a:gd name="T64" fmla="*/ 18 w 691"/>
                <a:gd name="T65" fmla="*/ 98 h 293"/>
                <a:gd name="T66" fmla="*/ 7 w 691"/>
                <a:gd name="T67" fmla="*/ 121 h 293"/>
                <a:gd name="T68" fmla="*/ 1 w 691"/>
                <a:gd name="T69" fmla="*/ 144 h 293"/>
                <a:gd name="T70" fmla="*/ 1 w 691"/>
                <a:gd name="T71" fmla="*/ 17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1" h="293">
                  <a:moveTo>
                    <a:pt x="1" y="176"/>
                  </a:moveTo>
                  <a:lnTo>
                    <a:pt x="1" y="176"/>
                  </a:lnTo>
                  <a:lnTo>
                    <a:pt x="3" y="189"/>
                  </a:lnTo>
                  <a:lnTo>
                    <a:pt x="6" y="201"/>
                  </a:lnTo>
                  <a:lnTo>
                    <a:pt x="10" y="213"/>
                  </a:lnTo>
                  <a:lnTo>
                    <a:pt x="15" y="225"/>
                  </a:lnTo>
                  <a:lnTo>
                    <a:pt x="21" y="235"/>
                  </a:lnTo>
                  <a:lnTo>
                    <a:pt x="28" y="245"/>
                  </a:lnTo>
                  <a:lnTo>
                    <a:pt x="37" y="254"/>
                  </a:lnTo>
                  <a:lnTo>
                    <a:pt x="46" y="263"/>
                  </a:lnTo>
                  <a:lnTo>
                    <a:pt x="55" y="271"/>
                  </a:lnTo>
                  <a:lnTo>
                    <a:pt x="65" y="277"/>
                  </a:lnTo>
                  <a:lnTo>
                    <a:pt x="77" y="283"/>
                  </a:lnTo>
                  <a:lnTo>
                    <a:pt x="89" y="287"/>
                  </a:lnTo>
                  <a:lnTo>
                    <a:pt x="101" y="290"/>
                  </a:lnTo>
                  <a:lnTo>
                    <a:pt x="113" y="293"/>
                  </a:lnTo>
                  <a:lnTo>
                    <a:pt x="126" y="293"/>
                  </a:lnTo>
                  <a:lnTo>
                    <a:pt x="139" y="293"/>
                  </a:lnTo>
                  <a:lnTo>
                    <a:pt x="572" y="260"/>
                  </a:lnTo>
                  <a:lnTo>
                    <a:pt x="572" y="260"/>
                  </a:lnTo>
                  <a:lnTo>
                    <a:pt x="585" y="259"/>
                  </a:lnTo>
                  <a:lnTo>
                    <a:pt x="597" y="256"/>
                  </a:lnTo>
                  <a:lnTo>
                    <a:pt x="610" y="251"/>
                  </a:lnTo>
                  <a:lnTo>
                    <a:pt x="621" y="247"/>
                  </a:lnTo>
                  <a:lnTo>
                    <a:pt x="631" y="241"/>
                  </a:lnTo>
                  <a:lnTo>
                    <a:pt x="642" y="234"/>
                  </a:lnTo>
                  <a:lnTo>
                    <a:pt x="651" y="225"/>
                  </a:lnTo>
                  <a:lnTo>
                    <a:pt x="659" y="216"/>
                  </a:lnTo>
                  <a:lnTo>
                    <a:pt x="667" y="207"/>
                  </a:lnTo>
                  <a:lnTo>
                    <a:pt x="674" y="196"/>
                  </a:lnTo>
                  <a:lnTo>
                    <a:pt x="679" y="185"/>
                  </a:lnTo>
                  <a:lnTo>
                    <a:pt x="683" y="174"/>
                  </a:lnTo>
                  <a:lnTo>
                    <a:pt x="688" y="162"/>
                  </a:lnTo>
                  <a:lnTo>
                    <a:pt x="689" y="149"/>
                  </a:lnTo>
                  <a:lnTo>
                    <a:pt x="691" y="137"/>
                  </a:lnTo>
                  <a:lnTo>
                    <a:pt x="689" y="124"/>
                  </a:lnTo>
                  <a:lnTo>
                    <a:pt x="689" y="118"/>
                  </a:lnTo>
                  <a:lnTo>
                    <a:pt x="689" y="118"/>
                  </a:lnTo>
                  <a:lnTo>
                    <a:pt x="688" y="106"/>
                  </a:lnTo>
                  <a:lnTo>
                    <a:pt x="685" y="92"/>
                  </a:lnTo>
                  <a:lnTo>
                    <a:pt x="680" y="81"/>
                  </a:lnTo>
                  <a:lnTo>
                    <a:pt x="676" y="70"/>
                  </a:lnTo>
                  <a:lnTo>
                    <a:pt x="670" y="58"/>
                  </a:lnTo>
                  <a:lnTo>
                    <a:pt x="662" y="49"/>
                  </a:lnTo>
                  <a:lnTo>
                    <a:pt x="653" y="39"/>
                  </a:lnTo>
                  <a:lnTo>
                    <a:pt x="645" y="32"/>
                  </a:lnTo>
                  <a:lnTo>
                    <a:pt x="636" y="24"/>
                  </a:lnTo>
                  <a:lnTo>
                    <a:pt x="625" y="17"/>
                  </a:lnTo>
                  <a:lnTo>
                    <a:pt x="613" y="11"/>
                  </a:lnTo>
                  <a:lnTo>
                    <a:pt x="601" y="6"/>
                  </a:lnTo>
                  <a:lnTo>
                    <a:pt x="590" y="3"/>
                  </a:lnTo>
                  <a:lnTo>
                    <a:pt x="578" y="2"/>
                  </a:lnTo>
                  <a:lnTo>
                    <a:pt x="564" y="0"/>
                  </a:lnTo>
                  <a:lnTo>
                    <a:pt x="552" y="0"/>
                  </a:lnTo>
                  <a:lnTo>
                    <a:pt x="119" y="33"/>
                  </a:lnTo>
                  <a:lnTo>
                    <a:pt x="119" y="33"/>
                  </a:lnTo>
                  <a:lnTo>
                    <a:pt x="105" y="35"/>
                  </a:lnTo>
                  <a:lnTo>
                    <a:pt x="93" y="37"/>
                  </a:lnTo>
                  <a:lnTo>
                    <a:pt x="80" y="42"/>
                  </a:lnTo>
                  <a:lnTo>
                    <a:pt x="70" y="48"/>
                  </a:lnTo>
                  <a:lnTo>
                    <a:pt x="59" y="54"/>
                  </a:lnTo>
                  <a:lnTo>
                    <a:pt x="49" y="61"/>
                  </a:lnTo>
                  <a:lnTo>
                    <a:pt x="40" y="69"/>
                  </a:lnTo>
                  <a:lnTo>
                    <a:pt x="31" y="78"/>
                  </a:lnTo>
                  <a:lnTo>
                    <a:pt x="24" y="88"/>
                  </a:lnTo>
                  <a:lnTo>
                    <a:pt x="18" y="98"/>
                  </a:lnTo>
                  <a:lnTo>
                    <a:pt x="12" y="109"/>
                  </a:lnTo>
                  <a:lnTo>
                    <a:pt x="7" y="121"/>
                  </a:lnTo>
                  <a:lnTo>
                    <a:pt x="3" y="133"/>
                  </a:lnTo>
                  <a:lnTo>
                    <a:pt x="1" y="144"/>
                  </a:lnTo>
                  <a:lnTo>
                    <a:pt x="0" y="158"/>
                  </a:lnTo>
                  <a:lnTo>
                    <a:pt x="1" y="171"/>
                  </a:lnTo>
                  <a:lnTo>
                    <a:pt x="1" y="17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F00240B9-BA30-4273-8E1E-42FFC18EFF80}"/>
                </a:ext>
              </a:extLst>
            </p:cNvPr>
            <p:cNvSpPr>
              <a:spLocks/>
            </p:cNvSpPr>
            <p:nvPr/>
          </p:nvSpPr>
          <p:spPr bwMode="auto">
            <a:xfrm>
              <a:off x="5483225" y="5083176"/>
              <a:ext cx="1249363" cy="311150"/>
            </a:xfrm>
            <a:custGeom>
              <a:avLst/>
              <a:gdLst>
                <a:gd name="T0" fmla="*/ 2 w 1574"/>
                <a:gd name="T1" fmla="*/ 258 h 391"/>
                <a:gd name="T2" fmla="*/ 6 w 1574"/>
                <a:gd name="T3" fmla="*/ 287 h 391"/>
                <a:gd name="T4" fmla="*/ 17 w 1574"/>
                <a:gd name="T5" fmla="*/ 313 h 391"/>
                <a:gd name="T6" fmla="*/ 32 w 1574"/>
                <a:gd name="T7" fmla="*/ 337 h 391"/>
                <a:gd name="T8" fmla="*/ 51 w 1574"/>
                <a:gd name="T9" fmla="*/ 356 h 391"/>
                <a:gd name="T10" fmla="*/ 75 w 1574"/>
                <a:gd name="T11" fmla="*/ 373 h 391"/>
                <a:gd name="T12" fmla="*/ 100 w 1574"/>
                <a:gd name="T13" fmla="*/ 383 h 391"/>
                <a:gd name="T14" fmla="*/ 127 w 1574"/>
                <a:gd name="T15" fmla="*/ 391 h 391"/>
                <a:gd name="T16" fmla="*/ 156 w 1574"/>
                <a:gd name="T17" fmla="*/ 391 h 391"/>
                <a:gd name="T18" fmla="*/ 1441 w 1574"/>
                <a:gd name="T19" fmla="*/ 293 h 391"/>
                <a:gd name="T20" fmla="*/ 1471 w 1574"/>
                <a:gd name="T21" fmla="*/ 287 h 391"/>
                <a:gd name="T22" fmla="*/ 1496 w 1574"/>
                <a:gd name="T23" fmla="*/ 276 h 391"/>
                <a:gd name="T24" fmla="*/ 1520 w 1574"/>
                <a:gd name="T25" fmla="*/ 261 h 391"/>
                <a:gd name="T26" fmla="*/ 1539 w 1574"/>
                <a:gd name="T27" fmla="*/ 242 h 391"/>
                <a:gd name="T28" fmla="*/ 1556 w 1574"/>
                <a:gd name="T29" fmla="*/ 220 h 391"/>
                <a:gd name="T30" fmla="*/ 1568 w 1574"/>
                <a:gd name="T31" fmla="*/ 194 h 391"/>
                <a:gd name="T32" fmla="*/ 1574 w 1574"/>
                <a:gd name="T33" fmla="*/ 166 h 391"/>
                <a:gd name="T34" fmla="*/ 1574 w 1574"/>
                <a:gd name="T35" fmla="*/ 138 h 391"/>
                <a:gd name="T36" fmla="*/ 1574 w 1574"/>
                <a:gd name="T37" fmla="*/ 132 h 391"/>
                <a:gd name="T38" fmla="*/ 1568 w 1574"/>
                <a:gd name="T39" fmla="*/ 104 h 391"/>
                <a:gd name="T40" fmla="*/ 1557 w 1574"/>
                <a:gd name="T41" fmla="*/ 77 h 391"/>
                <a:gd name="T42" fmla="*/ 1542 w 1574"/>
                <a:gd name="T43" fmla="*/ 53 h 391"/>
                <a:gd name="T44" fmla="*/ 1523 w 1574"/>
                <a:gd name="T45" fmla="*/ 34 h 391"/>
                <a:gd name="T46" fmla="*/ 1501 w 1574"/>
                <a:gd name="T47" fmla="*/ 18 h 391"/>
                <a:gd name="T48" fmla="*/ 1476 w 1574"/>
                <a:gd name="T49" fmla="*/ 7 h 391"/>
                <a:gd name="T50" fmla="*/ 1447 w 1574"/>
                <a:gd name="T51" fmla="*/ 1 h 391"/>
                <a:gd name="T52" fmla="*/ 1419 w 1574"/>
                <a:gd name="T53" fmla="*/ 0 h 391"/>
                <a:gd name="T54" fmla="*/ 133 w 1574"/>
                <a:gd name="T55" fmla="*/ 98 h 391"/>
                <a:gd name="T56" fmla="*/ 104 w 1574"/>
                <a:gd name="T57" fmla="*/ 104 h 391"/>
                <a:gd name="T58" fmla="*/ 78 w 1574"/>
                <a:gd name="T59" fmla="*/ 114 h 391"/>
                <a:gd name="T60" fmla="*/ 55 w 1574"/>
                <a:gd name="T61" fmla="*/ 129 h 391"/>
                <a:gd name="T62" fmla="*/ 35 w 1574"/>
                <a:gd name="T63" fmla="*/ 148 h 391"/>
                <a:gd name="T64" fmla="*/ 20 w 1574"/>
                <a:gd name="T65" fmla="*/ 171 h 391"/>
                <a:gd name="T66" fmla="*/ 8 w 1574"/>
                <a:gd name="T67" fmla="*/ 196 h 391"/>
                <a:gd name="T68" fmla="*/ 2 w 1574"/>
                <a:gd name="T69" fmla="*/ 224 h 391"/>
                <a:gd name="T70" fmla="*/ 0 w 1574"/>
                <a:gd name="T71" fmla="*/ 252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74" h="391">
                  <a:moveTo>
                    <a:pt x="2" y="258"/>
                  </a:moveTo>
                  <a:lnTo>
                    <a:pt x="2" y="258"/>
                  </a:lnTo>
                  <a:lnTo>
                    <a:pt x="3" y="273"/>
                  </a:lnTo>
                  <a:lnTo>
                    <a:pt x="6" y="287"/>
                  </a:lnTo>
                  <a:lnTo>
                    <a:pt x="11" y="300"/>
                  </a:lnTo>
                  <a:lnTo>
                    <a:pt x="17" y="313"/>
                  </a:lnTo>
                  <a:lnTo>
                    <a:pt x="24" y="325"/>
                  </a:lnTo>
                  <a:lnTo>
                    <a:pt x="32" y="337"/>
                  </a:lnTo>
                  <a:lnTo>
                    <a:pt x="42" y="348"/>
                  </a:lnTo>
                  <a:lnTo>
                    <a:pt x="51" y="356"/>
                  </a:lnTo>
                  <a:lnTo>
                    <a:pt x="63" y="365"/>
                  </a:lnTo>
                  <a:lnTo>
                    <a:pt x="75" y="373"/>
                  </a:lnTo>
                  <a:lnTo>
                    <a:pt x="86" y="379"/>
                  </a:lnTo>
                  <a:lnTo>
                    <a:pt x="100" y="383"/>
                  </a:lnTo>
                  <a:lnTo>
                    <a:pt x="113" y="388"/>
                  </a:lnTo>
                  <a:lnTo>
                    <a:pt x="127" y="391"/>
                  </a:lnTo>
                  <a:lnTo>
                    <a:pt x="141" y="391"/>
                  </a:lnTo>
                  <a:lnTo>
                    <a:pt x="156" y="391"/>
                  </a:lnTo>
                  <a:lnTo>
                    <a:pt x="1441" y="293"/>
                  </a:lnTo>
                  <a:lnTo>
                    <a:pt x="1441" y="293"/>
                  </a:lnTo>
                  <a:lnTo>
                    <a:pt x="1456" y="291"/>
                  </a:lnTo>
                  <a:lnTo>
                    <a:pt x="1471" y="287"/>
                  </a:lnTo>
                  <a:lnTo>
                    <a:pt x="1484" y="282"/>
                  </a:lnTo>
                  <a:lnTo>
                    <a:pt x="1496" y="276"/>
                  </a:lnTo>
                  <a:lnTo>
                    <a:pt x="1508" y="270"/>
                  </a:lnTo>
                  <a:lnTo>
                    <a:pt x="1520" y="261"/>
                  </a:lnTo>
                  <a:lnTo>
                    <a:pt x="1531" y="252"/>
                  </a:lnTo>
                  <a:lnTo>
                    <a:pt x="1539" y="242"/>
                  </a:lnTo>
                  <a:lnTo>
                    <a:pt x="1548" y="232"/>
                  </a:lnTo>
                  <a:lnTo>
                    <a:pt x="1556" y="220"/>
                  </a:lnTo>
                  <a:lnTo>
                    <a:pt x="1562" y="208"/>
                  </a:lnTo>
                  <a:lnTo>
                    <a:pt x="1568" y="194"/>
                  </a:lnTo>
                  <a:lnTo>
                    <a:pt x="1571" y="181"/>
                  </a:lnTo>
                  <a:lnTo>
                    <a:pt x="1574" y="166"/>
                  </a:lnTo>
                  <a:lnTo>
                    <a:pt x="1574" y="153"/>
                  </a:lnTo>
                  <a:lnTo>
                    <a:pt x="1574" y="138"/>
                  </a:lnTo>
                  <a:lnTo>
                    <a:pt x="1574" y="132"/>
                  </a:lnTo>
                  <a:lnTo>
                    <a:pt x="1574" y="132"/>
                  </a:lnTo>
                  <a:lnTo>
                    <a:pt x="1572" y="117"/>
                  </a:lnTo>
                  <a:lnTo>
                    <a:pt x="1568" y="104"/>
                  </a:lnTo>
                  <a:lnTo>
                    <a:pt x="1563" y="91"/>
                  </a:lnTo>
                  <a:lnTo>
                    <a:pt x="1557" y="77"/>
                  </a:lnTo>
                  <a:lnTo>
                    <a:pt x="1551" y="65"/>
                  </a:lnTo>
                  <a:lnTo>
                    <a:pt x="1542" y="53"/>
                  </a:lnTo>
                  <a:lnTo>
                    <a:pt x="1533" y="43"/>
                  </a:lnTo>
                  <a:lnTo>
                    <a:pt x="1523" y="34"/>
                  </a:lnTo>
                  <a:lnTo>
                    <a:pt x="1513" y="25"/>
                  </a:lnTo>
                  <a:lnTo>
                    <a:pt x="1501" y="18"/>
                  </a:lnTo>
                  <a:lnTo>
                    <a:pt x="1489" y="12"/>
                  </a:lnTo>
                  <a:lnTo>
                    <a:pt x="1476" y="7"/>
                  </a:lnTo>
                  <a:lnTo>
                    <a:pt x="1462" y="3"/>
                  </a:lnTo>
                  <a:lnTo>
                    <a:pt x="1447" y="1"/>
                  </a:lnTo>
                  <a:lnTo>
                    <a:pt x="1434" y="0"/>
                  </a:lnTo>
                  <a:lnTo>
                    <a:pt x="1419" y="0"/>
                  </a:lnTo>
                  <a:lnTo>
                    <a:pt x="133" y="98"/>
                  </a:lnTo>
                  <a:lnTo>
                    <a:pt x="133" y="98"/>
                  </a:lnTo>
                  <a:lnTo>
                    <a:pt x="119" y="101"/>
                  </a:lnTo>
                  <a:lnTo>
                    <a:pt x="104" y="104"/>
                  </a:lnTo>
                  <a:lnTo>
                    <a:pt x="91" y="108"/>
                  </a:lnTo>
                  <a:lnTo>
                    <a:pt x="78" y="114"/>
                  </a:lnTo>
                  <a:lnTo>
                    <a:pt x="66" y="122"/>
                  </a:lnTo>
                  <a:lnTo>
                    <a:pt x="55" y="129"/>
                  </a:lnTo>
                  <a:lnTo>
                    <a:pt x="45" y="138"/>
                  </a:lnTo>
                  <a:lnTo>
                    <a:pt x="35" y="148"/>
                  </a:lnTo>
                  <a:lnTo>
                    <a:pt x="27" y="159"/>
                  </a:lnTo>
                  <a:lnTo>
                    <a:pt x="20" y="171"/>
                  </a:lnTo>
                  <a:lnTo>
                    <a:pt x="12" y="184"/>
                  </a:lnTo>
                  <a:lnTo>
                    <a:pt x="8" y="196"/>
                  </a:lnTo>
                  <a:lnTo>
                    <a:pt x="5" y="209"/>
                  </a:lnTo>
                  <a:lnTo>
                    <a:pt x="2" y="224"/>
                  </a:lnTo>
                  <a:lnTo>
                    <a:pt x="0" y="239"/>
                  </a:lnTo>
                  <a:lnTo>
                    <a:pt x="0" y="252"/>
                  </a:lnTo>
                  <a:lnTo>
                    <a:pt x="2" y="258"/>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7">
              <a:extLst>
                <a:ext uri="{FF2B5EF4-FFF2-40B4-BE49-F238E27FC236}">
                  <a16:creationId xmlns:a16="http://schemas.microsoft.com/office/drawing/2014/main" id="{04660A6A-650B-47CD-8833-58283F0B5FD1}"/>
                </a:ext>
              </a:extLst>
            </p:cNvPr>
            <p:cNvSpPr>
              <a:spLocks/>
            </p:cNvSpPr>
            <p:nvPr/>
          </p:nvSpPr>
          <p:spPr bwMode="auto">
            <a:xfrm>
              <a:off x="7250221" y="4340119"/>
              <a:ext cx="519113" cy="519113"/>
            </a:xfrm>
            <a:custGeom>
              <a:avLst/>
              <a:gdLst>
                <a:gd name="T0" fmla="*/ 505 w 653"/>
                <a:gd name="T1" fmla="*/ 654 h 654"/>
                <a:gd name="T2" fmla="*/ 476 w 653"/>
                <a:gd name="T3" fmla="*/ 651 h 654"/>
                <a:gd name="T4" fmla="*/ 448 w 653"/>
                <a:gd name="T5" fmla="*/ 643 h 654"/>
                <a:gd name="T6" fmla="*/ 423 w 653"/>
                <a:gd name="T7" fmla="*/ 630 h 654"/>
                <a:gd name="T8" fmla="*/ 399 w 653"/>
                <a:gd name="T9" fmla="*/ 611 h 654"/>
                <a:gd name="T10" fmla="*/ 43 w 653"/>
                <a:gd name="T11" fmla="*/ 254 h 654"/>
                <a:gd name="T12" fmla="*/ 23 w 653"/>
                <a:gd name="T13" fmla="*/ 230 h 654"/>
                <a:gd name="T14" fmla="*/ 10 w 653"/>
                <a:gd name="T15" fmla="*/ 205 h 654"/>
                <a:gd name="T16" fmla="*/ 3 w 653"/>
                <a:gd name="T17" fmla="*/ 177 h 654"/>
                <a:gd name="T18" fmla="*/ 0 w 653"/>
                <a:gd name="T19" fmla="*/ 149 h 654"/>
                <a:gd name="T20" fmla="*/ 3 w 653"/>
                <a:gd name="T21" fmla="*/ 121 h 654"/>
                <a:gd name="T22" fmla="*/ 10 w 653"/>
                <a:gd name="T23" fmla="*/ 94 h 654"/>
                <a:gd name="T24" fmla="*/ 23 w 653"/>
                <a:gd name="T25" fmla="*/ 67 h 654"/>
                <a:gd name="T26" fmla="*/ 43 w 653"/>
                <a:gd name="T27" fmla="*/ 43 h 654"/>
                <a:gd name="T28" fmla="*/ 55 w 653"/>
                <a:gd name="T29" fmla="*/ 34 h 654"/>
                <a:gd name="T30" fmla="*/ 78 w 653"/>
                <a:gd name="T31" fmla="*/ 18 h 654"/>
                <a:gd name="T32" fmla="*/ 105 w 653"/>
                <a:gd name="T33" fmla="*/ 6 h 654"/>
                <a:gd name="T34" fmla="*/ 133 w 653"/>
                <a:gd name="T35" fmla="*/ 2 h 654"/>
                <a:gd name="T36" fmla="*/ 163 w 653"/>
                <a:gd name="T37" fmla="*/ 2 h 654"/>
                <a:gd name="T38" fmla="*/ 190 w 653"/>
                <a:gd name="T39" fmla="*/ 6 h 654"/>
                <a:gd name="T40" fmla="*/ 217 w 653"/>
                <a:gd name="T41" fmla="*/ 18 h 654"/>
                <a:gd name="T42" fmla="*/ 242 w 653"/>
                <a:gd name="T43" fmla="*/ 34 h 654"/>
                <a:gd name="T44" fmla="*/ 610 w 653"/>
                <a:gd name="T45" fmla="*/ 401 h 654"/>
                <a:gd name="T46" fmla="*/ 621 w 653"/>
                <a:gd name="T47" fmla="*/ 412 h 654"/>
                <a:gd name="T48" fmla="*/ 637 w 653"/>
                <a:gd name="T49" fmla="*/ 437 h 654"/>
                <a:gd name="T50" fmla="*/ 647 w 653"/>
                <a:gd name="T51" fmla="*/ 464 h 654"/>
                <a:gd name="T52" fmla="*/ 653 w 653"/>
                <a:gd name="T53" fmla="*/ 492 h 654"/>
                <a:gd name="T54" fmla="*/ 653 w 653"/>
                <a:gd name="T55" fmla="*/ 520 h 654"/>
                <a:gd name="T56" fmla="*/ 647 w 653"/>
                <a:gd name="T57" fmla="*/ 548 h 654"/>
                <a:gd name="T58" fmla="*/ 637 w 653"/>
                <a:gd name="T59" fmla="*/ 575 h 654"/>
                <a:gd name="T60" fmla="*/ 621 w 653"/>
                <a:gd name="T61" fmla="*/ 599 h 654"/>
                <a:gd name="T62" fmla="*/ 610 w 653"/>
                <a:gd name="T63" fmla="*/ 611 h 654"/>
                <a:gd name="T64" fmla="*/ 586 w 653"/>
                <a:gd name="T65" fmla="*/ 630 h 654"/>
                <a:gd name="T66" fmla="*/ 561 w 653"/>
                <a:gd name="T67" fmla="*/ 643 h 654"/>
                <a:gd name="T68" fmla="*/ 533 w 653"/>
                <a:gd name="T69" fmla="*/ 651 h 654"/>
                <a:gd name="T70" fmla="*/ 505 w 653"/>
                <a:gd name="T71"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3" h="654">
                  <a:moveTo>
                    <a:pt x="505" y="654"/>
                  </a:moveTo>
                  <a:lnTo>
                    <a:pt x="505" y="654"/>
                  </a:lnTo>
                  <a:lnTo>
                    <a:pt x="490" y="654"/>
                  </a:lnTo>
                  <a:lnTo>
                    <a:pt x="476" y="651"/>
                  </a:lnTo>
                  <a:lnTo>
                    <a:pt x="463" y="648"/>
                  </a:lnTo>
                  <a:lnTo>
                    <a:pt x="448" y="643"/>
                  </a:lnTo>
                  <a:lnTo>
                    <a:pt x="435" y="638"/>
                  </a:lnTo>
                  <a:lnTo>
                    <a:pt x="423" y="630"/>
                  </a:lnTo>
                  <a:lnTo>
                    <a:pt x="411" y="621"/>
                  </a:lnTo>
                  <a:lnTo>
                    <a:pt x="399" y="611"/>
                  </a:lnTo>
                  <a:lnTo>
                    <a:pt x="43" y="254"/>
                  </a:lnTo>
                  <a:lnTo>
                    <a:pt x="43" y="254"/>
                  </a:lnTo>
                  <a:lnTo>
                    <a:pt x="32" y="242"/>
                  </a:lnTo>
                  <a:lnTo>
                    <a:pt x="23" y="230"/>
                  </a:lnTo>
                  <a:lnTo>
                    <a:pt x="16" y="219"/>
                  </a:lnTo>
                  <a:lnTo>
                    <a:pt x="10" y="205"/>
                  </a:lnTo>
                  <a:lnTo>
                    <a:pt x="6" y="192"/>
                  </a:lnTo>
                  <a:lnTo>
                    <a:pt x="3" y="177"/>
                  </a:lnTo>
                  <a:lnTo>
                    <a:pt x="0" y="164"/>
                  </a:lnTo>
                  <a:lnTo>
                    <a:pt x="0" y="149"/>
                  </a:lnTo>
                  <a:lnTo>
                    <a:pt x="0" y="135"/>
                  </a:lnTo>
                  <a:lnTo>
                    <a:pt x="3" y="121"/>
                  </a:lnTo>
                  <a:lnTo>
                    <a:pt x="6" y="107"/>
                  </a:lnTo>
                  <a:lnTo>
                    <a:pt x="10" y="94"/>
                  </a:lnTo>
                  <a:lnTo>
                    <a:pt x="16" y="80"/>
                  </a:lnTo>
                  <a:lnTo>
                    <a:pt x="23" y="67"/>
                  </a:lnTo>
                  <a:lnTo>
                    <a:pt x="32" y="55"/>
                  </a:lnTo>
                  <a:lnTo>
                    <a:pt x="43" y="43"/>
                  </a:lnTo>
                  <a:lnTo>
                    <a:pt x="43" y="43"/>
                  </a:lnTo>
                  <a:lnTo>
                    <a:pt x="55" y="34"/>
                  </a:lnTo>
                  <a:lnTo>
                    <a:pt x="66" y="25"/>
                  </a:lnTo>
                  <a:lnTo>
                    <a:pt x="78" y="18"/>
                  </a:lnTo>
                  <a:lnTo>
                    <a:pt x="92" y="12"/>
                  </a:lnTo>
                  <a:lnTo>
                    <a:pt x="105" y="6"/>
                  </a:lnTo>
                  <a:lnTo>
                    <a:pt x="120" y="3"/>
                  </a:lnTo>
                  <a:lnTo>
                    <a:pt x="133" y="2"/>
                  </a:lnTo>
                  <a:lnTo>
                    <a:pt x="148" y="0"/>
                  </a:lnTo>
                  <a:lnTo>
                    <a:pt x="163" y="2"/>
                  </a:lnTo>
                  <a:lnTo>
                    <a:pt x="176" y="3"/>
                  </a:lnTo>
                  <a:lnTo>
                    <a:pt x="190" y="6"/>
                  </a:lnTo>
                  <a:lnTo>
                    <a:pt x="205" y="12"/>
                  </a:lnTo>
                  <a:lnTo>
                    <a:pt x="217" y="18"/>
                  </a:lnTo>
                  <a:lnTo>
                    <a:pt x="230" y="25"/>
                  </a:lnTo>
                  <a:lnTo>
                    <a:pt x="242" y="34"/>
                  </a:lnTo>
                  <a:lnTo>
                    <a:pt x="254" y="43"/>
                  </a:lnTo>
                  <a:lnTo>
                    <a:pt x="610" y="401"/>
                  </a:lnTo>
                  <a:lnTo>
                    <a:pt x="610" y="401"/>
                  </a:lnTo>
                  <a:lnTo>
                    <a:pt x="621" y="412"/>
                  </a:lnTo>
                  <a:lnTo>
                    <a:pt x="630" y="424"/>
                  </a:lnTo>
                  <a:lnTo>
                    <a:pt x="637" y="437"/>
                  </a:lnTo>
                  <a:lnTo>
                    <a:pt x="643" y="450"/>
                  </a:lnTo>
                  <a:lnTo>
                    <a:pt x="647" y="464"/>
                  </a:lnTo>
                  <a:lnTo>
                    <a:pt x="650" y="477"/>
                  </a:lnTo>
                  <a:lnTo>
                    <a:pt x="653" y="492"/>
                  </a:lnTo>
                  <a:lnTo>
                    <a:pt x="653" y="505"/>
                  </a:lnTo>
                  <a:lnTo>
                    <a:pt x="653" y="520"/>
                  </a:lnTo>
                  <a:lnTo>
                    <a:pt x="650" y="534"/>
                  </a:lnTo>
                  <a:lnTo>
                    <a:pt x="647" y="548"/>
                  </a:lnTo>
                  <a:lnTo>
                    <a:pt x="643" y="562"/>
                  </a:lnTo>
                  <a:lnTo>
                    <a:pt x="637" y="575"/>
                  </a:lnTo>
                  <a:lnTo>
                    <a:pt x="630" y="587"/>
                  </a:lnTo>
                  <a:lnTo>
                    <a:pt x="621" y="599"/>
                  </a:lnTo>
                  <a:lnTo>
                    <a:pt x="610" y="611"/>
                  </a:lnTo>
                  <a:lnTo>
                    <a:pt x="610" y="611"/>
                  </a:lnTo>
                  <a:lnTo>
                    <a:pt x="598" y="621"/>
                  </a:lnTo>
                  <a:lnTo>
                    <a:pt x="586" y="630"/>
                  </a:lnTo>
                  <a:lnTo>
                    <a:pt x="575" y="638"/>
                  </a:lnTo>
                  <a:lnTo>
                    <a:pt x="561" y="643"/>
                  </a:lnTo>
                  <a:lnTo>
                    <a:pt x="546" y="648"/>
                  </a:lnTo>
                  <a:lnTo>
                    <a:pt x="533" y="651"/>
                  </a:lnTo>
                  <a:lnTo>
                    <a:pt x="520" y="654"/>
                  </a:lnTo>
                  <a:lnTo>
                    <a:pt x="505" y="654"/>
                  </a:lnTo>
                  <a:lnTo>
                    <a:pt x="505" y="654"/>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8">
              <a:extLst>
                <a:ext uri="{FF2B5EF4-FFF2-40B4-BE49-F238E27FC236}">
                  <a16:creationId xmlns:a16="http://schemas.microsoft.com/office/drawing/2014/main" id="{3A6E1818-6E12-4A7C-983E-9F380E55998E}"/>
                </a:ext>
              </a:extLst>
            </p:cNvPr>
            <p:cNvSpPr>
              <a:spLocks/>
            </p:cNvSpPr>
            <p:nvPr/>
          </p:nvSpPr>
          <p:spPr bwMode="auto">
            <a:xfrm>
              <a:off x="4451457" y="1542943"/>
              <a:ext cx="519113" cy="517526"/>
            </a:xfrm>
            <a:custGeom>
              <a:avLst/>
              <a:gdLst>
                <a:gd name="T0" fmla="*/ 505 w 653"/>
                <a:gd name="T1" fmla="*/ 654 h 654"/>
                <a:gd name="T2" fmla="*/ 477 w 653"/>
                <a:gd name="T3" fmla="*/ 651 h 654"/>
                <a:gd name="T4" fmla="*/ 450 w 653"/>
                <a:gd name="T5" fmla="*/ 642 h 654"/>
                <a:gd name="T6" fmla="*/ 423 w 653"/>
                <a:gd name="T7" fmla="*/ 629 h 654"/>
                <a:gd name="T8" fmla="*/ 401 w 653"/>
                <a:gd name="T9" fmla="*/ 609 h 654"/>
                <a:gd name="T10" fmla="*/ 44 w 653"/>
                <a:gd name="T11" fmla="*/ 253 h 654"/>
                <a:gd name="T12" fmla="*/ 25 w 653"/>
                <a:gd name="T13" fmla="*/ 230 h 654"/>
                <a:gd name="T14" fmla="*/ 12 w 653"/>
                <a:gd name="T15" fmla="*/ 204 h 654"/>
                <a:gd name="T16" fmla="*/ 3 w 653"/>
                <a:gd name="T17" fmla="*/ 177 h 654"/>
                <a:gd name="T18" fmla="*/ 0 w 653"/>
                <a:gd name="T19" fmla="*/ 149 h 654"/>
                <a:gd name="T20" fmla="*/ 3 w 653"/>
                <a:gd name="T21" fmla="*/ 119 h 654"/>
                <a:gd name="T22" fmla="*/ 12 w 653"/>
                <a:gd name="T23" fmla="*/ 92 h 654"/>
                <a:gd name="T24" fmla="*/ 25 w 653"/>
                <a:gd name="T25" fmla="*/ 66 h 654"/>
                <a:gd name="T26" fmla="*/ 44 w 653"/>
                <a:gd name="T27" fmla="*/ 43 h 654"/>
                <a:gd name="T28" fmla="*/ 55 w 653"/>
                <a:gd name="T29" fmla="*/ 33 h 654"/>
                <a:gd name="T30" fmla="*/ 80 w 653"/>
                <a:gd name="T31" fmla="*/ 16 h 654"/>
                <a:gd name="T32" fmla="*/ 107 w 653"/>
                <a:gd name="T33" fmla="*/ 6 h 654"/>
                <a:gd name="T34" fmla="*/ 135 w 653"/>
                <a:gd name="T35" fmla="*/ 0 h 654"/>
                <a:gd name="T36" fmla="*/ 163 w 653"/>
                <a:gd name="T37" fmla="*/ 0 h 654"/>
                <a:gd name="T38" fmla="*/ 191 w 653"/>
                <a:gd name="T39" fmla="*/ 6 h 654"/>
                <a:gd name="T40" fmla="*/ 218 w 653"/>
                <a:gd name="T41" fmla="*/ 16 h 654"/>
                <a:gd name="T42" fmla="*/ 242 w 653"/>
                <a:gd name="T43" fmla="*/ 33 h 654"/>
                <a:gd name="T44" fmla="*/ 610 w 653"/>
                <a:gd name="T45" fmla="*/ 400 h 654"/>
                <a:gd name="T46" fmla="*/ 621 w 653"/>
                <a:gd name="T47" fmla="*/ 410 h 654"/>
                <a:gd name="T48" fmla="*/ 637 w 653"/>
                <a:gd name="T49" fmla="*/ 435 h 654"/>
                <a:gd name="T50" fmla="*/ 647 w 653"/>
                <a:gd name="T51" fmla="*/ 462 h 654"/>
                <a:gd name="T52" fmla="*/ 653 w 653"/>
                <a:gd name="T53" fmla="*/ 490 h 654"/>
                <a:gd name="T54" fmla="*/ 653 w 653"/>
                <a:gd name="T55" fmla="*/ 519 h 654"/>
                <a:gd name="T56" fmla="*/ 647 w 653"/>
                <a:gd name="T57" fmla="*/ 547 h 654"/>
                <a:gd name="T58" fmla="*/ 637 w 653"/>
                <a:gd name="T59" fmla="*/ 574 h 654"/>
                <a:gd name="T60" fmla="*/ 621 w 653"/>
                <a:gd name="T61" fmla="*/ 599 h 654"/>
                <a:gd name="T62" fmla="*/ 610 w 653"/>
                <a:gd name="T63" fmla="*/ 609 h 654"/>
                <a:gd name="T64" fmla="*/ 587 w 653"/>
                <a:gd name="T65" fmla="*/ 629 h 654"/>
                <a:gd name="T66" fmla="*/ 561 w 653"/>
                <a:gd name="T67" fmla="*/ 642 h 654"/>
                <a:gd name="T68" fmla="*/ 533 w 653"/>
                <a:gd name="T69" fmla="*/ 651 h 654"/>
                <a:gd name="T70" fmla="*/ 505 w 653"/>
                <a:gd name="T71"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3" h="654">
                  <a:moveTo>
                    <a:pt x="505" y="654"/>
                  </a:moveTo>
                  <a:lnTo>
                    <a:pt x="505" y="654"/>
                  </a:lnTo>
                  <a:lnTo>
                    <a:pt x="491" y="652"/>
                  </a:lnTo>
                  <a:lnTo>
                    <a:pt x="477" y="651"/>
                  </a:lnTo>
                  <a:lnTo>
                    <a:pt x="463" y="646"/>
                  </a:lnTo>
                  <a:lnTo>
                    <a:pt x="450" y="642"/>
                  </a:lnTo>
                  <a:lnTo>
                    <a:pt x="436" y="636"/>
                  </a:lnTo>
                  <a:lnTo>
                    <a:pt x="423" y="629"/>
                  </a:lnTo>
                  <a:lnTo>
                    <a:pt x="411" y="620"/>
                  </a:lnTo>
                  <a:lnTo>
                    <a:pt x="401" y="609"/>
                  </a:lnTo>
                  <a:lnTo>
                    <a:pt x="44" y="253"/>
                  </a:lnTo>
                  <a:lnTo>
                    <a:pt x="44" y="253"/>
                  </a:lnTo>
                  <a:lnTo>
                    <a:pt x="34" y="242"/>
                  </a:lnTo>
                  <a:lnTo>
                    <a:pt x="25" y="230"/>
                  </a:lnTo>
                  <a:lnTo>
                    <a:pt x="18" y="217"/>
                  </a:lnTo>
                  <a:lnTo>
                    <a:pt x="12" y="204"/>
                  </a:lnTo>
                  <a:lnTo>
                    <a:pt x="6" y="190"/>
                  </a:lnTo>
                  <a:lnTo>
                    <a:pt x="3" y="177"/>
                  </a:lnTo>
                  <a:lnTo>
                    <a:pt x="1" y="162"/>
                  </a:lnTo>
                  <a:lnTo>
                    <a:pt x="0" y="149"/>
                  </a:lnTo>
                  <a:lnTo>
                    <a:pt x="1" y="134"/>
                  </a:lnTo>
                  <a:lnTo>
                    <a:pt x="3" y="119"/>
                  </a:lnTo>
                  <a:lnTo>
                    <a:pt x="6" y="106"/>
                  </a:lnTo>
                  <a:lnTo>
                    <a:pt x="12" y="92"/>
                  </a:lnTo>
                  <a:lnTo>
                    <a:pt x="18" y="79"/>
                  </a:lnTo>
                  <a:lnTo>
                    <a:pt x="25" y="66"/>
                  </a:lnTo>
                  <a:lnTo>
                    <a:pt x="34" y="54"/>
                  </a:lnTo>
                  <a:lnTo>
                    <a:pt x="44" y="43"/>
                  </a:lnTo>
                  <a:lnTo>
                    <a:pt x="44" y="43"/>
                  </a:lnTo>
                  <a:lnTo>
                    <a:pt x="55" y="33"/>
                  </a:lnTo>
                  <a:lnTo>
                    <a:pt x="67" y="24"/>
                  </a:lnTo>
                  <a:lnTo>
                    <a:pt x="80" y="16"/>
                  </a:lnTo>
                  <a:lnTo>
                    <a:pt x="93" y="11"/>
                  </a:lnTo>
                  <a:lnTo>
                    <a:pt x="107" y="6"/>
                  </a:lnTo>
                  <a:lnTo>
                    <a:pt x="120" y="2"/>
                  </a:lnTo>
                  <a:lnTo>
                    <a:pt x="135" y="0"/>
                  </a:lnTo>
                  <a:lnTo>
                    <a:pt x="148" y="0"/>
                  </a:lnTo>
                  <a:lnTo>
                    <a:pt x="163" y="0"/>
                  </a:lnTo>
                  <a:lnTo>
                    <a:pt x="177" y="2"/>
                  </a:lnTo>
                  <a:lnTo>
                    <a:pt x="191" y="6"/>
                  </a:lnTo>
                  <a:lnTo>
                    <a:pt x="205" y="11"/>
                  </a:lnTo>
                  <a:lnTo>
                    <a:pt x="218" y="16"/>
                  </a:lnTo>
                  <a:lnTo>
                    <a:pt x="230" y="24"/>
                  </a:lnTo>
                  <a:lnTo>
                    <a:pt x="242" y="33"/>
                  </a:lnTo>
                  <a:lnTo>
                    <a:pt x="254" y="43"/>
                  </a:lnTo>
                  <a:lnTo>
                    <a:pt x="610" y="400"/>
                  </a:lnTo>
                  <a:lnTo>
                    <a:pt x="610" y="400"/>
                  </a:lnTo>
                  <a:lnTo>
                    <a:pt x="621" y="410"/>
                  </a:lnTo>
                  <a:lnTo>
                    <a:pt x="630" y="424"/>
                  </a:lnTo>
                  <a:lnTo>
                    <a:pt x="637" y="435"/>
                  </a:lnTo>
                  <a:lnTo>
                    <a:pt x="643" y="449"/>
                  </a:lnTo>
                  <a:lnTo>
                    <a:pt x="647" y="462"/>
                  </a:lnTo>
                  <a:lnTo>
                    <a:pt x="652" y="475"/>
                  </a:lnTo>
                  <a:lnTo>
                    <a:pt x="653" y="490"/>
                  </a:lnTo>
                  <a:lnTo>
                    <a:pt x="653" y="505"/>
                  </a:lnTo>
                  <a:lnTo>
                    <a:pt x="653" y="519"/>
                  </a:lnTo>
                  <a:lnTo>
                    <a:pt x="652" y="533"/>
                  </a:lnTo>
                  <a:lnTo>
                    <a:pt x="647" y="547"/>
                  </a:lnTo>
                  <a:lnTo>
                    <a:pt x="643" y="560"/>
                  </a:lnTo>
                  <a:lnTo>
                    <a:pt x="637" y="574"/>
                  </a:lnTo>
                  <a:lnTo>
                    <a:pt x="630" y="587"/>
                  </a:lnTo>
                  <a:lnTo>
                    <a:pt x="621" y="599"/>
                  </a:lnTo>
                  <a:lnTo>
                    <a:pt x="610" y="609"/>
                  </a:lnTo>
                  <a:lnTo>
                    <a:pt x="610" y="609"/>
                  </a:lnTo>
                  <a:lnTo>
                    <a:pt x="598" y="620"/>
                  </a:lnTo>
                  <a:lnTo>
                    <a:pt x="587" y="629"/>
                  </a:lnTo>
                  <a:lnTo>
                    <a:pt x="575" y="636"/>
                  </a:lnTo>
                  <a:lnTo>
                    <a:pt x="561" y="642"/>
                  </a:lnTo>
                  <a:lnTo>
                    <a:pt x="548" y="646"/>
                  </a:lnTo>
                  <a:lnTo>
                    <a:pt x="533" y="651"/>
                  </a:lnTo>
                  <a:lnTo>
                    <a:pt x="520" y="652"/>
                  </a:lnTo>
                  <a:lnTo>
                    <a:pt x="505" y="654"/>
                  </a:lnTo>
                  <a:lnTo>
                    <a:pt x="505" y="654"/>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9">
              <a:extLst>
                <a:ext uri="{FF2B5EF4-FFF2-40B4-BE49-F238E27FC236}">
                  <a16:creationId xmlns:a16="http://schemas.microsoft.com/office/drawing/2014/main" id="{3D8B5331-237C-4999-AF4E-4FCEF8E52C4D}"/>
                </a:ext>
              </a:extLst>
            </p:cNvPr>
            <p:cNvSpPr>
              <a:spLocks/>
            </p:cNvSpPr>
            <p:nvPr/>
          </p:nvSpPr>
          <p:spPr bwMode="auto">
            <a:xfrm>
              <a:off x="7250222" y="1542943"/>
              <a:ext cx="519113" cy="517524"/>
            </a:xfrm>
            <a:custGeom>
              <a:avLst/>
              <a:gdLst>
                <a:gd name="T0" fmla="*/ 148 w 653"/>
                <a:gd name="T1" fmla="*/ 654 h 654"/>
                <a:gd name="T2" fmla="*/ 120 w 653"/>
                <a:gd name="T3" fmla="*/ 651 h 654"/>
                <a:gd name="T4" fmla="*/ 92 w 653"/>
                <a:gd name="T5" fmla="*/ 642 h 654"/>
                <a:gd name="T6" fmla="*/ 66 w 653"/>
                <a:gd name="T7" fmla="*/ 629 h 654"/>
                <a:gd name="T8" fmla="*/ 43 w 653"/>
                <a:gd name="T9" fmla="*/ 609 h 654"/>
                <a:gd name="T10" fmla="*/ 32 w 653"/>
                <a:gd name="T11" fmla="*/ 599 h 654"/>
                <a:gd name="T12" fmla="*/ 16 w 653"/>
                <a:gd name="T13" fmla="*/ 574 h 654"/>
                <a:gd name="T14" fmla="*/ 6 w 653"/>
                <a:gd name="T15" fmla="*/ 547 h 654"/>
                <a:gd name="T16" fmla="*/ 0 w 653"/>
                <a:gd name="T17" fmla="*/ 519 h 654"/>
                <a:gd name="T18" fmla="*/ 0 w 653"/>
                <a:gd name="T19" fmla="*/ 490 h 654"/>
                <a:gd name="T20" fmla="*/ 6 w 653"/>
                <a:gd name="T21" fmla="*/ 462 h 654"/>
                <a:gd name="T22" fmla="*/ 16 w 653"/>
                <a:gd name="T23" fmla="*/ 435 h 654"/>
                <a:gd name="T24" fmla="*/ 32 w 653"/>
                <a:gd name="T25" fmla="*/ 410 h 654"/>
                <a:gd name="T26" fmla="*/ 399 w 653"/>
                <a:gd name="T27" fmla="*/ 43 h 654"/>
                <a:gd name="T28" fmla="*/ 411 w 653"/>
                <a:gd name="T29" fmla="*/ 33 h 654"/>
                <a:gd name="T30" fmla="*/ 435 w 653"/>
                <a:gd name="T31" fmla="*/ 16 h 654"/>
                <a:gd name="T32" fmla="*/ 463 w 653"/>
                <a:gd name="T33" fmla="*/ 6 h 654"/>
                <a:gd name="T34" fmla="*/ 490 w 653"/>
                <a:gd name="T35" fmla="*/ 0 h 654"/>
                <a:gd name="T36" fmla="*/ 520 w 653"/>
                <a:gd name="T37" fmla="*/ 0 h 654"/>
                <a:gd name="T38" fmla="*/ 546 w 653"/>
                <a:gd name="T39" fmla="*/ 6 h 654"/>
                <a:gd name="T40" fmla="*/ 575 w 653"/>
                <a:gd name="T41" fmla="*/ 16 h 654"/>
                <a:gd name="T42" fmla="*/ 598 w 653"/>
                <a:gd name="T43" fmla="*/ 33 h 654"/>
                <a:gd name="T44" fmla="*/ 610 w 653"/>
                <a:gd name="T45" fmla="*/ 43 h 654"/>
                <a:gd name="T46" fmla="*/ 630 w 653"/>
                <a:gd name="T47" fmla="*/ 66 h 654"/>
                <a:gd name="T48" fmla="*/ 643 w 653"/>
                <a:gd name="T49" fmla="*/ 92 h 654"/>
                <a:gd name="T50" fmla="*/ 650 w 653"/>
                <a:gd name="T51" fmla="*/ 119 h 654"/>
                <a:gd name="T52" fmla="*/ 653 w 653"/>
                <a:gd name="T53" fmla="*/ 149 h 654"/>
                <a:gd name="T54" fmla="*/ 650 w 653"/>
                <a:gd name="T55" fmla="*/ 177 h 654"/>
                <a:gd name="T56" fmla="*/ 643 w 653"/>
                <a:gd name="T57" fmla="*/ 204 h 654"/>
                <a:gd name="T58" fmla="*/ 630 w 653"/>
                <a:gd name="T59" fmla="*/ 230 h 654"/>
                <a:gd name="T60" fmla="*/ 610 w 653"/>
                <a:gd name="T61" fmla="*/ 253 h 654"/>
                <a:gd name="T62" fmla="*/ 254 w 653"/>
                <a:gd name="T63" fmla="*/ 609 h 654"/>
                <a:gd name="T64" fmla="*/ 230 w 653"/>
                <a:gd name="T65" fmla="*/ 629 h 654"/>
                <a:gd name="T66" fmla="*/ 205 w 653"/>
                <a:gd name="T67" fmla="*/ 642 h 654"/>
                <a:gd name="T68" fmla="*/ 176 w 653"/>
                <a:gd name="T69" fmla="*/ 651 h 654"/>
                <a:gd name="T70" fmla="*/ 148 w 653"/>
                <a:gd name="T71"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3" h="654">
                  <a:moveTo>
                    <a:pt x="148" y="654"/>
                  </a:moveTo>
                  <a:lnTo>
                    <a:pt x="148" y="654"/>
                  </a:lnTo>
                  <a:lnTo>
                    <a:pt x="133" y="652"/>
                  </a:lnTo>
                  <a:lnTo>
                    <a:pt x="120" y="651"/>
                  </a:lnTo>
                  <a:lnTo>
                    <a:pt x="105" y="646"/>
                  </a:lnTo>
                  <a:lnTo>
                    <a:pt x="92" y="642"/>
                  </a:lnTo>
                  <a:lnTo>
                    <a:pt x="78" y="636"/>
                  </a:lnTo>
                  <a:lnTo>
                    <a:pt x="66" y="629"/>
                  </a:lnTo>
                  <a:lnTo>
                    <a:pt x="55" y="620"/>
                  </a:lnTo>
                  <a:lnTo>
                    <a:pt x="43" y="609"/>
                  </a:lnTo>
                  <a:lnTo>
                    <a:pt x="43" y="609"/>
                  </a:lnTo>
                  <a:lnTo>
                    <a:pt x="32" y="599"/>
                  </a:lnTo>
                  <a:lnTo>
                    <a:pt x="23" y="587"/>
                  </a:lnTo>
                  <a:lnTo>
                    <a:pt x="16" y="574"/>
                  </a:lnTo>
                  <a:lnTo>
                    <a:pt x="10" y="560"/>
                  </a:lnTo>
                  <a:lnTo>
                    <a:pt x="6" y="547"/>
                  </a:lnTo>
                  <a:lnTo>
                    <a:pt x="3" y="533"/>
                  </a:lnTo>
                  <a:lnTo>
                    <a:pt x="0" y="519"/>
                  </a:lnTo>
                  <a:lnTo>
                    <a:pt x="0" y="505"/>
                  </a:lnTo>
                  <a:lnTo>
                    <a:pt x="0" y="490"/>
                  </a:lnTo>
                  <a:lnTo>
                    <a:pt x="3" y="475"/>
                  </a:lnTo>
                  <a:lnTo>
                    <a:pt x="6" y="462"/>
                  </a:lnTo>
                  <a:lnTo>
                    <a:pt x="10" y="449"/>
                  </a:lnTo>
                  <a:lnTo>
                    <a:pt x="16" y="435"/>
                  </a:lnTo>
                  <a:lnTo>
                    <a:pt x="23" y="424"/>
                  </a:lnTo>
                  <a:lnTo>
                    <a:pt x="32" y="410"/>
                  </a:lnTo>
                  <a:lnTo>
                    <a:pt x="43" y="400"/>
                  </a:lnTo>
                  <a:lnTo>
                    <a:pt x="399" y="43"/>
                  </a:lnTo>
                  <a:lnTo>
                    <a:pt x="399" y="43"/>
                  </a:lnTo>
                  <a:lnTo>
                    <a:pt x="411" y="33"/>
                  </a:lnTo>
                  <a:lnTo>
                    <a:pt x="423" y="24"/>
                  </a:lnTo>
                  <a:lnTo>
                    <a:pt x="435" y="16"/>
                  </a:lnTo>
                  <a:lnTo>
                    <a:pt x="448" y="11"/>
                  </a:lnTo>
                  <a:lnTo>
                    <a:pt x="463" y="6"/>
                  </a:lnTo>
                  <a:lnTo>
                    <a:pt x="476" y="2"/>
                  </a:lnTo>
                  <a:lnTo>
                    <a:pt x="490" y="0"/>
                  </a:lnTo>
                  <a:lnTo>
                    <a:pt x="505" y="0"/>
                  </a:lnTo>
                  <a:lnTo>
                    <a:pt x="520" y="0"/>
                  </a:lnTo>
                  <a:lnTo>
                    <a:pt x="533" y="2"/>
                  </a:lnTo>
                  <a:lnTo>
                    <a:pt x="546" y="6"/>
                  </a:lnTo>
                  <a:lnTo>
                    <a:pt x="561" y="11"/>
                  </a:lnTo>
                  <a:lnTo>
                    <a:pt x="575" y="16"/>
                  </a:lnTo>
                  <a:lnTo>
                    <a:pt x="586" y="24"/>
                  </a:lnTo>
                  <a:lnTo>
                    <a:pt x="598" y="33"/>
                  </a:lnTo>
                  <a:lnTo>
                    <a:pt x="610" y="43"/>
                  </a:lnTo>
                  <a:lnTo>
                    <a:pt x="610" y="43"/>
                  </a:lnTo>
                  <a:lnTo>
                    <a:pt x="621" y="54"/>
                  </a:lnTo>
                  <a:lnTo>
                    <a:pt x="630" y="66"/>
                  </a:lnTo>
                  <a:lnTo>
                    <a:pt x="637" y="79"/>
                  </a:lnTo>
                  <a:lnTo>
                    <a:pt x="643" y="92"/>
                  </a:lnTo>
                  <a:lnTo>
                    <a:pt x="647" y="106"/>
                  </a:lnTo>
                  <a:lnTo>
                    <a:pt x="650" y="119"/>
                  </a:lnTo>
                  <a:lnTo>
                    <a:pt x="653" y="134"/>
                  </a:lnTo>
                  <a:lnTo>
                    <a:pt x="653" y="149"/>
                  </a:lnTo>
                  <a:lnTo>
                    <a:pt x="653" y="162"/>
                  </a:lnTo>
                  <a:lnTo>
                    <a:pt x="650" y="177"/>
                  </a:lnTo>
                  <a:lnTo>
                    <a:pt x="647" y="190"/>
                  </a:lnTo>
                  <a:lnTo>
                    <a:pt x="643" y="204"/>
                  </a:lnTo>
                  <a:lnTo>
                    <a:pt x="637" y="217"/>
                  </a:lnTo>
                  <a:lnTo>
                    <a:pt x="630" y="230"/>
                  </a:lnTo>
                  <a:lnTo>
                    <a:pt x="621" y="242"/>
                  </a:lnTo>
                  <a:lnTo>
                    <a:pt x="610" y="253"/>
                  </a:lnTo>
                  <a:lnTo>
                    <a:pt x="254" y="609"/>
                  </a:lnTo>
                  <a:lnTo>
                    <a:pt x="254" y="609"/>
                  </a:lnTo>
                  <a:lnTo>
                    <a:pt x="242" y="620"/>
                  </a:lnTo>
                  <a:lnTo>
                    <a:pt x="230" y="629"/>
                  </a:lnTo>
                  <a:lnTo>
                    <a:pt x="217" y="636"/>
                  </a:lnTo>
                  <a:lnTo>
                    <a:pt x="205" y="642"/>
                  </a:lnTo>
                  <a:lnTo>
                    <a:pt x="190" y="646"/>
                  </a:lnTo>
                  <a:lnTo>
                    <a:pt x="176" y="651"/>
                  </a:lnTo>
                  <a:lnTo>
                    <a:pt x="163" y="652"/>
                  </a:lnTo>
                  <a:lnTo>
                    <a:pt x="148" y="654"/>
                  </a:lnTo>
                  <a:lnTo>
                    <a:pt x="148" y="654"/>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20">
              <a:extLst>
                <a:ext uri="{FF2B5EF4-FFF2-40B4-BE49-F238E27FC236}">
                  <a16:creationId xmlns:a16="http://schemas.microsoft.com/office/drawing/2014/main" id="{111B5964-E48A-40AE-A0CE-51712CB93B46}"/>
                </a:ext>
              </a:extLst>
            </p:cNvPr>
            <p:cNvSpPr>
              <a:spLocks/>
            </p:cNvSpPr>
            <p:nvPr/>
          </p:nvSpPr>
          <p:spPr bwMode="auto">
            <a:xfrm>
              <a:off x="4451457" y="4340119"/>
              <a:ext cx="519113" cy="519113"/>
            </a:xfrm>
            <a:custGeom>
              <a:avLst/>
              <a:gdLst>
                <a:gd name="T0" fmla="*/ 148 w 653"/>
                <a:gd name="T1" fmla="*/ 654 h 654"/>
                <a:gd name="T2" fmla="*/ 120 w 653"/>
                <a:gd name="T3" fmla="*/ 651 h 654"/>
                <a:gd name="T4" fmla="*/ 93 w 653"/>
                <a:gd name="T5" fmla="*/ 643 h 654"/>
                <a:gd name="T6" fmla="*/ 67 w 653"/>
                <a:gd name="T7" fmla="*/ 630 h 654"/>
                <a:gd name="T8" fmla="*/ 44 w 653"/>
                <a:gd name="T9" fmla="*/ 611 h 654"/>
                <a:gd name="T10" fmla="*/ 34 w 653"/>
                <a:gd name="T11" fmla="*/ 599 h 654"/>
                <a:gd name="T12" fmla="*/ 18 w 653"/>
                <a:gd name="T13" fmla="*/ 575 h 654"/>
                <a:gd name="T14" fmla="*/ 6 w 653"/>
                <a:gd name="T15" fmla="*/ 548 h 654"/>
                <a:gd name="T16" fmla="*/ 1 w 653"/>
                <a:gd name="T17" fmla="*/ 520 h 654"/>
                <a:gd name="T18" fmla="*/ 1 w 653"/>
                <a:gd name="T19" fmla="*/ 492 h 654"/>
                <a:gd name="T20" fmla="*/ 6 w 653"/>
                <a:gd name="T21" fmla="*/ 464 h 654"/>
                <a:gd name="T22" fmla="*/ 18 w 653"/>
                <a:gd name="T23" fmla="*/ 437 h 654"/>
                <a:gd name="T24" fmla="*/ 34 w 653"/>
                <a:gd name="T25" fmla="*/ 412 h 654"/>
                <a:gd name="T26" fmla="*/ 401 w 653"/>
                <a:gd name="T27" fmla="*/ 43 h 654"/>
                <a:gd name="T28" fmla="*/ 411 w 653"/>
                <a:gd name="T29" fmla="*/ 34 h 654"/>
                <a:gd name="T30" fmla="*/ 436 w 653"/>
                <a:gd name="T31" fmla="*/ 18 h 654"/>
                <a:gd name="T32" fmla="*/ 463 w 653"/>
                <a:gd name="T33" fmla="*/ 6 h 654"/>
                <a:gd name="T34" fmla="*/ 491 w 653"/>
                <a:gd name="T35" fmla="*/ 2 h 654"/>
                <a:gd name="T36" fmla="*/ 520 w 653"/>
                <a:gd name="T37" fmla="*/ 2 h 654"/>
                <a:gd name="T38" fmla="*/ 548 w 653"/>
                <a:gd name="T39" fmla="*/ 6 h 654"/>
                <a:gd name="T40" fmla="*/ 575 w 653"/>
                <a:gd name="T41" fmla="*/ 18 h 654"/>
                <a:gd name="T42" fmla="*/ 598 w 653"/>
                <a:gd name="T43" fmla="*/ 34 h 654"/>
                <a:gd name="T44" fmla="*/ 610 w 653"/>
                <a:gd name="T45" fmla="*/ 43 h 654"/>
                <a:gd name="T46" fmla="*/ 630 w 653"/>
                <a:gd name="T47" fmla="*/ 67 h 654"/>
                <a:gd name="T48" fmla="*/ 643 w 653"/>
                <a:gd name="T49" fmla="*/ 94 h 654"/>
                <a:gd name="T50" fmla="*/ 650 w 653"/>
                <a:gd name="T51" fmla="*/ 121 h 654"/>
                <a:gd name="T52" fmla="*/ 653 w 653"/>
                <a:gd name="T53" fmla="*/ 149 h 654"/>
                <a:gd name="T54" fmla="*/ 650 w 653"/>
                <a:gd name="T55" fmla="*/ 177 h 654"/>
                <a:gd name="T56" fmla="*/ 643 w 653"/>
                <a:gd name="T57" fmla="*/ 205 h 654"/>
                <a:gd name="T58" fmla="*/ 630 w 653"/>
                <a:gd name="T59" fmla="*/ 230 h 654"/>
                <a:gd name="T60" fmla="*/ 610 w 653"/>
                <a:gd name="T61" fmla="*/ 254 h 654"/>
                <a:gd name="T62" fmla="*/ 254 w 653"/>
                <a:gd name="T63" fmla="*/ 611 h 654"/>
                <a:gd name="T64" fmla="*/ 230 w 653"/>
                <a:gd name="T65" fmla="*/ 630 h 654"/>
                <a:gd name="T66" fmla="*/ 205 w 653"/>
                <a:gd name="T67" fmla="*/ 643 h 654"/>
                <a:gd name="T68" fmla="*/ 177 w 653"/>
                <a:gd name="T69" fmla="*/ 651 h 654"/>
                <a:gd name="T70" fmla="*/ 148 w 653"/>
                <a:gd name="T71"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3" h="654">
                  <a:moveTo>
                    <a:pt x="148" y="654"/>
                  </a:moveTo>
                  <a:lnTo>
                    <a:pt x="148" y="654"/>
                  </a:lnTo>
                  <a:lnTo>
                    <a:pt x="135" y="654"/>
                  </a:lnTo>
                  <a:lnTo>
                    <a:pt x="120" y="651"/>
                  </a:lnTo>
                  <a:lnTo>
                    <a:pt x="107" y="648"/>
                  </a:lnTo>
                  <a:lnTo>
                    <a:pt x="93" y="643"/>
                  </a:lnTo>
                  <a:lnTo>
                    <a:pt x="80" y="638"/>
                  </a:lnTo>
                  <a:lnTo>
                    <a:pt x="67" y="630"/>
                  </a:lnTo>
                  <a:lnTo>
                    <a:pt x="55" y="621"/>
                  </a:lnTo>
                  <a:lnTo>
                    <a:pt x="44" y="611"/>
                  </a:lnTo>
                  <a:lnTo>
                    <a:pt x="44" y="611"/>
                  </a:lnTo>
                  <a:lnTo>
                    <a:pt x="34" y="599"/>
                  </a:lnTo>
                  <a:lnTo>
                    <a:pt x="25" y="587"/>
                  </a:lnTo>
                  <a:lnTo>
                    <a:pt x="18" y="575"/>
                  </a:lnTo>
                  <a:lnTo>
                    <a:pt x="12" y="562"/>
                  </a:lnTo>
                  <a:lnTo>
                    <a:pt x="6" y="548"/>
                  </a:lnTo>
                  <a:lnTo>
                    <a:pt x="3" y="534"/>
                  </a:lnTo>
                  <a:lnTo>
                    <a:pt x="1" y="520"/>
                  </a:lnTo>
                  <a:lnTo>
                    <a:pt x="0" y="505"/>
                  </a:lnTo>
                  <a:lnTo>
                    <a:pt x="1" y="492"/>
                  </a:lnTo>
                  <a:lnTo>
                    <a:pt x="3" y="477"/>
                  </a:lnTo>
                  <a:lnTo>
                    <a:pt x="6" y="464"/>
                  </a:lnTo>
                  <a:lnTo>
                    <a:pt x="12" y="450"/>
                  </a:lnTo>
                  <a:lnTo>
                    <a:pt x="18" y="437"/>
                  </a:lnTo>
                  <a:lnTo>
                    <a:pt x="25" y="424"/>
                  </a:lnTo>
                  <a:lnTo>
                    <a:pt x="34" y="412"/>
                  </a:lnTo>
                  <a:lnTo>
                    <a:pt x="44" y="401"/>
                  </a:lnTo>
                  <a:lnTo>
                    <a:pt x="401" y="43"/>
                  </a:lnTo>
                  <a:lnTo>
                    <a:pt x="401" y="43"/>
                  </a:lnTo>
                  <a:lnTo>
                    <a:pt x="411" y="34"/>
                  </a:lnTo>
                  <a:lnTo>
                    <a:pt x="423" y="25"/>
                  </a:lnTo>
                  <a:lnTo>
                    <a:pt x="436" y="18"/>
                  </a:lnTo>
                  <a:lnTo>
                    <a:pt x="450" y="12"/>
                  </a:lnTo>
                  <a:lnTo>
                    <a:pt x="463" y="6"/>
                  </a:lnTo>
                  <a:lnTo>
                    <a:pt x="477" y="3"/>
                  </a:lnTo>
                  <a:lnTo>
                    <a:pt x="491" y="2"/>
                  </a:lnTo>
                  <a:lnTo>
                    <a:pt x="505" y="0"/>
                  </a:lnTo>
                  <a:lnTo>
                    <a:pt x="520" y="2"/>
                  </a:lnTo>
                  <a:lnTo>
                    <a:pt x="533" y="3"/>
                  </a:lnTo>
                  <a:lnTo>
                    <a:pt x="548" y="6"/>
                  </a:lnTo>
                  <a:lnTo>
                    <a:pt x="561" y="11"/>
                  </a:lnTo>
                  <a:lnTo>
                    <a:pt x="575" y="18"/>
                  </a:lnTo>
                  <a:lnTo>
                    <a:pt x="587" y="25"/>
                  </a:lnTo>
                  <a:lnTo>
                    <a:pt x="598" y="34"/>
                  </a:lnTo>
                  <a:lnTo>
                    <a:pt x="610" y="43"/>
                  </a:lnTo>
                  <a:lnTo>
                    <a:pt x="610" y="43"/>
                  </a:lnTo>
                  <a:lnTo>
                    <a:pt x="621" y="55"/>
                  </a:lnTo>
                  <a:lnTo>
                    <a:pt x="630" y="67"/>
                  </a:lnTo>
                  <a:lnTo>
                    <a:pt x="637" y="80"/>
                  </a:lnTo>
                  <a:lnTo>
                    <a:pt x="643" y="94"/>
                  </a:lnTo>
                  <a:lnTo>
                    <a:pt x="647" y="107"/>
                  </a:lnTo>
                  <a:lnTo>
                    <a:pt x="650" y="121"/>
                  </a:lnTo>
                  <a:lnTo>
                    <a:pt x="653" y="135"/>
                  </a:lnTo>
                  <a:lnTo>
                    <a:pt x="653" y="149"/>
                  </a:lnTo>
                  <a:lnTo>
                    <a:pt x="653" y="164"/>
                  </a:lnTo>
                  <a:lnTo>
                    <a:pt x="650" y="177"/>
                  </a:lnTo>
                  <a:lnTo>
                    <a:pt x="647" y="192"/>
                  </a:lnTo>
                  <a:lnTo>
                    <a:pt x="643" y="205"/>
                  </a:lnTo>
                  <a:lnTo>
                    <a:pt x="637" y="219"/>
                  </a:lnTo>
                  <a:lnTo>
                    <a:pt x="630" y="230"/>
                  </a:lnTo>
                  <a:lnTo>
                    <a:pt x="621" y="242"/>
                  </a:lnTo>
                  <a:lnTo>
                    <a:pt x="610" y="254"/>
                  </a:lnTo>
                  <a:lnTo>
                    <a:pt x="254" y="611"/>
                  </a:lnTo>
                  <a:lnTo>
                    <a:pt x="254" y="611"/>
                  </a:lnTo>
                  <a:lnTo>
                    <a:pt x="242" y="621"/>
                  </a:lnTo>
                  <a:lnTo>
                    <a:pt x="230" y="630"/>
                  </a:lnTo>
                  <a:lnTo>
                    <a:pt x="218" y="638"/>
                  </a:lnTo>
                  <a:lnTo>
                    <a:pt x="205" y="643"/>
                  </a:lnTo>
                  <a:lnTo>
                    <a:pt x="191" y="648"/>
                  </a:lnTo>
                  <a:lnTo>
                    <a:pt x="177" y="651"/>
                  </a:lnTo>
                  <a:lnTo>
                    <a:pt x="163" y="654"/>
                  </a:lnTo>
                  <a:lnTo>
                    <a:pt x="148" y="654"/>
                  </a:lnTo>
                  <a:lnTo>
                    <a:pt x="148" y="654"/>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1">
              <a:extLst>
                <a:ext uri="{FF2B5EF4-FFF2-40B4-BE49-F238E27FC236}">
                  <a16:creationId xmlns:a16="http://schemas.microsoft.com/office/drawing/2014/main" id="{8EE023D6-E176-497C-A886-DE2A6E2CA24E}"/>
                </a:ext>
              </a:extLst>
            </p:cNvPr>
            <p:cNvSpPr>
              <a:spLocks/>
            </p:cNvSpPr>
            <p:nvPr/>
          </p:nvSpPr>
          <p:spPr bwMode="auto">
            <a:xfrm>
              <a:off x="7772507" y="3082819"/>
              <a:ext cx="635001" cy="234950"/>
            </a:xfrm>
            <a:custGeom>
              <a:avLst/>
              <a:gdLst>
                <a:gd name="T0" fmla="*/ 149 w 801"/>
                <a:gd name="T1" fmla="*/ 297 h 297"/>
                <a:gd name="T2" fmla="*/ 134 w 801"/>
                <a:gd name="T3" fmla="*/ 297 h 297"/>
                <a:gd name="T4" fmla="*/ 104 w 801"/>
                <a:gd name="T5" fmla="*/ 291 h 297"/>
                <a:gd name="T6" fmla="*/ 78 w 801"/>
                <a:gd name="T7" fmla="*/ 279 h 297"/>
                <a:gd name="T8" fmla="*/ 54 w 801"/>
                <a:gd name="T9" fmla="*/ 265 h 297"/>
                <a:gd name="T10" fmla="*/ 34 w 801"/>
                <a:gd name="T11" fmla="*/ 244 h 297"/>
                <a:gd name="T12" fmla="*/ 18 w 801"/>
                <a:gd name="T13" fmla="*/ 220 h 297"/>
                <a:gd name="T14" fmla="*/ 6 w 801"/>
                <a:gd name="T15" fmla="*/ 193 h 297"/>
                <a:gd name="T16" fmla="*/ 0 w 801"/>
                <a:gd name="T17" fmla="*/ 165 h 297"/>
                <a:gd name="T18" fmla="*/ 0 w 801"/>
                <a:gd name="T19" fmla="*/ 149 h 297"/>
                <a:gd name="T20" fmla="*/ 3 w 801"/>
                <a:gd name="T21" fmla="*/ 119 h 297"/>
                <a:gd name="T22" fmla="*/ 12 w 801"/>
                <a:gd name="T23" fmla="*/ 91 h 297"/>
                <a:gd name="T24" fmla="*/ 26 w 801"/>
                <a:gd name="T25" fmla="*/ 66 h 297"/>
                <a:gd name="T26" fmla="*/ 43 w 801"/>
                <a:gd name="T27" fmla="*/ 45 h 297"/>
                <a:gd name="T28" fmla="*/ 66 w 801"/>
                <a:gd name="T29" fmla="*/ 25 h 297"/>
                <a:gd name="T30" fmla="*/ 91 w 801"/>
                <a:gd name="T31" fmla="*/ 12 h 297"/>
                <a:gd name="T32" fmla="*/ 119 w 801"/>
                <a:gd name="T33" fmla="*/ 3 h 297"/>
                <a:gd name="T34" fmla="*/ 149 w 801"/>
                <a:gd name="T35" fmla="*/ 0 h 297"/>
                <a:gd name="T36" fmla="*/ 652 w 801"/>
                <a:gd name="T37" fmla="*/ 0 h 297"/>
                <a:gd name="T38" fmla="*/ 682 w 801"/>
                <a:gd name="T39" fmla="*/ 3 h 297"/>
                <a:gd name="T40" fmla="*/ 710 w 801"/>
                <a:gd name="T41" fmla="*/ 12 h 297"/>
                <a:gd name="T42" fmla="*/ 736 w 801"/>
                <a:gd name="T43" fmla="*/ 25 h 297"/>
                <a:gd name="T44" fmla="*/ 758 w 801"/>
                <a:gd name="T45" fmla="*/ 45 h 297"/>
                <a:gd name="T46" fmla="*/ 776 w 801"/>
                <a:gd name="T47" fmla="*/ 66 h 297"/>
                <a:gd name="T48" fmla="*/ 789 w 801"/>
                <a:gd name="T49" fmla="*/ 91 h 297"/>
                <a:gd name="T50" fmla="*/ 798 w 801"/>
                <a:gd name="T51" fmla="*/ 119 h 297"/>
                <a:gd name="T52" fmla="*/ 801 w 801"/>
                <a:gd name="T53" fmla="*/ 149 h 297"/>
                <a:gd name="T54" fmla="*/ 801 w 801"/>
                <a:gd name="T55" fmla="*/ 165 h 297"/>
                <a:gd name="T56" fmla="*/ 795 w 801"/>
                <a:gd name="T57" fmla="*/ 193 h 297"/>
                <a:gd name="T58" fmla="*/ 783 w 801"/>
                <a:gd name="T59" fmla="*/ 220 h 297"/>
                <a:gd name="T60" fmla="*/ 767 w 801"/>
                <a:gd name="T61" fmla="*/ 244 h 297"/>
                <a:gd name="T62" fmla="*/ 748 w 801"/>
                <a:gd name="T63" fmla="*/ 265 h 297"/>
                <a:gd name="T64" fmla="*/ 724 w 801"/>
                <a:gd name="T65" fmla="*/ 279 h 297"/>
                <a:gd name="T66" fmla="*/ 697 w 801"/>
                <a:gd name="T67" fmla="*/ 291 h 297"/>
                <a:gd name="T68" fmla="*/ 669 w 801"/>
                <a:gd name="T69" fmla="*/ 297 h 297"/>
                <a:gd name="T70" fmla="*/ 652 w 801"/>
                <a:gd name="T71"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1" h="297">
                  <a:moveTo>
                    <a:pt x="652" y="297"/>
                  </a:moveTo>
                  <a:lnTo>
                    <a:pt x="149" y="297"/>
                  </a:lnTo>
                  <a:lnTo>
                    <a:pt x="149" y="297"/>
                  </a:lnTo>
                  <a:lnTo>
                    <a:pt x="134" y="297"/>
                  </a:lnTo>
                  <a:lnTo>
                    <a:pt x="119" y="294"/>
                  </a:lnTo>
                  <a:lnTo>
                    <a:pt x="104" y="291"/>
                  </a:lnTo>
                  <a:lnTo>
                    <a:pt x="91" y="287"/>
                  </a:lnTo>
                  <a:lnTo>
                    <a:pt x="78" y="279"/>
                  </a:lnTo>
                  <a:lnTo>
                    <a:pt x="66" y="272"/>
                  </a:lnTo>
                  <a:lnTo>
                    <a:pt x="54" y="265"/>
                  </a:lnTo>
                  <a:lnTo>
                    <a:pt x="43" y="254"/>
                  </a:lnTo>
                  <a:lnTo>
                    <a:pt x="34" y="244"/>
                  </a:lnTo>
                  <a:lnTo>
                    <a:pt x="26" y="232"/>
                  </a:lnTo>
                  <a:lnTo>
                    <a:pt x="18" y="220"/>
                  </a:lnTo>
                  <a:lnTo>
                    <a:pt x="12" y="207"/>
                  </a:lnTo>
                  <a:lnTo>
                    <a:pt x="6" y="193"/>
                  </a:lnTo>
                  <a:lnTo>
                    <a:pt x="3" y="180"/>
                  </a:lnTo>
                  <a:lnTo>
                    <a:pt x="0" y="165"/>
                  </a:lnTo>
                  <a:lnTo>
                    <a:pt x="0" y="149"/>
                  </a:lnTo>
                  <a:lnTo>
                    <a:pt x="0" y="149"/>
                  </a:lnTo>
                  <a:lnTo>
                    <a:pt x="0" y="134"/>
                  </a:lnTo>
                  <a:lnTo>
                    <a:pt x="3" y="119"/>
                  </a:lnTo>
                  <a:lnTo>
                    <a:pt x="6" y="106"/>
                  </a:lnTo>
                  <a:lnTo>
                    <a:pt x="12" y="91"/>
                  </a:lnTo>
                  <a:lnTo>
                    <a:pt x="18" y="79"/>
                  </a:lnTo>
                  <a:lnTo>
                    <a:pt x="26" y="66"/>
                  </a:lnTo>
                  <a:lnTo>
                    <a:pt x="34" y="55"/>
                  </a:lnTo>
                  <a:lnTo>
                    <a:pt x="43" y="45"/>
                  </a:lnTo>
                  <a:lnTo>
                    <a:pt x="54" y="34"/>
                  </a:lnTo>
                  <a:lnTo>
                    <a:pt x="66" y="25"/>
                  </a:lnTo>
                  <a:lnTo>
                    <a:pt x="78" y="18"/>
                  </a:lnTo>
                  <a:lnTo>
                    <a:pt x="91" y="12"/>
                  </a:lnTo>
                  <a:lnTo>
                    <a:pt x="104" y="8"/>
                  </a:lnTo>
                  <a:lnTo>
                    <a:pt x="119" y="3"/>
                  </a:lnTo>
                  <a:lnTo>
                    <a:pt x="134" y="2"/>
                  </a:lnTo>
                  <a:lnTo>
                    <a:pt x="149" y="0"/>
                  </a:lnTo>
                  <a:lnTo>
                    <a:pt x="652" y="0"/>
                  </a:lnTo>
                  <a:lnTo>
                    <a:pt x="652" y="0"/>
                  </a:lnTo>
                  <a:lnTo>
                    <a:pt x="669" y="2"/>
                  </a:lnTo>
                  <a:lnTo>
                    <a:pt x="682" y="3"/>
                  </a:lnTo>
                  <a:lnTo>
                    <a:pt x="697" y="8"/>
                  </a:lnTo>
                  <a:lnTo>
                    <a:pt x="710" y="12"/>
                  </a:lnTo>
                  <a:lnTo>
                    <a:pt x="724" y="18"/>
                  </a:lnTo>
                  <a:lnTo>
                    <a:pt x="736" y="25"/>
                  </a:lnTo>
                  <a:lnTo>
                    <a:pt x="748" y="34"/>
                  </a:lnTo>
                  <a:lnTo>
                    <a:pt x="758" y="45"/>
                  </a:lnTo>
                  <a:lnTo>
                    <a:pt x="767" y="55"/>
                  </a:lnTo>
                  <a:lnTo>
                    <a:pt x="776" y="66"/>
                  </a:lnTo>
                  <a:lnTo>
                    <a:pt x="783" y="79"/>
                  </a:lnTo>
                  <a:lnTo>
                    <a:pt x="789" y="91"/>
                  </a:lnTo>
                  <a:lnTo>
                    <a:pt x="795" y="106"/>
                  </a:lnTo>
                  <a:lnTo>
                    <a:pt x="798" y="119"/>
                  </a:lnTo>
                  <a:lnTo>
                    <a:pt x="801" y="134"/>
                  </a:lnTo>
                  <a:lnTo>
                    <a:pt x="801" y="149"/>
                  </a:lnTo>
                  <a:lnTo>
                    <a:pt x="801" y="149"/>
                  </a:lnTo>
                  <a:lnTo>
                    <a:pt x="801" y="165"/>
                  </a:lnTo>
                  <a:lnTo>
                    <a:pt x="798" y="180"/>
                  </a:lnTo>
                  <a:lnTo>
                    <a:pt x="795" y="193"/>
                  </a:lnTo>
                  <a:lnTo>
                    <a:pt x="789" y="207"/>
                  </a:lnTo>
                  <a:lnTo>
                    <a:pt x="783" y="220"/>
                  </a:lnTo>
                  <a:lnTo>
                    <a:pt x="776" y="232"/>
                  </a:lnTo>
                  <a:lnTo>
                    <a:pt x="767" y="244"/>
                  </a:lnTo>
                  <a:lnTo>
                    <a:pt x="758" y="254"/>
                  </a:lnTo>
                  <a:lnTo>
                    <a:pt x="748" y="265"/>
                  </a:lnTo>
                  <a:lnTo>
                    <a:pt x="736" y="272"/>
                  </a:lnTo>
                  <a:lnTo>
                    <a:pt x="724" y="279"/>
                  </a:lnTo>
                  <a:lnTo>
                    <a:pt x="710" y="287"/>
                  </a:lnTo>
                  <a:lnTo>
                    <a:pt x="697" y="291"/>
                  </a:lnTo>
                  <a:lnTo>
                    <a:pt x="682" y="294"/>
                  </a:lnTo>
                  <a:lnTo>
                    <a:pt x="669" y="297"/>
                  </a:lnTo>
                  <a:lnTo>
                    <a:pt x="652" y="297"/>
                  </a:lnTo>
                  <a:lnTo>
                    <a:pt x="652" y="297"/>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2">
              <a:extLst>
                <a:ext uri="{FF2B5EF4-FFF2-40B4-BE49-F238E27FC236}">
                  <a16:creationId xmlns:a16="http://schemas.microsoft.com/office/drawing/2014/main" id="{BCF51518-2032-4E20-B8C7-A09D80EFAD76}"/>
                </a:ext>
              </a:extLst>
            </p:cNvPr>
            <p:cNvSpPr>
              <a:spLocks/>
            </p:cNvSpPr>
            <p:nvPr/>
          </p:nvSpPr>
          <p:spPr bwMode="auto">
            <a:xfrm>
              <a:off x="3813282" y="3082819"/>
              <a:ext cx="635001" cy="234950"/>
            </a:xfrm>
            <a:custGeom>
              <a:avLst/>
              <a:gdLst>
                <a:gd name="T0" fmla="*/ 149 w 801"/>
                <a:gd name="T1" fmla="*/ 297 h 297"/>
                <a:gd name="T2" fmla="*/ 134 w 801"/>
                <a:gd name="T3" fmla="*/ 297 h 297"/>
                <a:gd name="T4" fmla="*/ 104 w 801"/>
                <a:gd name="T5" fmla="*/ 291 h 297"/>
                <a:gd name="T6" fmla="*/ 77 w 801"/>
                <a:gd name="T7" fmla="*/ 279 h 297"/>
                <a:gd name="T8" fmla="*/ 53 w 801"/>
                <a:gd name="T9" fmla="*/ 265 h 297"/>
                <a:gd name="T10" fmla="*/ 34 w 801"/>
                <a:gd name="T11" fmla="*/ 244 h 297"/>
                <a:gd name="T12" fmla="*/ 18 w 801"/>
                <a:gd name="T13" fmla="*/ 220 h 297"/>
                <a:gd name="T14" fmla="*/ 6 w 801"/>
                <a:gd name="T15" fmla="*/ 193 h 297"/>
                <a:gd name="T16" fmla="*/ 0 w 801"/>
                <a:gd name="T17" fmla="*/ 165 h 297"/>
                <a:gd name="T18" fmla="*/ 0 w 801"/>
                <a:gd name="T19" fmla="*/ 149 h 297"/>
                <a:gd name="T20" fmla="*/ 3 w 801"/>
                <a:gd name="T21" fmla="*/ 119 h 297"/>
                <a:gd name="T22" fmla="*/ 12 w 801"/>
                <a:gd name="T23" fmla="*/ 91 h 297"/>
                <a:gd name="T24" fmla="*/ 25 w 801"/>
                <a:gd name="T25" fmla="*/ 66 h 297"/>
                <a:gd name="T26" fmla="*/ 43 w 801"/>
                <a:gd name="T27" fmla="*/ 45 h 297"/>
                <a:gd name="T28" fmla="*/ 65 w 801"/>
                <a:gd name="T29" fmla="*/ 25 h 297"/>
                <a:gd name="T30" fmla="*/ 91 w 801"/>
                <a:gd name="T31" fmla="*/ 12 h 297"/>
                <a:gd name="T32" fmla="*/ 119 w 801"/>
                <a:gd name="T33" fmla="*/ 3 h 297"/>
                <a:gd name="T34" fmla="*/ 149 w 801"/>
                <a:gd name="T35" fmla="*/ 0 h 297"/>
                <a:gd name="T36" fmla="*/ 652 w 801"/>
                <a:gd name="T37" fmla="*/ 0 h 297"/>
                <a:gd name="T38" fmla="*/ 683 w 801"/>
                <a:gd name="T39" fmla="*/ 3 h 297"/>
                <a:gd name="T40" fmla="*/ 710 w 801"/>
                <a:gd name="T41" fmla="*/ 12 h 297"/>
                <a:gd name="T42" fmla="*/ 735 w 801"/>
                <a:gd name="T43" fmla="*/ 25 h 297"/>
                <a:gd name="T44" fmla="*/ 758 w 801"/>
                <a:gd name="T45" fmla="*/ 45 h 297"/>
                <a:gd name="T46" fmla="*/ 775 w 801"/>
                <a:gd name="T47" fmla="*/ 66 h 297"/>
                <a:gd name="T48" fmla="*/ 790 w 801"/>
                <a:gd name="T49" fmla="*/ 91 h 297"/>
                <a:gd name="T50" fmla="*/ 798 w 801"/>
                <a:gd name="T51" fmla="*/ 119 h 297"/>
                <a:gd name="T52" fmla="*/ 801 w 801"/>
                <a:gd name="T53" fmla="*/ 149 h 297"/>
                <a:gd name="T54" fmla="*/ 801 w 801"/>
                <a:gd name="T55" fmla="*/ 165 h 297"/>
                <a:gd name="T56" fmla="*/ 795 w 801"/>
                <a:gd name="T57" fmla="*/ 193 h 297"/>
                <a:gd name="T58" fmla="*/ 783 w 801"/>
                <a:gd name="T59" fmla="*/ 220 h 297"/>
                <a:gd name="T60" fmla="*/ 768 w 801"/>
                <a:gd name="T61" fmla="*/ 244 h 297"/>
                <a:gd name="T62" fmla="*/ 747 w 801"/>
                <a:gd name="T63" fmla="*/ 265 h 297"/>
                <a:gd name="T64" fmla="*/ 724 w 801"/>
                <a:gd name="T65" fmla="*/ 279 h 297"/>
                <a:gd name="T66" fmla="*/ 697 w 801"/>
                <a:gd name="T67" fmla="*/ 291 h 297"/>
                <a:gd name="T68" fmla="*/ 669 w 801"/>
                <a:gd name="T69" fmla="*/ 297 h 297"/>
                <a:gd name="T70" fmla="*/ 652 w 801"/>
                <a:gd name="T71"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1" h="297">
                  <a:moveTo>
                    <a:pt x="652" y="297"/>
                  </a:moveTo>
                  <a:lnTo>
                    <a:pt x="149" y="297"/>
                  </a:lnTo>
                  <a:lnTo>
                    <a:pt x="149" y="297"/>
                  </a:lnTo>
                  <a:lnTo>
                    <a:pt x="134" y="297"/>
                  </a:lnTo>
                  <a:lnTo>
                    <a:pt x="119" y="294"/>
                  </a:lnTo>
                  <a:lnTo>
                    <a:pt x="104" y="291"/>
                  </a:lnTo>
                  <a:lnTo>
                    <a:pt x="91" y="285"/>
                  </a:lnTo>
                  <a:lnTo>
                    <a:pt x="77" y="279"/>
                  </a:lnTo>
                  <a:lnTo>
                    <a:pt x="65" y="272"/>
                  </a:lnTo>
                  <a:lnTo>
                    <a:pt x="53" y="265"/>
                  </a:lnTo>
                  <a:lnTo>
                    <a:pt x="43" y="254"/>
                  </a:lnTo>
                  <a:lnTo>
                    <a:pt x="34" y="244"/>
                  </a:lnTo>
                  <a:lnTo>
                    <a:pt x="25" y="232"/>
                  </a:lnTo>
                  <a:lnTo>
                    <a:pt x="18" y="220"/>
                  </a:lnTo>
                  <a:lnTo>
                    <a:pt x="12" y="207"/>
                  </a:lnTo>
                  <a:lnTo>
                    <a:pt x="6" y="193"/>
                  </a:lnTo>
                  <a:lnTo>
                    <a:pt x="3" y="180"/>
                  </a:lnTo>
                  <a:lnTo>
                    <a:pt x="0" y="165"/>
                  </a:lnTo>
                  <a:lnTo>
                    <a:pt x="0" y="149"/>
                  </a:lnTo>
                  <a:lnTo>
                    <a:pt x="0" y="149"/>
                  </a:lnTo>
                  <a:lnTo>
                    <a:pt x="0" y="134"/>
                  </a:lnTo>
                  <a:lnTo>
                    <a:pt x="3" y="119"/>
                  </a:lnTo>
                  <a:lnTo>
                    <a:pt x="6" y="106"/>
                  </a:lnTo>
                  <a:lnTo>
                    <a:pt x="12" y="91"/>
                  </a:lnTo>
                  <a:lnTo>
                    <a:pt x="18" y="79"/>
                  </a:lnTo>
                  <a:lnTo>
                    <a:pt x="25" y="66"/>
                  </a:lnTo>
                  <a:lnTo>
                    <a:pt x="34" y="55"/>
                  </a:lnTo>
                  <a:lnTo>
                    <a:pt x="43" y="45"/>
                  </a:lnTo>
                  <a:lnTo>
                    <a:pt x="53" y="34"/>
                  </a:lnTo>
                  <a:lnTo>
                    <a:pt x="65" y="25"/>
                  </a:lnTo>
                  <a:lnTo>
                    <a:pt x="77" y="18"/>
                  </a:lnTo>
                  <a:lnTo>
                    <a:pt x="91" y="12"/>
                  </a:lnTo>
                  <a:lnTo>
                    <a:pt x="104" y="8"/>
                  </a:lnTo>
                  <a:lnTo>
                    <a:pt x="119" y="3"/>
                  </a:lnTo>
                  <a:lnTo>
                    <a:pt x="134" y="2"/>
                  </a:lnTo>
                  <a:lnTo>
                    <a:pt x="149" y="0"/>
                  </a:lnTo>
                  <a:lnTo>
                    <a:pt x="652" y="0"/>
                  </a:lnTo>
                  <a:lnTo>
                    <a:pt x="652" y="0"/>
                  </a:lnTo>
                  <a:lnTo>
                    <a:pt x="669" y="2"/>
                  </a:lnTo>
                  <a:lnTo>
                    <a:pt x="683" y="3"/>
                  </a:lnTo>
                  <a:lnTo>
                    <a:pt x="697" y="8"/>
                  </a:lnTo>
                  <a:lnTo>
                    <a:pt x="710" y="12"/>
                  </a:lnTo>
                  <a:lnTo>
                    <a:pt x="724" y="18"/>
                  </a:lnTo>
                  <a:lnTo>
                    <a:pt x="735" y="25"/>
                  </a:lnTo>
                  <a:lnTo>
                    <a:pt x="747" y="34"/>
                  </a:lnTo>
                  <a:lnTo>
                    <a:pt x="758" y="45"/>
                  </a:lnTo>
                  <a:lnTo>
                    <a:pt x="768" y="55"/>
                  </a:lnTo>
                  <a:lnTo>
                    <a:pt x="775" y="66"/>
                  </a:lnTo>
                  <a:lnTo>
                    <a:pt x="783" y="79"/>
                  </a:lnTo>
                  <a:lnTo>
                    <a:pt x="790" y="91"/>
                  </a:lnTo>
                  <a:lnTo>
                    <a:pt x="795" y="106"/>
                  </a:lnTo>
                  <a:lnTo>
                    <a:pt x="798" y="119"/>
                  </a:lnTo>
                  <a:lnTo>
                    <a:pt x="801" y="134"/>
                  </a:lnTo>
                  <a:lnTo>
                    <a:pt x="801" y="149"/>
                  </a:lnTo>
                  <a:lnTo>
                    <a:pt x="801" y="149"/>
                  </a:lnTo>
                  <a:lnTo>
                    <a:pt x="801" y="165"/>
                  </a:lnTo>
                  <a:lnTo>
                    <a:pt x="798" y="180"/>
                  </a:lnTo>
                  <a:lnTo>
                    <a:pt x="795" y="193"/>
                  </a:lnTo>
                  <a:lnTo>
                    <a:pt x="790" y="207"/>
                  </a:lnTo>
                  <a:lnTo>
                    <a:pt x="783" y="220"/>
                  </a:lnTo>
                  <a:lnTo>
                    <a:pt x="775" y="232"/>
                  </a:lnTo>
                  <a:lnTo>
                    <a:pt x="768" y="244"/>
                  </a:lnTo>
                  <a:lnTo>
                    <a:pt x="758" y="254"/>
                  </a:lnTo>
                  <a:lnTo>
                    <a:pt x="747" y="265"/>
                  </a:lnTo>
                  <a:lnTo>
                    <a:pt x="735" y="272"/>
                  </a:lnTo>
                  <a:lnTo>
                    <a:pt x="724" y="279"/>
                  </a:lnTo>
                  <a:lnTo>
                    <a:pt x="710" y="285"/>
                  </a:lnTo>
                  <a:lnTo>
                    <a:pt x="697" y="291"/>
                  </a:lnTo>
                  <a:lnTo>
                    <a:pt x="683" y="294"/>
                  </a:lnTo>
                  <a:lnTo>
                    <a:pt x="669" y="297"/>
                  </a:lnTo>
                  <a:lnTo>
                    <a:pt x="652" y="297"/>
                  </a:lnTo>
                  <a:lnTo>
                    <a:pt x="652" y="297"/>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3">
              <a:extLst>
                <a:ext uri="{FF2B5EF4-FFF2-40B4-BE49-F238E27FC236}">
                  <a16:creationId xmlns:a16="http://schemas.microsoft.com/office/drawing/2014/main" id="{E4581B81-2721-4D43-8B6D-926B620C33F7}"/>
                </a:ext>
              </a:extLst>
            </p:cNvPr>
            <p:cNvSpPr>
              <a:spLocks/>
            </p:cNvSpPr>
            <p:nvPr/>
          </p:nvSpPr>
          <p:spPr bwMode="auto">
            <a:xfrm>
              <a:off x="5992919" y="903181"/>
              <a:ext cx="234950" cy="636589"/>
            </a:xfrm>
            <a:custGeom>
              <a:avLst/>
              <a:gdLst>
                <a:gd name="T0" fmla="*/ 149 w 298"/>
                <a:gd name="T1" fmla="*/ 802 h 802"/>
                <a:gd name="T2" fmla="*/ 119 w 298"/>
                <a:gd name="T3" fmla="*/ 799 h 802"/>
                <a:gd name="T4" fmla="*/ 91 w 298"/>
                <a:gd name="T5" fmla="*/ 790 h 802"/>
                <a:gd name="T6" fmla="*/ 66 w 298"/>
                <a:gd name="T7" fmla="*/ 777 h 802"/>
                <a:gd name="T8" fmla="*/ 44 w 298"/>
                <a:gd name="T9" fmla="*/ 758 h 802"/>
                <a:gd name="T10" fmla="*/ 26 w 298"/>
                <a:gd name="T11" fmla="*/ 737 h 802"/>
                <a:gd name="T12" fmla="*/ 12 w 298"/>
                <a:gd name="T13" fmla="*/ 712 h 802"/>
                <a:gd name="T14" fmla="*/ 3 w 298"/>
                <a:gd name="T15" fmla="*/ 683 h 802"/>
                <a:gd name="T16" fmla="*/ 0 w 298"/>
                <a:gd name="T17" fmla="*/ 654 h 802"/>
                <a:gd name="T18" fmla="*/ 0 w 298"/>
                <a:gd name="T19" fmla="*/ 149 h 802"/>
                <a:gd name="T20" fmla="*/ 3 w 298"/>
                <a:gd name="T21" fmla="*/ 119 h 802"/>
                <a:gd name="T22" fmla="*/ 12 w 298"/>
                <a:gd name="T23" fmla="*/ 91 h 802"/>
                <a:gd name="T24" fmla="*/ 26 w 298"/>
                <a:gd name="T25" fmla="*/ 65 h 802"/>
                <a:gd name="T26" fmla="*/ 44 w 298"/>
                <a:gd name="T27" fmla="*/ 43 h 802"/>
                <a:gd name="T28" fmla="*/ 66 w 298"/>
                <a:gd name="T29" fmla="*/ 25 h 802"/>
                <a:gd name="T30" fmla="*/ 91 w 298"/>
                <a:gd name="T31" fmla="*/ 12 h 802"/>
                <a:gd name="T32" fmla="*/ 119 w 298"/>
                <a:gd name="T33" fmla="*/ 3 h 802"/>
                <a:gd name="T34" fmla="*/ 149 w 298"/>
                <a:gd name="T35" fmla="*/ 0 h 802"/>
                <a:gd name="T36" fmla="*/ 164 w 298"/>
                <a:gd name="T37" fmla="*/ 1 h 802"/>
                <a:gd name="T38" fmla="*/ 194 w 298"/>
                <a:gd name="T39" fmla="*/ 7 h 802"/>
                <a:gd name="T40" fmla="*/ 220 w 298"/>
                <a:gd name="T41" fmla="*/ 18 h 802"/>
                <a:gd name="T42" fmla="*/ 244 w 298"/>
                <a:gd name="T43" fmla="*/ 34 h 802"/>
                <a:gd name="T44" fmla="*/ 263 w 298"/>
                <a:gd name="T45" fmla="*/ 55 h 802"/>
                <a:gd name="T46" fmla="*/ 280 w 298"/>
                <a:gd name="T47" fmla="*/ 79 h 802"/>
                <a:gd name="T48" fmla="*/ 292 w 298"/>
                <a:gd name="T49" fmla="*/ 104 h 802"/>
                <a:gd name="T50" fmla="*/ 298 w 298"/>
                <a:gd name="T51" fmla="*/ 134 h 802"/>
                <a:gd name="T52" fmla="*/ 298 w 298"/>
                <a:gd name="T53" fmla="*/ 654 h 802"/>
                <a:gd name="T54" fmla="*/ 298 w 298"/>
                <a:gd name="T55" fmla="*/ 668 h 802"/>
                <a:gd name="T56" fmla="*/ 292 w 298"/>
                <a:gd name="T57" fmla="*/ 697 h 802"/>
                <a:gd name="T58" fmla="*/ 280 w 298"/>
                <a:gd name="T59" fmla="*/ 723 h 802"/>
                <a:gd name="T60" fmla="*/ 263 w 298"/>
                <a:gd name="T61" fmla="*/ 747 h 802"/>
                <a:gd name="T62" fmla="*/ 244 w 298"/>
                <a:gd name="T63" fmla="*/ 768 h 802"/>
                <a:gd name="T64" fmla="*/ 220 w 298"/>
                <a:gd name="T65" fmla="*/ 784 h 802"/>
                <a:gd name="T66" fmla="*/ 194 w 298"/>
                <a:gd name="T67" fmla="*/ 795 h 802"/>
                <a:gd name="T68" fmla="*/ 164 w 298"/>
                <a:gd name="T69" fmla="*/ 801 h 802"/>
                <a:gd name="T70" fmla="*/ 149 w 298"/>
                <a:gd name="T71"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8" h="802">
                  <a:moveTo>
                    <a:pt x="149" y="802"/>
                  </a:moveTo>
                  <a:lnTo>
                    <a:pt x="149" y="802"/>
                  </a:lnTo>
                  <a:lnTo>
                    <a:pt x="134" y="801"/>
                  </a:lnTo>
                  <a:lnTo>
                    <a:pt x="119" y="799"/>
                  </a:lnTo>
                  <a:lnTo>
                    <a:pt x="104" y="795"/>
                  </a:lnTo>
                  <a:lnTo>
                    <a:pt x="91" y="790"/>
                  </a:lnTo>
                  <a:lnTo>
                    <a:pt x="78" y="784"/>
                  </a:lnTo>
                  <a:lnTo>
                    <a:pt x="66" y="777"/>
                  </a:lnTo>
                  <a:lnTo>
                    <a:pt x="55" y="768"/>
                  </a:lnTo>
                  <a:lnTo>
                    <a:pt x="44" y="758"/>
                  </a:lnTo>
                  <a:lnTo>
                    <a:pt x="35" y="747"/>
                  </a:lnTo>
                  <a:lnTo>
                    <a:pt x="26" y="737"/>
                  </a:lnTo>
                  <a:lnTo>
                    <a:pt x="18" y="723"/>
                  </a:lnTo>
                  <a:lnTo>
                    <a:pt x="12" y="712"/>
                  </a:lnTo>
                  <a:lnTo>
                    <a:pt x="8" y="697"/>
                  </a:lnTo>
                  <a:lnTo>
                    <a:pt x="3" y="683"/>
                  </a:lnTo>
                  <a:lnTo>
                    <a:pt x="2" y="668"/>
                  </a:lnTo>
                  <a:lnTo>
                    <a:pt x="0" y="654"/>
                  </a:lnTo>
                  <a:lnTo>
                    <a:pt x="0" y="149"/>
                  </a:lnTo>
                  <a:lnTo>
                    <a:pt x="0" y="149"/>
                  </a:lnTo>
                  <a:lnTo>
                    <a:pt x="2" y="134"/>
                  </a:lnTo>
                  <a:lnTo>
                    <a:pt x="3" y="119"/>
                  </a:lnTo>
                  <a:lnTo>
                    <a:pt x="8" y="104"/>
                  </a:lnTo>
                  <a:lnTo>
                    <a:pt x="12" y="91"/>
                  </a:lnTo>
                  <a:lnTo>
                    <a:pt x="18" y="79"/>
                  </a:lnTo>
                  <a:lnTo>
                    <a:pt x="26" y="65"/>
                  </a:lnTo>
                  <a:lnTo>
                    <a:pt x="35" y="55"/>
                  </a:lnTo>
                  <a:lnTo>
                    <a:pt x="44" y="43"/>
                  </a:lnTo>
                  <a:lnTo>
                    <a:pt x="55" y="34"/>
                  </a:lnTo>
                  <a:lnTo>
                    <a:pt x="66" y="25"/>
                  </a:lnTo>
                  <a:lnTo>
                    <a:pt x="78" y="18"/>
                  </a:lnTo>
                  <a:lnTo>
                    <a:pt x="91" y="12"/>
                  </a:lnTo>
                  <a:lnTo>
                    <a:pt x="104" y="7"/>
                  </a:lnTo>
                  <a:lnTo>
                    <a:pt x="119" y="3"/>
                  </a:lnTo>
                  <a:lnTo>
                    <a:pt x="134" y="1"/>
                  </a:lnTo>
                  <a:lnTo>
                    <a:pt x="149" y="0"/>
                  </a:lnTo>
                  <a:lnTo>
                    <a:pt x="149" y="0"/>
                  </a:lnTo>
                  <a:lnTo>
                    <a:pt x="164" y="1"/>
                  </a:lnTo>
                  <a:lnTo>
                    <a:pt x="179" y="3"/>
                  </a:lnTo>
                  <a:lnTo>
                    <a:pt x="194" y="7"/>
                  </a:lnTo>
                  <a:lnTo>
                    <a:pt x="207" y="12"/>
                  </a:lnTo>
                  <a:lnTo>
                    <a:pt x="220" y="18"/>
                  </a:lnTo>
                  <a:lnTo>
                    <a:pt x="232" y="25"/>
                  </a:lnTo>
                  <a:lnTo>
                    <a:pt x="244" y="34"/>
                  </a:lnTo>
                  <a:lnTo>
                    <a:pt x="254" y="43"/>
                  </a:lnTo>
                  <a:lnTo>
                    <a:pt x="263" y="55"/>
                  </a:lnTo>
                  <a:lnTo>
                    <a:pt x="272" y="65"/>
                  </a:lnTo>
                  <a:lnTo>
                    <a:pt x="280" y="79"/>
                  </a:lnTo>
                  <a:lnTo>
                    <a:pt x="286" y="91"/>
                  </a:lnTo>
                  <a:lnTo>
                    <a:pt x="292" y="104"/>
                  </a:lnTo>
                  <a:lnTo>
                    <a:pt x="295" y="119"/>
                  </a:lnTo>
                  <a:lnTo>
                    <a:pt x="298" y="134"/>
                  </a:lnTo>
                  <a:lnTo>
                    <a:pt x="298" y="149"/>
                  </a:lnTo>
                  <a:lnTo>
                    <a:pt x="298" y="654"/>
                  </a:lnTo>
                  <a:lnTo>
                    <a:pt x="298" y="654"/>
                  </a:lnTo>
                  <a:lnTo>
                    <a:pt x="298" y="668"/>
                  </a:lnTo>
                  <a:lnTo>
                    <a:pt x="295" y="683"/>
                  </a:lnTo>
                  <a:lnTo>
                    <a:pt x="292" y="697"/>
                  </a:lnTo>
                  <a:lnTo>
                    <a:pt x="286" y="712"/>
                  </a:lnTo>
                  <a:lnTo>
                    <a:pt x="280" y="723"/>
                  </a:lnTo>
                  <a:lnTo>
                    <a:pt x="272" y="737"/>
                  </a:lnTo>
                  <a:lnTo>
                    <a:pt x="263" y="747"/>
                  </a:lnTo>
                  <a:lnTo>
                    <a:pt x="254" y="758"/>
                  </a:lnTo>
                  <a:lnTo>
                    <a:pt x="244" y="768"/>
                  </a:lnTo>
                  <a:lnTo>
                    <a:pt x="232" y="777"/>
                  </a:lnTo>
                  <a:lnTo>
                    <a:pt x="220" y="784"/>
                  </a:lnTo>
                  <a:lnTo>
                    <a:pt x="207" y="790"/>
                  </a:lnTo>
                  <a:lnTo>
                    <a:pt x="194" y="795"/>
                  </a:lnTo>
                  <a:lnTo>
                    <a:pt x="179" y="799"/>
                  </a:lnTo>
                  <a:lnTo>
                    <a:pt x="164" y="801"/>
                  </a:lnTo>
                  <a:lnTo>
                    <a:pt x="149" y="802"/>
                  </a:lnTo>
                  <a:lnTo>
                    <a:pt x="149" y="802"/>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4">
              <a:extLst>
                <a:ext uri="{FF2B5EF4-FFF2-40B4-BE49-F238E27FC236}">
                  <a16:creationId xmlns:a16="http://schemas.microsoft.com/office/drawing/2014/main" id="{376CD233-6284-4A82-89DA-8B17A4DB62FD}"/>
                </a:ext>
              </a:extLst>
            </p:cNvPr>
            <p:cNvSpPr>
              <a:spLocks/>
            </p:cNvSpPr>
            <p:nvPr/>
          </p:nvSpPr>
          <p:spPr bwMode="auto">
            <a:xfrm>
              <a:off x="5173771" y="1063518"/>
              <a:ext cx="385763" cy="606425"/>
            </a:xfrm>
            <a:custGeom>
              <a:avLst/>
              <a:gdLst>
                <a:gd name="T0" fmla="*/ 338 w 486"/>
                <a:gd name="T1" fmla="*/ 764 h 764"/>
                <a:gd name="T2" fmla="*/ 295 w 486"/>
                <a:gd name="T3" fmla="*/ 758 h 764"/>
                <a:gd name="T4" fmla="*/ 256 w 486"/>
                <a:gd name="T5" fmla="*/ 740 h 764"/>
                <a:gd name="T6" fmla="*/ 223 w 486"/>
                <a:gd name="T7" fmla="*/ 710 h 764"/>
                <a:gd name="T8" fmla="*/ 205 w 486"/>
                <a:gd name="T9" fmla="*/ 682 h 764"/>
                <a:gd name="T10" fmla="*/ 11 w 486"/>
                <a:gd name="T11" fmla="*/ 204 h 764"/>
                <a:gd name="T12" fmla="*/ 5 w 486"/>
                <a:gd name="T13" fmla="*/ 190 h 764"/>
                <a:gd name="T14" fmla="*/ 0 w 486"/>
                <a:gd name="T15" fmla="*/ 160 h 764"/>
                <a:gd name="T16" fmla="*/ 0 w 486"/>
                <a:gd name="T17" fmla="*/ 132 h 764"/>
                <a:gd name="T18" fmla="*/ 6 w 486"/>
                <a:gd name="T19" fmla="*/ 104 h 764"/>
                <a:gd name="T20" fmla="*/ 18 w 486"/>
                <a:gd name="T21" fmla="*/ 77 h 764"/>
                <a:gd name="T22" fmla="*/ 33 w 486"/>
                <a:gd name="T23" fmla="*/ 54 h 764"/>
                <a:gd name="T24" fmla="*/ 54 w 486"/>
                <a:gd name="T25" fmla="*/ 33 h 764"/>
                <a:gd name="T26" fmla="*/ 79 w 486"/>
                <a:gd name="T27" fmla="*/ 16 h 764"/>
                <a:gd name="T28" fmla="*/ 93 w 486"/>
                <a:gd name="T29" fmla="*/ 10 h 764"/>
                <a:gd name="T30" fmla="*/ 121 w 486"/>
                <a:gd name="T31" fmla="*/ 2 h 764"/>
                <a:gd name="T32" fmla="*/ 150 w 486"/>
                <a:gd name="T33" fmla="*/ 0 h 764"/>
                <a:gd name="T34" fmla="*/ 179 w 486"/>
                <a:gd name="T35" fmla="*/ 3 h 764"/>
                <a:gd name="T36" fmla="*/ 205 w 486"/>
                <a:gd name="T37" fmla="*/ 12 h 764"/>
                <a:gd name="T38" fmla="*/ 231 w 486"/>
                <a:gd name="T39" fmla="*/ 25 h 764"/>
                <a:gd name="T40" fmla="*/ 253 w 486"/>
                <a:gd name="T41" fmla="*/ 43 h 764"/>
                <a:gd name="T42" fmla="*/ 272 w 486"/>
                <a:gd name="T43" fmla="*/ 65 h 764"/>
                <a:gd name="T44" fmla="*/ 286 w 486"/>
                <a:gd name="T45" fmla="*/ 92 h 764"/>
                <a:gd name="T46" fmla="*/ 476 w 486"/>
                <a:gd name="T47" fmla="*/ 560 h 764"/>
                <a:gd name="T48" fmla="*/ 483 w 486"/>
                <a:gd name="T49" fmla="*/ 588 h 764"/>
                <a:gd name="T50" fmla="*/ 486 w 486"/>
                <a:gd name="T51" fmla="*/ 618 h 764"/>
                <a:gd name="T52" fmla="*/ 483 w 486"/>
                <a:gd name="T53" fmla="*/ 646 h 764"/>
                <a:gd name="T54" fmla="*/ 474 w 486"/>
                <a:gd name="T55" fmla="*/ 673 h 764"/>
                <a:gd name="T56" fmla="*/ 461 w 486"/>
                <a:gd name="T57" fmla="*/ 698 h 764"/>
                <a:gd name="T58" fmla="*/ 443 w 486"/>
                <a:gd name="T59" fmla="*/ 720 h 764"/>
                <a:gd name="T60" fmla="*/ 421 w 486"/>
                <a:gd name="T61" fmla="*/ 738 h 764"/>
                <a:gd name="T62" fmla="*/ 394 w 486"/>
                <a:gd name="T63" fmla="*/ 753 h 764"/>
                <a:gd name="T64" fmla="*/ 379 w 486"/>
                <a:gd name="T65" fmla="*/ 758 h 764"/>
                <a:gd name="T66" fmla="*/ 353 w 486"/>
                <a:gd name="T67" fmla="*/ 764 h 764"/>
                <a:gd name="T68" fmla="*/ 338 w 486"/>
                <a:gd name="T69" fmla="*/ 76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764">
                  <a:moveTo>
                    <a:pt x="338" y="764"/>
                  </a:moveTo>
                  <a:lnTo>
                    <a:pt x="338" y="764"/>
                  </a:lnTo>
                  <a:lnTo>
                    <a:pt x="315" y="762"/>
                  </a:lnTo>
                  <a:lnTo>
                    <a:pt x="295" y="758"/>
                  </a:lnTo>
                  <a:lnTo>
                    <a:pt x="275" y="750"/>
                  </a:lnTo>
                  <a:lnTo>
                    <a:pt x="256" y="740"/>
                  </a:lnTo>
                  <a:lnTo>
                    <a:pt x="238" y="726"/>
                  </a:lnTo>
                  <a:lnTo>
                    <a:pt x="223" y="710"/>
                  </a:lnTo>
                  <a:lnTo>
                    <a:pt x="210" y="692"/>
                  </a:lnTo>
                  <a:lnTo>
                    <a:pt x="205" y="682"/>
                  </a:lnTo>
                  <a:lnTo>
                    <a:pt x="199" y="671"/>
                  </a:lnTo>
                  <a:lnTo>
                    <a:pt x="11" y="204"/>
                  </a:lnTo>
                  <a:lnTo>
                    <a:pt x="11" y="204"/>
                  </a:lnTo>
                  <a:lnTo>
                    <a:pt x="5" y="190"/>
                  </a:lnTo>
                  <a:lnTo>
                    <a:pt x="2" y="175"/>
                  </a:lnTo>
                  <a:lnTo>
                    <a:pt x="0" y="160"/>
                  </a:lnTo>
                  <a:lnTo>
                    <a:pt x="0" y="146"/>
                  </a:lnTo>
                  <a:lnTo>
                    <a:pt x="0" y="132"/>
                  </a:lnTo>
                  <a:lnTo>
                    <a:pt x="3" y="117"/>
                  </a:lnTo>
                  <a:lnTo>
                    <a:pt x="6" y="104"/>
                  </a:lnTo>
                  <a:lnTo>
                    <a:pt x="11" y="91"/>
                  </a:lnTo>
                  <a:lnTo>
                    <a:pt x="18" y="77"/>
                  </a:lnTo>
                  <a:lnTo>
                    <a:pt x="26" y="65"/>
                  </a:lnTo>
                  <a:lnTo>
                    <a:pt x="33" y="54"/>
                  </a:lnTo>
                  <a:lnTo>
                    <a:pt x="43" y="43"/>
                  </a:lnTo>
                  <a:lnTo>
                    <a:pt x="54" y="33"/>
                  </a:lnTo>
                  <a:lnTo>
                    <a:pt x="66" y="24"/>
                  </a:lnTo>
                  <a:lnTo>
                    <a:pt x="79" y="16"/>
                  </a:lnTo>
                  <a:lnTo>
                    <a:pt x="93" y="10"/>
                  </a:lnTo>
                  <a:lnTo>
                    <a:pt x="93" y="10"/>
                  </a:lnTo>
                  <a:lnTo>
                    <a:pt x="107" y="6"/>
                  </a:lnTo>
                  <a:lnTo>
                    <a:pt x="121" y="2"/>
                  </a:lnTo>
                  <a:lnTo>
                    <a:pt x="136" y="0"/>
                  </a:lnTo>
                  <a:lnTo>
                    <a:pt x="150" y="0"/>
                  </a:lnTo>
                  <a:lnTo>
                    <a:pt x="165" y="0"/>
                  </a:lnTo>
                  <a:lnTo>
                    <a:pt x="179" y="3"/>
                  </a:lnTo>
                  <a:lnTo>
                    <a:pt x="192" y="6"/>
                  </a:lnTo>
                  <a:lnTo>
                    <a:pt x="205" y="12"/>
                  </a:lnTo>
                  <a:lnTo>
                    <a:pt x="219" y="18"/>
                  </a:lnTo>
                  <a:lnTo>
                    <a:pt x="231" y="25"/>
                  </a:lnTo>
                  <a:lnTo>
                    <a:pt x="243" y="33"/>
                  </a:lnTo>
                  <a:lnTo>
                    <a:pt x="253" y="43"/>
                  </a:lnTo>
                  <a:lnTo>
                    <a:pt x="263" y="54"/>
                  </a:lnTo>
                  <a:lnTo>
                    <a:pt x="272" y="65"/>
                  </a:lnTo>
                  <a:lnTo>
                    <a:pt x="280" y="79"/>
                  </a:lnTo>
                  <a:lnTo>
                    <a:pt x="286" y="92"/>
                  </a:lnTo>
                  <a:lnTo>
                    <a:pt x="476" y="560"/>
                  </a:lnTo>
                  <a:lnTo>
                    <a:pt x="476" y="560"/>
                  </a:lnTo>
                  <a:lnTo>
                    <a:pt x="480" y="573"/>
                  </a:lnTo>
                  <a:lnTo>
                    <a:pt x="483" y="588"/>
                  </a:lnTo>
                  <a:lnTo>
                    <a:pt x="486" y="603"/>
                  </a:lnTo>
                  <a:lnTo>
                    <a:pt x="486" y="618"/>
                  </a:lnTo>
                  <a:lnTo>
                    <a:pt x="486" y="631"/>
                  </a:lnTo>
                  <a:lnTo>
                    <a:pt x="483" y="646"/>
                  </a:lnTo>
                  <a:lnTo>
                    <a:pt x="480" y="660"/>
                  </a:lnTo>
                  <a:lnTo>
                    <a:pt x="474" y="673"/>
                  </a:lnTo>
                  <a:lnTo>
                    <a:pt x="468" y="686"/>
                  </a:lnTo>
                  <a:lnTo>
                    <a:pt x="461" y="698"/>
                  </a:lnTo>
                  <a:lnTo>
                    <a:pt x="452" y="710"/>
                  </a:lnTo>
                  <a:lnTo>
                    <a:pt x="443" y="720"/>
                  </a:lnTo>
                  <a:lnTo>
                    <a:pt x="433" y="731"/>
                  </a:lnTo>
                  <a:lnTo>
                    <a:pt x="421" y="738"/>
                  </a:lnTo>
                  <a:lnTo>
                    <a:pt x="407" y="747"/>
                  </a:lnTo>
                  <a:lnTo>
                    <a:pt x="394" y="753"/>
                  </a:lnTo>
                  <a:lnTo>
                    <a:pt x="394" y="753"/>
                  </a:lnTo>
                  <a:lnTo>
                    <a:pt x="379" y="758"/>
                  </a:lnTo>
                  <a:lnTo>
                    <a:pt x="366" y="761"/>
                  </a:lnTo>
                  <a:lnTo>
                    <a:pt x="353" y="764"/>
                  </a:lnTo>
                  <a:lnTo>
                    <a:pt x="338" y="764"/>
                  </a:lnTo>
                  <a:lnTo>
                    <a:pt x="338" y="764"/>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5">
              <a:extLst>
                <a:ext uri="{FF2B5EF4-FFF2-40B4-BE49-F238E27FC236}">
                  <a16:creationId xmlns:a16="http://schemas.microsoft.com/office/drawing/2014/main" id="{098E12D2-E3E9-4566-B278-707F7BF20C3C}"/>
                </a:ext>
              </a:extLst>
            </p:cNvPr>
            <p:cNvSpPr>
              <a:spLocks/>
            </p:cNvSpPr>
            <p:nvPr/>
          </p:nvSpPr>
          <p:spPr bwMode="auto">
            <a:xfrm>
              <a:off x="7640744" y="2263668"/>
              <a:ext cx="608013" cy="385763"/>
            </a:xfrm>
            <a:custGeom>
              <a:avLst/>
              <a:gdLst>
                <a:gd name="T0" fmla="*/ 149 w 765"/>
                <a:gd name="T1" fmla="*/ 486 h 486"/>
                <a:gd name="T2" fmla="*/ 106 w 765"/>
                <a:gd name="T3" fmla="*/ 480 h 486"/>
                <a:gd name="T4" fmla="*/ 67 w 765"/>
                <a:gd name="T5" fmla="*/ 462 h 486"/>
                <a:gd name="T6" fmla="*/ 35 w 765"/>
                <a:gd name="T7" fmla="*/ 433 h 486"/>
                <a:gd name="T8" fmla="*/ 17 w 765"/>
                <a:gd name="T9" fmla="*/ 404 h 486"/>
                <a:gd name="T10" fmla="*/ 12 w 765"/>
                <a:gd name="T11" fmla="*/ 394 h 486"/>
                <a:gd name="T12" fmla="*/ 3 w 765"/>
                <a:gd name="T13" fmla="*/ 364 h 486"/>
                <a:gd name="T14" fmla="*/ 0 w 765"/>
                <a:gd name="T15" fmla="*/ 336 h 486"/>
                <a:gd name="T16" fmla="*/ 3 w 765"/>
                <a:gd name="T17" fmla="*/ 308 h 486"/>
                <a:gd name="T18" fmla="*/ 12 w 765"/>
                <a:gd name="T19" fmla="*/ 280 h 486"/>
                <a:gd name="T20" fmla="*/ 26 w 765"/>
                <a:gd name="T21" fmla="*/ 254 h 486"/>
                <a:gd name="T22" fmla="*/ 45 w 765"/>
                <a:gd name="T23" fmla="*/ 233 h 486"/>
                <a:gd name="T24" fmla="*/ 67 w 765"/>
                <a:gd name="T25" fmla="*/ 214 h 486"/>
                <a:gd name="T26" fmla="*/ 94 w 765"/>
                <a:gd name="T27" fmla="*/ 201 h 486"/>
                <a:gd name="T28" fmla="*/ 560 w 765"/>
                <a:gd name="T29" fmla="*/ 11 h 486"/>
                <a:gd name="T30" fmla="*/ 590 w 765"/>
                <a:gd name="T31" fmla="*/ 2 h 486"/>
                <a:gd name="T32" fmla="*/ 618 w 765"/>
                <a:gd name="T33" fmla="*/ 0 h 486"/>
                <a:gd name="T34" fmla="*/ 647 w 765"/>
                <a:gd name="T35" fmla="*/ 3 h 486"/>
                <a:gd name="T36" fmla="*/ 675 w 765"/>
                <a:gd name="T37" fmla="*/ 12 h 486"/>
                <a:gd name="T38" fmla="*/ 700 w 765"/>
                <a:gd name="T39" fmla="*/ 26 h 486"/>
                <a:gd name="T40" fmla="*/ 722 w 765"/>
                <a:gd name="T41" fmla="*/ 43 h 486"/>
                <a:gd name="T42" fmla="*/ 740 w 765"/>
                <a:gd name="T43" fmla="*/ 66 h 486"/>
                <a:gd name="T44" fmla="*/ 754 w 765"/>
                <a:gd name="T45" fmla="*/ 92 h 486"/>
                <a:gd name="T46" fmla="*/ 759 w 765"/>
                <a:gd name="T47" fmla="*/ 107 h 486"/>
                <a:gd name="T48" fmla="*/ 764 w 765"/>
                <a:gd name="T49" fmla="*/ 135 h 486"/>
                <a:gd name="T50" fmla="*/ 764 w 765"/>
                <a:gd name="T51" fmla="*/ 165 h 486"/>
                <a:gd name="T52" fmla="*/ 758 w 765"/>
                <a:gd name="T53" fmla="*/ 193 h 486"/>
                <a:gd name="T54" fmla="*/ 748 w 765"/>
                <a:gd name="T55" fmla="*/ 219 h 486"/>
                <a:gd name="T56" fmla="*/ 731 w 765"/>
                <a:gd name="T57" fmla="*/ 242 h 486"/>
                <a:gd name="T58" fmla="*/ 710 w 765"/>
                <a:gd name="T59" fmla="*/ 263 h 486"/>
                <a:gd name="T60" fmla="*/ 687 w 765"/>
                <a:gd name="T61" fmla="*/ 280 h 486"/>
                <a:gd name="T62" fmla="*/ 205 w 765"/>
                <a:gd name="T63" fmla="*/ 476 h 486"/>
                <a:gd name="T64" fmla="*/ 192 w 765"/>
                <a:gd name="T65" fmla="*/ 480 h 486"/>
                <a:gd name="T66" fmla="*/ 164 w 765"/>
                <a:gd name="T67" fmla="*/ 486 h 486"/>
                <a:gd name="T68" fmla="*/ 149 w 765"/>
                <a:gd name="T69"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5" h="486">
                  <a:moveTo>
                    <a:pt x="149" y="486"/>
                  </a:moveTo>
                  <a:lnTo>
                    <a:pt x="149" y="486"/>
                  </a:lnTo>
                  <a:lnTo>
                    <a:pt x="128" y="485"/>
                  </a:lnTo>
                  <a:lnTo>
                    <a:pt x="106" y="480"/>
                  </a:lnTo>
                  <a:lnTo>
                    <a:pt x="87" y="473"/>
                  </a:lnTo>
                  <a:lnTo>
                    <a:pt x="67" y="462"/>
                  </a:lnTo>
                  <a:lnTo>
                    <a:pt x="49" y="449"/>
                  </a:lnTo>
                  <a:lnTo>
                    <a:pt x="35" y="433"/>
                  </a:lnTo>
                  <a:lnTo>
                    <a:pt x="21" y="415"/>
                  </a:lnTo>
                  <a:lnTo>
                    <a:pt x="17" y="404"/>
                  </a:lnTo>
                  <a:lnTo>
                    <a:pt x="12" y="394"/>
                  </a:lnTo>
                  <a:lnTo>
                    <a:pt x="12" y="394"/>
                  </a:lnTo>
                  <a:lnTo>
                    <a:pt x="6" y="379"/>
                  </a:lnTo>
                  <a:lnTo>
                    <a:pt x="3" y="364"/>
                  </a:lnTo>
                  <a:lnTo>
                    <a:pt x="2" y="351"/>
                  </a:lnTo>
                  <a:lnTo>
                    <a:pt x="0" y="336"/>
                  </a:lnTo>
                  <a:lnTo>
                    <a:pt x="2" y="321"/>
                  </a:lnTo>
                  <a:lnTo>
                    <a:pt x="3" y="308"/>
                  </a:lnTo>
                  <a:lnTo>
                    <a:pt x="8" y="293"/>
                  </a:lnTo>
                  <a:lnTo>
                    <a:pt x="12" y="280"/>
                  </a:lnTo>
                  <a:lnTo>
                    <a:pt x="18" y="268"/>
                  </a:lnTo>
                  <a:lnTo>
                    <a:pt x="26" y="254"/>
                  </a:lnTo>
                  <a:lnTo>
                    <a:pt x="35" y="244"/>
                  </a:lnTo>
                  <a:lnTo>
                    <a:pt x="45" y="233"/>
                  </a:lnTo>
                  <a:lnTo>
                    <a:pt x="55" y="223"/>
                  </a:lnTo>
                  <a:lnTo>
                    <a:pt x="67" y="214"/>
                  </a:lnTo>
                  <a:lnTo>
                    <a:pt x="79" y="207"/>
                  </a:lnTo>
                  <a:lnTo>
                    <a:pt x="94" y="201"/>
                  </a:lnTo>
                  <a:lnTo>
                    <a:pt x="560" y="11"/>
                  </a:lnTo>
                  <a:lnTo>
                    <a:pt x="560" y="11"/>
                  </a:lnTo>
                  <a:lnTo>
                    <a:pt x="575" y="6"/>
                  </a:lnTo>
                  <a:lnTo>
                    <a:pt x="590" y="2"/>
                  </a:lnTo>
                  <a:lnTo>
                    <a:pt x="604" y="0"/>
                  </a:lnTo>
                  <a:lnTo>
                    <a:pt x="618" y="0"/>
                  </a:lnTo>
                  <a:lnTo>
                    <a:pt x="633" y="0"/>
                  </a:lnTo>
                  <a:lnTo>
                    <a:pt x="647" y="3"/>
                  </a:lnTo>
                  <a:lnTo>
                    <a:pt x="661" y="6"/>
                  </a:lnTo>
                  <a:lnTo>
                    <a:pt x="675" y="12"/>
                  </a:lnTo>
                  <a:lnTo>
                    <a:pt x="687" y="18"/>
                  </a:lnTo>
                  <a:lnTo>
                    <a:pt x="700" y="26"/>
                  </a:lnTo>
                  <a:lnTo>
                    <a:pt x="710" y="34"/>
                  </a:lnTo>
                  <a:lnTo>
                    <a:pt x="722" y="43"/>
                  </a:lnTo>
                  <a:lnTo>
                    <a:pt x="731" y="54"/>
                  </a:lnTo>
                  <a:lnTo>
                    <a:pt x="740" y="66"/>
                  </a:lnTo>
                  <a:lnTo>
                    <a:pt x="748" y="79"/>
                  </a:lnTo>
                  <a:lnTo>
                    <a:pt x="754" y="92"/>
                  </a:lnTo>
                  <a:lnTo>
                    <a:pt x="754" y="92"/>
                  </a:lnTo>
                  <a:lnTo>
                    <a:pt x="759" y="107"/>
                  </a:lnTo>
                  <a:lnTo>
                    <a:pt x="762" y="122"/>
                  </a:lnTo>
                  <a:lnTo>
                    <a:pt x="764" y="135"/>
                  </a:lnTo>
                  <a:lnTo>
                    <a:pt x="765" y="150"/>
                  </a:lnTo>
                  <a:lnTo>
                    <a:pt x="764" y="165"/>
                  </a:lnTo>
                  <a:lnTo>
                    <a:pt x="762" y="179"/>
                  </a:lnTo>
                  <a:lnTo>
                    <a:pt x="758" y="193"/>
                  </a:lnTo>
                  <a:lnTo>
                    <a:pt x="754" y="207"/>
                  </a:lnTo>
                  <a:lnTo>
                    <a:pt x="748" y="219"/>
                  </a:lnTo>
                  <a:lnTo>
                    <a:pt x="740" y="232"/>
                  </a:lnTo>
                  <a:lnTo>
                    <a:pt x="731" y="242"/>
                  </a:lnTo>
                  <a:lnTo>
                    <a:pt x="722" y="253"/>
                  </a:lnTo>
                  <a:lnTo>
                    <a:pt x="710" y="263"/>
                  </a:lnTo>
                  <a:lnTo>
                    <a:pt x="699" y="272"/>
                  </a:lnTo>
                  <a:lnTo>
                    <a:pt x="687" y="280"/>
                  </a:lnTo>
                  <a:lnTo>
                    <a:pt x="672" y="285"/>
                  </a:lnTo>
                  <a:lnTo>
                    <a:pt x="205" y="476"/>
                  </a:lnTo>
                  <a:lnTo>
                    <a:pt x="205" y="476"/>
                  </a:lnTo>
                  <a:lnTo>
                    <a:pt x="192" y="480"/>
                  </a:lnTo>
                  <a:lnTo>
                    <a:pt x="177" y="485"/>
                  </a:lnTo>
                  <a:lnTo>
                    <a:pt x="164" y="486"/>
                  </a:lnTo>
                  <a:lnTo>
                    <a:pt x="149" y="486"/>
                  </a:lnTo>
                  <a:lnTo>
                    <a:pt x="149" y="486"/>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6">
              <a:extLst>
                <a:ext uri="{FF2B5EF4-FFF2-40B4-BE49-F238E27FC236}">
                  <a16:creationId xmlns:a16="http://schemas.microsoft.com/office/drawing/2014/main" id="{F9F142ED-153D-452E-913F-AC14ED1CCA52}"/>
                </a:ext>
              </a:extLst>
            </p:cNvPr>
            <p:cNvSpPr>
              <a:spLocks/>
            </p:cNvSpPr>
            <p:nvPr/>
          </p:nvSpPr>
          <p:spPr bwMode="auto">
            <a:xfrm>
              <a:off x="3972031" y="3751156"/>
              <a:ext cx="608013" cy="385763"/>
            </a:xfrm>
            <a:custGeom>
              <a:avLst/>
              <a:gdLst>
                <a:gd name="T0" fmla="*/ 150 w 765"/>
                <a:gd name="T1" fmla="*/ 488 h 488"/>
                <a:gd name="T2" fmla="*/ 107 w 765"/>
                <a:gd name="T3" fmla="*/ 482 h 488"/>
                <a:gd name="T4" fmla="*/ 66 w 765"/>
                <a:gd name="T5" fmla="*/ 462 h 488"/>
                <a:gd name="T6" fmla="*/ 34 w 765"/>
                <a:gd name="T7" fmla="*/ 434 h 488"/>
                <a:gd name="T8" fmla="*/ 16 w 765"/>
                <a:gd name="T9" fmla="*/ 406 h 488"/>
                <a:gd name="T10" fmla="*/ 11 w 765"/>
                <a:gd name="T11" fmla="*/ 396 h 488"/>
                <a:gd name="T12" fmla="*/ 3 w 765"/>
                <a:gd name="T13" fmla="*/ 366 h 488"/>
                <a:gd name="T14" fmla="*/ 0 w 765"/>
                <a:gd name="T15" fmla="*/ 338 h 488"/>
                <a:gd name="T16" fmla="*/ 4 w 765"/>
                <a:gd name="T17" fmla="*/ 308 h 488"/>
                <a:gd name="T18" fmla="*/ 11 w 765"/>
                <a:gd name="T19" fmla="*/ 281 h 488"/>
                <a:gd name="T20" fmla="*/ 26 w 765"/>
                <a:gd name="T21" fmla="*/ 256 h 488"/>
                <a:gd name="T22" fmla="*/ 44 w 765"/>
                <a:gd name="T23" fmla="*/ 234 h 488"/>
                <a:gd name="T24" fmla="*/ 66 w 765"/>
                <a:gd name="T25" fmla="*/ 216 h 488"/>
                <a:gd name="T26" fmla="*/ 93 w 765"/>
                <a:gd name="T27" fmla="*/ 201 h 488"/>
                <a:gd name="T28" fmla="*/ 560 w 765"/>
                <a:gd name="T29" fmla="*/ 12 h 488"/>
                <a:gd name="T30" fmla="*/ 589 w 765"/>
                <a:gd name="T31" fmla="*/ 3 h 488"/>
                <a:gd name="T32" fmla="*/ 618 w 765"/>
                <a:gd name="T33" fmla="*/ 0 h 488"/>
                <a:gd name="T34" fmla="*/ 647 w 765"/>
                <a:gd name="T35" fmla="*/ 5 h 488"/>
                <a:gd name="T36" fmla="*/ 674 w 765"/>
                <a:gd name="T37" fmla="*/ 12 h 488"/>
                <a:gd name="T38" fmla="*/ 699 w 765"/>
                <a:gd name="T39" fmla="*/ 26 h 488"/>
                <a:gd name="T40" fmla="*/ 722 w 765"/>
                <a:gd name="T41" fmla="*/ 45 h 488"/>
                <a:gd name="T42" fmla="*/ 739 w 765"/>
                <a:gd name="T43" fmla="*/ 67 h 488"/>
                <a:gd name="T44" fmla="*/ 754 w 765"/>
                <a:gd name="T45" fmla="*/ 94 h 488"/>
                <a:gd name="T46" fmla="*/ 759 w 765"/>
                <a:gd name="T47" fmla="*/ 107 h 488"/>
                <a:gd name="T48" fmla="*/ 765 w 765"/>
                <a:gd name="T49" fmla="*/ 137 h 488"/>
                <a:gd name="T50" fmla="*/ 763 w 765"/>
                <a:gd name="T51" fmla="*/ 167 h 488"/>
                <a:gd name="T52" fmla="*/ 757 w 765"/>
                <a:gd name="T53" fmla="*/ 194 h 488"/>
                <a:gd name="T54" fmla="*/ 747 w 765"/>
                <a:gd name="T55" fmla="*/ 220 h 488"/>
                <a:gd name="T56" fmla="*/ 730 w 765"/>
                <a:gd name="T57" fmla="*/ 244 h 488"/>
                <a:gd name="T58" fmla="*/ 711 w 765"/>
                <a:gd name="T59" fmla="*/ 265 h 488"/>
                <a:gd name="T60" fmla="*/ 686 w 765"/>
                <a:gd name="T61" fmla="*/ 281 h 488"/>
                <a:gd name="T62" fmla="*/ 205 w 765"/>
                <a:gd name="T63" fmla="*/ 477 h 488"/>
                <a:gd name="T64" fmla="*/ 191 w 765"/>
                <a:gd name="T65" fmla="*/ 482 h 488"/>
                <a:gd name="T66" fmla="*/ 163 w 765"/>
                <a:gd name="T67" fmla="*/ 488 h 488"/>
                <a:gd name="T68" fmla="*/ 150 w 765"/>
                <a:gd name="T69" fmla="*/ 488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5" h="488">
                  <a:moveTo>
                    <a:pt x="150" y="488"/>
                  </a:moveTo>
                  <a:lnTo>
                    <a:pt x="150" y="488"/>
                  </a:lnTo>
                  <a:lnTo>
                    <a:pt x="127" y="486"/>
                  </a:lnTo>
                  <a:lnTo>
                    <a:pt x="107" y="482"/>
                  </a:lnTo>
                  <a:lnTo>
                    <a:pt x="86" y="474"/>
                  </a:lnTo>
                  <a:lnTo>
                    <a:pt x="66" y="462"/>
                  </a:lnTo>
                  <a:lnTo>
                    <a:pt x="50" y="449"/>
                  </a:lnTo>
                  <a:lnTo>
                    <a:pt x="34" y="434"/>
                  </a:lnTo>
                  <a:lnTo>
                    <a:pt x="22" y="415"/>
                  </a:lnTo>
                  <a:lnTo>
                    <a:pt x="16" y="406"/>
                  </a:lnTo>
                  <a:lnTo>
                    <a:pt x="11" y="396"/>
                  </a:lnTo>
                  <a:lnTo>
                    <a:pt x="11" y="396"/>
                  </a:lnTo>
                  <a:lnTo>
                    <a:pt x="6" y="381"/>
                  </a:lnTo>
                  <a:lnTo>
                    <a:pt x="3" y="366"/>
                  </a:lnTo>
                  <a:lnTo>
                    <a:pt x="1" y="351"/>
                  </a:lnTo>
                  <a:lnTo>
                    <a:pt x="0" y="338"/>
                  </a:lnTo>
                  <a:lnTo>
                    <a:pt x="1" y="323"/>
                  </a:lnTo>
                  <a:lnTo>
                    <a:pt x="4" y="308"/>
                  </a:lnTo>
                  <a:lnTo>
                    <a:pt x="7" y="295"/>
                  </a:lnTo>
                  <a:lnTo>
                    <a:pt x="11" y="281"/>
                  </a:lnTo>
                  <a:lnTo>
                    <a:pt x="19" y="268"/>
                  </a:lnTo>
                  <a:lnTo>
                    <a:pt x="26" y="256"/>
                  </a:lnTo>
                  <a:lnTo>
                    <a:pt x="34" y="244"/>
                  </a:lnTo>
                  <a:lnTo>
                    <a:pt x="44" y="234"/>
                  </a:lnTo>
                  <a:lnTo>
                    <a:pt x="55" y="225"/>
                  </a:lnTo>
                  <a:lnTo>
                    <a:pt x="66" y="216"/>
                  </a:lnTo>
                  <a:lnTo>
                    <a:pt x="80" y="208"/>
                  </a:lnTo>
                  <a:lnTo>
                    <a:pt x="93" y="201"/>
                  </a:lnTo>
                  <a:lnTo>
                    <a:pt x="560" y="12"/>
                  </a:lnTo>
                  <a:lnTo>
                    <a:pt x="560" y="12"/>
                  </a:lnTo>
                  <a:lnTo>
                    <a:pt x="574" y="6"/>
                  </a:lnTo>
                  <a:lnTo>
                    <a:pt x="589" y="3"/>
                  </a:lnTo>
                  <a:lnTo>
                    <a:pt x="604" y="2"/>
                  </a:lnTo>
                  <a:lnTo>
                    <a:pt x="618" y="0"/>
                  </a:lnTo>
                  <a:lnTo>
                    <a:pt x="632" y="2"/>
                  </a:lnTo>
                  <a:lnTo>
                    <a:pt x="647" y="5"/>
                  </a:lnTo>
                  <a:lnTo>
                    <a:pt x="661" y="8"/>
                  </a:lnTo>
                  <a:lnTo>
                    <a:pt x="674" y="12"/>
                  </a:lnTo>
                  <a:lnTo>
                    <a:pt x="687" y="18"/>
                  </a:lnTo>
                  <a:lnTo>
                    <a:pt x="699" y="26"/>
                  </a:lnTo>
                  <a:lnTo>
                    <a:pt x="711" y="35"/>
                  </a:lnTo>
                  <a:lnTo>
                    <a:pt x="722" y="45"/>
                  </a:lnTo>
                  <a:lnTo>
                    <a:pt x="730" y="55"/>
                  </a:lnTo>
                  <a:lnTo>
                    <a:pt x="739" y="67"/>
                  </a:lnTo>
                  <a:lnTo>
                    <a:pt x="747" y="81"/>
                  </a:lnTo>
                  <a:lnTo>
                    <a:pt x="754" y="94"/>
                  </a:lnTo>
                  <a:lnTo>
                    <a:pt x="754" y="94"/>
                  </a:lnTo>
                  <a:lnTo>
                    <a:pt x="759" y="107"/>
                  </a:lnTo>
                  <a:lnTo>
                    <a:pt x="762" y="122"/>
                  </a:lnTo>
                  <a:lnTo>
                    <a:pt x="765" y="137"/>
                  </a:lnTo>
                  <a:lnTo>
                    <a:pt x="765" y="152"/>
                  </a:lnTo>
                  <a:lnTo>
                    <a:pt x="763" y="167"/>
                  </a:lnTo>
                  <a:lnTo>
                    <a:pt x="762" y="180"/>
                  </a:lnTo>
                  <a:lnTo>
                    <a:pt x="757" y="194"/>
                  </a:lnTo>
                  <a:lnTo>
                    <a:pt x="753" y="207"/>
                  </a:lnTo>
                  <a:lnTo>
                    <a:pt x="747" y="220"/>
                  </a:lnTo>
                  <a:lnTo>
                    <a:pt x="739" y="232"/>
                  </a:lnTo>
                  <a:lnTo>
                    <a:pt x="730" y="244"/>
                  </a:lnTo>
                  <a:lnTo>
                    <a:pt x="722" y="254"/>
                  </a:lnTo>
                  <a:lnTo>
                    <a:pt x="711" y="265"/>
                  </a:lnTo>
                  <a:lnTo>
                    <a:pt x="699" y="274"/>
                  </a:lnTo>
                  <a:lnTo>
                    <a:pt x="686" y="281"/>
                  </a:lnTo>
                  <a:lnTo>
                    <a:pt x="673" y="287"/>
                  </a:lnTo>
                  <a:lnTo>
                    <a:pt x="205" y="477"/>
                  </a:lnTo>
                  <a:lnTo>
                    <a:pt x="205" y="477"/>
                  </a:lnTo>
                  <a:lnTo>
                    <a:pt x="191" y="482"/>
                  </a:lnTo>
                  <a:lnTo>
                    <a:pt x="176" y="485"/>
                  </a:lnTo>
                  <a:lnTo>
                    <a:pt x="163" y="488"/>
                  </a:lnTo>
                  <a:lnTo>
                    <a:pt x="150" y="488"/>
                  </a:lnTo>
                  <a:lnTo>
                    <a:pt x="150" y="488"/>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7">
              <a:extLst>
                <a:ext uri="{FF2B5EF4-FFF2-40B4-BE49-F238E27FC236}">
                  <a16:creationId xmlns:a16="http://schemas.microsoft.com/office/drawing/2014/main" id="{940F6C47-0707-43E2-B2D4-8DBB2661EE27}"/>
                </a:ext>
              </a:extLst>
            </p:cNvPr>
            <p:cNvSpPr>
              <a:spLocks/>
            </p:cNvSpPr>
            <p:nvPr/>
          </p:nvSpPr>
          <p:spPr bwMode="auto">
            <a:xfrm>
              <a:off x="7631220" y="3774968"/>
              <a:ext cx="604837" cy="392114"/>
            </a:xfrm>
            <a:custGeom>
              <a:avLst/>
              <a:gdLst>
                <a:gd name="T0" fmla="*/ 613 w 761"/>
                <a:gd name="T1" fmla="*/ 493 h 493"/>
                <a:gd name="T2" fmla="*/ 584 w 761"/>
                <a:gd name="T3" fmla="*/ 490 h 493"/>
                <a:gd name="T4" fmla="*/ 555 w 761"/>
                <a:gd name="T5" fmla="*/ 481 h 493"/>
                <a:gd name="T6" fmla="*/ 91 w 761"/>
                <a:gd name="T7" fmla="*/ 285 h 493"/>
                <a:gd name="T8" fmla="*/ 64 w 761"/>
                <a:gd name="T9" fmla="*/ 270 h 493"/>
                <a:gd name="T10" fmla="*/ 42 w 761"/>
                <a:gd name="T11" fmla="*/ 252 h 493"/>
                <a:gd name="T12" fmla="*/ 24 w 761"/>
                <a:gd name="T13" fmla="*/ 230 h 493"/>
                <a:gd name="T14" fmla="*/ 11 w 761"/>
                <a:gd name="T15" fmla="*/ 205 h 493"/>
                <a:gd name="T16" fmla="*/ 3 w 761"/>
                <a:gd name="T17" fmla="*/ 176 h 493"/>
                <a:gd name="T18" fmla="*/ 0 w 761"/>
                <a:gd name="T19" fmla="*/ 148 h 493"/>
                <a:gd name="T20" fmla="*/ 3 w 761"/>
                <a:gd name="T21" fmla="*/ 119 h 493"/>
                <a:gd name="T22" fmla="*/ 12 w 761"/>
                <a:gd name="T23" fmla="*/ 90 h 493"/>
                <a:gd name="T24" fmla="*/ 18 w 761"/>
                <a:gd name="T25" fmla="*/ 77 h 493"/>
                <a:gd name="T26" fmla="*/ 35 w 761"/>
                <a:gd name="T27" fmla="*/ 52 h 493"/>
                <a:gd name="T28" fmla="*/ 55 w 761"/>
                <a:gd name="T29" fmla="*/ 32 h 493"/>
                <a:gd name="T30" fmla="*/ 79 w 761"/>
                <a:gd name="T31" fmla="*/ 16 h 493"/>
                <a:gd name="T32" fmla="*/ 106 w 761"/>
                <a:gd name="T33" fmla="*/ 6 h 493"/>
                <a:gd name="T34" fmla="*/ 134 w 761"/>
                <a:gd name="T35" fmla="*/ 0 h 493"/>
                <a:gd name="T36" fmla="*/ 164 w 761"/>
                <a:gd name="T37" fmla="*/ 0 h 493"/>
                <a:gd name="T38" fmla="*/ 192 w 761"/>
                <a:gd name="T39" fmla="*/ 6 h 493"/>
                <a:gd name="T40" fmla="*/ 670 w 761"/>
                <a:gd name="T41" fmla="*/ 208 h 493"/>
                <a:gd name="T42" fmla="*/ 685 w 761"/>
                <a:gd name="T43" fmla="*/ 215 h 493"/>
                <a:gd name="T44" fmla="*/ 709 w 761"/>
                <a:gd name="T45" fmla="*/ 231 h 493"/>
                <a:gd name="T46" fmla="*/ 730 w 761"/>
                <a:gd name="T47" fmla="*/ 252 h 493"/>
                <a:gd name="T48" fmla="*/ 745 w 761"/>
                <a:gd name="T49" fmla="*/ 276 h 493"/>
                <a:gd name="T50" fmla="*/ 755 w 761"/>
                <a:gd name="T51" fmla="*/ 303 h 493"/>
                <a:gd name="T52" fmla="*/ 761 w 761"/>
                <a:gd name="T53" fmla="*/ 331 h 493"/>
                <a:gd name="T54" fmla="*/ 761 w 761"/>
                <a:gd name="T55" fmla="*/ 359 h 493"/>
                <a:gd name="T56" fmla="*/ 755 w 761"/>
                <a:gd name="T57" fmla="*/ 389 h 493"/>
                <a:gd name="T58" fmla="*/ 749 w 761"/>
                <a:gd name="T59" fmla="*/ 402 h 493"/>
                <a:gd name="T60" fmla="*/ 727 w 761"/>
                <a:gd name="T61" fmla="*/ 441 h 493"/>
                <a:gd name="T62" fmla="*/ 694 w 761"/>
                <a:gd name="T63" fmla="*/ 469 h 493"/>
                <a:gd name="T64" fmla="*/ 656 w 761"/>
                <a:gd name="T65" fmla="*/ 487 h 493"/>
                <a:gd name="T66" fmla="*/ 613 w 761"/>
                <a:gd name="T67" fmla="*/ 493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1" h="493">
                  <a:moveTo>
                    <a:pt x="613" y="493"/>
                  </a:moveTo>
                  <a:lnTo>
                    <a:pt x="613" y="493"/>
                  </a:lnTo>
                  <a:lnTo>
                    <a:pt x="599" y="493"/>
                  </a:lnTo>
                  <a:lnTo>
                    <a:pt x="584" y="490"/>
                  </a:lnTo>
                  <a:lnTo>
                    <a:pt x="569" y="487"/>
                  </a:lnTo>
                  <a:lnTo>
                    <a:pt x="555" y="481"/>
                  </a:lnTo>
                  <a:lnTo>
                    <a:pt x="91" y="285"/>
                  </a:lnTo>
                  <a:lnTo>
                    <a:pt x="91" y="285"/>
                  </a:lnTo>
                  <a:lnTo>
                    <a:pt x="78" y="279"/>
                  </a:lnTo>
                  <a:lnTo>
                    <a:pt x="64" y="270"/>
                  </a:lnTo>
                  <a:lnTo>
                    <a:pt x="52" y="261"/>
                  </a:lnTo>
                  <a:lnTo>
                    <a:pt x="42" y="252"/>
                  </a:lnTo>
                  <a:lnTo>
                    <a:pt x="33" y="240"/>
                  </a:lnTo>
                  <a:lnTo>
                    <a:pt x="24" y="230"/>
                  </a:lnTo>
                  <a:lnTo>
                    <a:pt x="17" y="217"/>
                  </a:lnTo>
                  <a:lnTo>
                    <a:pt x="11" y="205"/>
                  </a:lnTo>
                  <a:lnTo>
                    <a:pt x="6" y="191"/>
                  </a:lnTo>
                  <a:lnTo>
                    <a:pt x="3" y="176"/>
                  </a:lnTo>
                  <a:lnTo>
                    <a:pt x="0" y="163"/>
                  </a:lnTo>
                  <a:lnTo>
                    <a:pt x="0" y="148"/>
                  </a:lnTo>
                  <a:lnTo>
                    <a:pt x="0" y="133"/>
                  </a:lnTo>
                  <a:lnTo>
                    <a:pt x="3" y="119"/>
                  </a:lnTo>
                  <a:lnTo>
                    <a:pt x="6" y="105"/>
                  </a:lnTo>
                  <a:lnTo>
                    <a:pt x="12" y="90"/>
                  </a:lnTo>
                  <a:lnTo>
                    <a:pt x="12" y="90"/>
                  </a:lnTo>
                  <a:lnTo>
                    <a:pt x="18" y="77"/>
                  </a:lnTo>
                  <a:lnTo>
                    <a:pt x="26" y="64"/>
                  </a:lnTo>
                  <a:lnTo>
                    <a:pt x="35" y="52"/>
                  </a:lnTo>
                  <a:lnTo>
                    <a:pt x="45" y="41"/>
                  </a:lnTo>
                  <a:lnTo>
                    <a:pt x="55" y="32"/>
                  </a:lnTo>
                  <a:lnTo>
                    <a:pt x="67" y="23"/>
                  </a:lnTo>
                  <a:lnTo>
                    <a:pt x="79" y="16"/>
                  </a:lnTo>
                  <a:lnTo>
                    <a:pt x="93" y="10"/>
                  </a:lnTo>
                  <a:lnTo>
                    <a:pt x="106" y="6"/>
                  </a:lnTo>
                  <a:lnTo>
                    <a:pt x="121" y="3"/>
                  </a:lnTo>
                  <a:lnTo>
                    <a:pt x="134" y="0"/>
                  </a:lnTo>
                  <a:lnTo>
                    <a:pt x="149" y="0"/>
                  </a:lnTo>
                  <a:lnTo>
                    <a:pt x="164" y="0"/>
                  </a:lnTo>
                  <a:lnTo>
                    <a:pt x="177" y="3"/>
                  </a:lnTo>
                  <a:lnTo>
                    <a:pt x="192" y="6"/>
                  </a:lnTo>
                  <a:lnTo>
                    <a:pt x="207" y="12"/>
                  </a:lnTo>
                  <a:lnTo>
                    <a:pt x="670" y="208"/>
                  </a:lnTo>
                  <a:lnTo>
                    <a:pt x="670" y="208"/>
                  </a:lnTo>
                  <a:lnTo>
                    <a:pt x="685" y="215"/>
                  </a:lnTo>
                  <a:lnTo>
                    <a:pt x="697" y="222"/>
                  </a:lnTo>
                  <a:lnTo>
                    <a:pt x="709" y="231"/>
                  </a:lnTo>
                  <a:lnTo>
                    <a:pt x="720" y="242"/>
                  </a:lnTo>
                  <a:lnTo>
                    <a:pt x="730" y="252"/>
                  </a:lnTo>
                  <a:lnTo>
                    <a:pt x="737" y="264"/>
                  </a:lnTo>
                  <a:lnTo>
                    <a:pt x="745" y="276"/>
                  </a:lnTo>
                  <a:lnTo>
                    <a:pt x="751" y="289"/>
                  </a:lnTo>
                  <a:lnTo>
                    <a:pt x="755" y="303"/>
                  </a:lnTo>
                  <a:lnTo>
                    <a:pt x="760" y="316"/>
                  </a:lnTo>
                  <a:lnTo>
                    <a:pt x="761" y="331"/>
                  </a:lnTo>
                  <a:lnTo>
                    <a:pt x="761" y="344"/>
                  </a:lnTo>
                  <a:lnTo>
                    <a:pt x="761" y="359"/>
                  </a:lnTo>
                  <a:lnTo>
                    <a:pt x="758" y="374"/>
                  </a:lnTo>
                  <a:lnTo>
                    <a:pt x="755" y="389"/>
                  </a:lnTo>
                  <a:lnTo>
                    <a:pt x="749" y="402"/>
                  </a:lnTo>
                  <a:lnTo>
                    <a:pt x="749" y="402"/>
                  </a:lnTo>
                  <a:lnTo>
                    <a:pt x="739" y="423"/>
                  </a:lnTo>
                  <a:lnTo>
                    <a:pt x="727" y="441"/>
                  </a:lnTo>
                  <a:lnTo>
                    <a:pt x="711" y="456"/>
                  </a:lnTo>
                  <a:lnTo>
                    <a:pt x="694" y="469"/>
                  </a:lnTo>
                  <a:lnTo>
                    <a:pt x="675" y="479"/>
                  </a:lnTo>
                  <a:lnTo>
                    <a:pt x="656" y="487"/>
                  </a:lnTo>
                  <a:lnTo>
                    <a:pt x="635" y="491"/>
                  </a:lnTo>
                  <a:lnTo>
                    <a:pt x="613" y="493"/>
                  </a:lnTo>
                  <a:lnTo>
                    <a:pt x="613" y="49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8">
              <a:extLst>
                <a:ext uri="{FF2B5EF4-FFF2-40B4-BE49-F238E27FC236}">
                  <a16:creationId xmlns:a16="http://schemas.microsoft.com/office/drawing/2014/main" id="{2A862452-FE16-473C-A48A-B7BF4369E0D5}"/>
                </a:ext>
              </a:extLst>
            </p:cNvPr>
            <p:cNvSpPr>
              <a:spLocks/>
            </p:cNvSpPr>
            <p:nvPr/>
          </p:nvSpPr>
          <p:spPr bwMode="auto">
            <a:xfrm>
              <a:off x="3984732" y="2233505"/>
              <a:ext cx="606425" cy="392114"/>
            </a:xfrm>
            <a:custGeom>
              <a:avLst/>
              <a:gdLst>
                <a:gd name="T0" fmla="*/ 613 w 762"/>
                <a:gd name="T1" fmla="*/ 494 h 494"/>
                <a:gd name="T2" fmla="*/ 584 w 762"/>
                <a:gd name="T3" fmla="*/ 491 h 494"/>
                <a:gd name="T4" fmla="*/ 556 w 762"/>
                <a:gd name="T5" fmla="*/ 482 h 494"/>
                <a:gd name="T6" fmla="*/ 91 w 762"/>
                <a:gd name="T7" fmla="*/ 286 h 494"/>
                <a:gd name="T8" fmla="*/ 64 w 762"/>
                <a:gd name="T9" fmla="*/ 271 h 494"/>
                <a:gd name="T10" fmla="*/ 41 w 762"/>
                <a:gd name="T11" fmla="*/ 252 h 494"/>
                <a:gd name="T12" fmla="*/ 24 w 762"/>
                <a:gd name="T13" fmla="*/ 230 h 494"/>
                <a:gd name="T14" fmla="*/ 10 w 762"/>
                <a:gd name="T15" fmla="*/ 205 h 494"/>
                <a:gd name="T16" fmla="*/ 3 w 762"/>
                <a:gd name="T17" fmla="*/ 178 h 494"/>
                <a:gd name="T18" fmla="*/ 0 w 762"/>
                <a:gd name="T19" fmla="*/ 148 h 494"/>
                <a:gd name="T20" fmla="*/ 3 w 762"/>
                <a:gd name="T21" fmla="*/ 120 h 494"/>
                <a:gd name="T22" fmla="*/ 12 w 762"/>
                <a:gd name="T23" fmla="*/ 92 h 494"/>
                <a:gd name="T24" fmla="*/ 18 w 762"/>
                <a:gd name="T25" fmla="*/ 77 h 494"/>
                <a:gd name="T26" fmla="*/ 36 w 762"/>
                <a:gd name="T27" fmla="*/ 53 h 494"/>
                <a:gd name="T28" fmla="*/ 56 w 762"/>
                <a:gd name="T29" fmla="*/ 32 h 494"/>
                <a:gd name="T30" fmla="*/ 80 w 762"/>
                <a:gd name="T31" fmla="*/ 17 h 494"/>
                <a:gd name="T32" fmla="*/ 105 w 762"/>
                <a:gd name="T33" fmla="*/ 7 h 494"/>
                <a:gd name="T34" fmla="*/ 134 w 762"/>
                <a:gd name="T35" fmla="*/ 1 h 494"/>
                <a:gd name="T36" fmla="*/ 163 w 762"/>
                <a:gd name="T37" fmla="*/ 1 h 494"/>
                <a:gd name="T38" fmla="*/ 192 w 762"/>
                <a:gd name="T39" fmla="*/ 7 h 494"/>
                <a:gd name="T40" fmla="*/ 671 w 762"/>
                <a:gd name="T41" fmla="*/ 209 h 494"/>
                <a:gd name="T42" fmla="*/ 685 w 762"/>
                <a:gd name="T43" fmla="*/ 215 h 494"/>
                <a:gd name="T44" fmla="*/ 709 w 762"/>
                <a:gd name="T45" fmla="*/ 231 h 494"/>
                <a:gd name="T46" fmla="*/ 729 w 762"/>
                <a:gd name="T47" fmla="*/ 252 h 494"/>
                <a:gd name="T48" fmla="*/ 744 w 762"/>
                <a:gd name="T49" fmla="*/ 276 h 494"/>
                <a:gd name="T50" fmla="*/ 755 w 762"/>
                <a:gd name="T51" fmla="*/ 303 h 494"/>
                <a:gd name="T52" fmla="*/ 761 w 762"/>
                <a:gd name="T53" fmla="*/ 331 h 494"/>
                <a:gd name="T54" fmla="*/ 761 w 762"/>
                <a:gd name="T55" fmla="*/ 361 h 494"/>
                <a:gd name="T56" fmla="*/ 755 w 762"/>
                <a:gd name="T57" fmla="*/ 389 h 494"/>
                <a:gd name="T58" fmla="*/ 750 w 762"/>
                <a:gd name="T59" fmla="*/ 404 h 494"/>
                <a:gd name="T60" fmla="*/ 726 w 762"/>
                <a:gd name="T61" fmla="*/ 441 h 494"/>
                <a:gd name="T62" fmla="*/ 694 w 762"/>
                <a:gd name="T63" fmla="*/ 471 h 494"/>
                <a:gd name="T64" fmla="*/ 655 w 762"/>
                <a:gd name="T65" fmla="*/ 488 h 494"/>
                <a:gd name="T66" fmla="*/ 613 w 762"/>
                <a:gd name="T67"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2" h="494">
                  <a:moveTo>
                    <a:pt x="613" y="494"/>
                  </a:moveTo>
                  <a:lnTo>
                    <a:pt x="613" y="494"/>
                  </a:lnTo>
                  <a:lnTo>
                    <a:pt x="599" y="493"/>
                  </a:lnTo>
                  <a:lnTo>
                    <a:pt x="584" y="491"/>
                  </a:lnTo>
                  <a:lnTo>
                    <a:pt x="569" y="487"/>
                  </a:lnTo>
                  <a:lnTo>
                    <a:pt x="556" y="482"/>
                  </a:lnTo>
                  <a:lnTo>
                    <a:pt x="91" y="286"/>
                  </a:lnTo>
                  <a:lnTo>
                    <a:pt x="91" y="286"/>
                  </a:lnTo>
                  <a:lnTo>
                    <a:pt x="77" y="279"/>
                  </a:lnTo>
                  <a:lnTo>
                    <a:pt x="64" y="271"/>
                  </a:lnTo>
                  <a:lnTo>
                    <a:pt x="52" y="263"/>
                  </a:lnTo>
                  <a:lnTo>
                    <a:pt x="41" y="252"/>
                  </a:lnTo>
                  <a:lnTo>
                    <a:pt x="33" y="242"/>
                  </a:lnTo>
                  <a:lnTo>
                    <a:pt x="24" y="230"/>
                  </a:lnTo>
                  <a:lnTo>
                    <a:pt x="16" y="218"/>
                  </a:lnTo>
                  <a:lnTo>
                    <a:pt x="10" y="205"/>
                  </a:lnTo>
                  <a:lnTo>
                    <a:pt x="6" y="191"/>
                  </a:lnTo>
                  <a:lnTo>
                    <a:pt x="3" y="178"/>
                  </a:lnTo>
                  <a:lnTo>
                    <a:pt x="0" y="163"/>
                  </a:lnTo>
                  <a:lnTo>
                    <a:pt x="0" y="148"/>
                  </a:lnTo>
                  <a:lnTo>
                    <a:pt x="0" y="135"/>
                  </a:lnTo>
                  <a:lnTo>
                    <a:pt x="3" y="120"/>
                  </a:lnTo>
                  <a:lnTo>
                    <a:pt x="6" y="105"/>
                  </a:lnTo>
                  <a:lnTo>
                    <a:pt x="12" y="92"/>
                  </a:lnTo>
                  <a:lnTo>
                    <a:pt x="12" y="92"/>
                  </a:lnTo>
                  <a:lnTo>
                    <a:pt x="18" y="77"/>
                  </a:lnTo>
                  <a:lnTo>
                    <a:pt x="27" y="65"/>
                  </a:lnTo>
                  <a:lnTo>
                    <a:pt x="36" y="53"/>
                  </a:lnTo>
                  <a:lnTo>
                    <a:pt x="44" y="43"/>
                  </a:lnTo>
                  <a:lnTo>
                    <a:pt x="56" y="32"/>
                  </a:lnTo>
                  <a:lnTo>
                    <a:pt x="67" y="25"/>
                  </a:lnTo>
                  <a:lnTo>
                    <a:pt x="80" y="17"/>
                  </a:lnTo>
                  <a:lnTo>
                    <a:pt x="92" y="12"/>
                  </a:lnTo>
                  <a:lnTo>
                    <a:pt x="105" y="7"/>
                  </a:lnTo>
                  <a:lnTo>
                    <a:pt x="120" y="3"/>
                  </a:lnTo>
                  <a:lnTo>
                    <a:pt x="134" y="1"/>
                  </a:lnTo>
                  <a:lnTo>
                    <a:pt x="148" y="0"/>
                  </a:lnTo>
                  <a:lnTo>
                    <a:pt x="163" y="1"/>
                  </a:lnTo>
                  <a:lnTo>
                    <a:pt x="178" y="3"/>
                  </a:lnTo>
                  <a:lnTo>
                    <a:pt x="192" y="7"/>
                  </a:lnTo>
                  <a:lnTo>
                    <a:pt x="206" y="12"/>
                  </a:lnTo>
                  <a:lnTo>
                    <a:pt x="671" y="209"/>
                  </a:lnTo>
                  <a:lnTo>
                    <a:pt x="671" y="209"/>
                  </a:lnTo>
                  <a:lnTo>
                    <a:pt x="685" y="215"/>
                  </a:lnTo>
                  <a:lnTo>
                    <a:pt x="697" y="222"/>
                  </a:lnTo>
                  <a:lnTo>
                    <a:pt x="709" y="231"/>
                  </a:lnTo>
                  <a:lnTo>
                    <a:pt x="719" y="242"/>
                  </a:lnTo>
                  <a:lnTo>
                    <a:pt x="729" y="252"/>
                  </a:lnTo>
                  <a:lnTo>
                    <a:pt x="737" y="264"/>
                  </a:lnTo>
                  <a:lnTo>
                    <a:pt x="744" y="276"/>
                  </a:lnTo>
                  <a:lnTo>
                    <a:pt x="750" y="289"/>
                  </a:lnTo>
                  <a:lnTo>
                    <a:pt x="755" y="303"/>
                  </a:lnTo>
                  <a:lnTo>
                    <a:pt x="759" y="318"/>
                  </a:lnTo>
                  <a:lnTo>
                    <a:pt x="761" y="331"/>
                  </a:lnTo>
                  <a:lnTo>
                    <a:pt x="762" y="346"/>
                  </a:lnTo>
                  <a:lnTo>
                    <a:pt x="761" y="361"/>
                  </a:lnTo>
                  <a:lnTo>
                    <a:pt x="759" y="374"/>
                  </a:lnTo>
                  <a:lnTo>
                    <a:pt x="755" y="389"/>
                  </a:lnTo>
                  <a:lnTo>
                    <a:pt x="750" y="404"/>
                  </a:lnTo>
                  <a:lnTo>
                    <a:pt x="750" y="404"/>
                  </a:lnTo>
                  <a:lnTo>
                    <a:pt x="740" y="423"/>
                  </a:lnTo>
                  <a:lnTo>
                    <a:pt x="726" y="441"/>
                  </a:lnTo>
                  <a:lnTo>
                    <a:pt x="712" y="457"/>
                  </a:lnTo>
                  <a:lnTo>
                    <a:pt x="694" y="471"/>
                  </a:lnTo>
                  <a:lnTo>
                    <a:pt x="676" y="479"/>
                  </a:lnTo>
                  <a:lnTo>
                    <a:pt x="655" y="488"/>
                  </a:lnTo>
                  <a:lnTo>
                    <a:pt x="634" y="493"/>
                  </a:lnTo>
                  <a:lnTo>
                    <a:pt x="613" y="494"/>
                  </a:lnTo>
                  <a:lnTo>
                    <a:pt x="613" y="494"/>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9">
              <a:extLst>
                <a:ext uri="{FF2B5EF4-FFF2-40B4-BE49-F238E27FC236}">
                  <a16:creationId xmlns:a16="http://schemas.microsoft.com/office/drawing/2014/main" id="{9AFEC122-DD0D-4450-A0C3-E4E25EB27093}"/>
                </a:ext>
              </a:extLst>
            </p:cNvPr>
            <p:cNvSpPr>
              <a:spLocks/>
            </p:cNvSpPr>
            <p:nvPr/>
          </p:nvSpPr>
          <p:spPr bwMode="auto">
            <a:xfrm>
              <a:off x="6685070" y="1074631"/>
              <a:ext cx="392113" cy="604837"/>
            </a:xfrm>
            <a:custGeom>
              <a:avLst/>
              <a:gdLst>
                <a:gd name="T0" fmla="*/ 149 w 493"/>
                <a:gd name="T1" fmla="*/ 762 h 762"/>
                <a:gd name="T2" fmla="*/ 119 w 493"/>
                <a:gd name="T3" fmla="*/ 759 h 762"/>
                <a:gd name="T4" fmla="*/ 91 w 493"/>
                <a:gd name="T5" fmla="*/ 750 h 762"/>
                <a:gd name="T6" fmla="*/ 77 w 493"/>
                <a:gd name="T7" fmla="*/ 743 h 762"/>
                <a:gd name="T8" fmla="*/ 52 w 493"/>
                <a:gd name="T9" fmla="*/ 726 h 762"/>
                <a:gd name="T10" fmla="*/ 33 w 493"/>
                <a:gd name="T11" fmla="*/ 705 h 762"/>
                <a:gd name="T12" fmla="*/ 16 w 493"/>
                <a:gd name="T13" fmla="*/ 682 h 762"/>
                <a:gd name="T14" fmla="*/ 6 w 493"/>
                <a:gd name="T15" fmla="*/ 655 h 762"/>
                <a:gd name="T16" fmla="*/ 0 w 493"/>
                <a:gd name="T17" fmla="*/ 627 h 762"/>
                <a:gd name="T18" fmla="*/ 0 w 493"/>
                <a:gd name="T19" fmla="*/ 599 h 762"/>
                <a:gd name="T20" fmla="*/ 6 w 493"/>
                <a:gd name="T21" fmla="*/ 569 h 762"/>
                <a:gd name="T22" fmla="*/ 208 w 493"/>
                <a:gd name="T23" fmla="*/ 90 h 762"/>
                <a:gd name="T24" fmla="*/ 214 w 493"/>
                <a:gd name="T25" fmla="*/ 77 h 762"/>
                <a:gd name="T26" fmla="*/ 232 w 493"/>
                <a:gd name="T27" fmla="*/ 53 h 762"/>
                <a:gd name="T28" fmla="*/ 253 w 493"/>
                <a:gd name="T29" fmla="*/ 33 h 762"/>
                <a:gd name="T30" fmla="*/ 276 w 493"/>
                <a:gd name="T31" fmla="*/ 18 h 762"/>
                <a:gd name="T32" fmla="*/ 302 w 493"/>
                <a:gd name="T33" fmla="*/ 6 h 762"/>
                <a:gd name="T34" fmla="*/ 330 w 493"/>
                <a:gd name="T35" fmla="*/ 1 h 762"/>
                <a:gd name="T36" fmla="*/ 360 w 493"/>
                <a:gd name="T37" fmla="*/ 1 h 762"/>
                <a:gd name="T38" fmla="*/ 388 w 493"/>
                <a:gd name="T39" fmla="*/ 7 h 762"/>
                <a:gd name="T40" fmla="*/ 403 w 493"/>
                <a:gd name="T41" fmla="*/ 12 h 762"/>
                <a:gd name="T42" fmla="*/ 429 w 493"/>
                <a:gd name="T43" fmla="*/ 27 h 762"/>
                <a:gd name="T44" fmla="*/ 452 w 493"/>
                <a:gd name="T45" fmla="*/ 44 h 762"/>
                <a:gd name="T46" fmla="*/ 469 w 493"/>
                <a:gd name="T47" fmla="*/ 68 h 762"/>
                <a:gd name="T48" fmla="*/ 483 w 493"/>
                <a:gd name="T49" fmla="*/ 93 h 762"/>
                <a:gd name="T50" fmla="*/ 490 w 493"/>
                <a:gd name="T51" fmla="*/ 120 h 762"/>
                <a:gd name="T52" fmla="*/ 493 w 493"/>
                <a:gd name="T53" fmla="*/ 148 h 762"/>
                <a:gd name="T54" fmla="*/ 490 w 493"/>
                <a:gd name="T55" fmla="*/ 178 h 762"/>
                <a:gd name="T56" fmla="*/ 481 w 493"/>
                <a:gd name="T57" fmla="*/ 206 h 762"/>
                <a:gd name="T58" fmla="*/ 285 w 493"/>
                <a:gd name="T59" fmla="*/ 671 h 762"/>
                <a:gd name="T60" fmla="*/ 261 w 493"/>
                <a:gd name="T61" fmla="*/ 708 h 762"/>
                <a:gd name="T62" fmla="*/ 229 w 493"/>
                <a:gd name="T63" fmla="*/ 738 h 762"/>
                <a:gd name="T64" fmla="*/ 190 w 493"/>
                <a:gd name="T65" fmla="*/ 756 h 762"/>
                <a:gd name="T66" fmla="*/ 149 w 493"/>
                <a:gd name="T67" fmla="*/ 76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3" h="762">
                  <a:moveTo>
                    <a:pt x="149" y="762"/>
                  </a:moveTo>
                  <a:lnTo>
                    <a:pt x="149" y="762"/>
                  </a:lnTo>
                  <a:lnTo>
                    <a:pt x="134" y="760"/>
                  </a:lnTo>
                  <a:lnTo>
                    <a:pt x="119" y="759"/>
                  </a:lnTo>
                  <a:lnTo>
                    <a:pt x="104" y="755"/>
                  </a:lnTo>
                  <a:lnTo>
                    <a:pt x="91" y="750"/>
                  </a:lnTo>
                  <a:lnTo>
                    <a:pt x="91" y="750"/>
                  </a:lnTo>
                  <a:lnTo>
                    <a:pt x="77" y="743"/>
                  </a:lnTo>
                  <a:lnTo>
                    <a:pt x="64" y="735"/>
                  </a:lnTo>
                  <a:lnTo>
                    <a:pt x="52" y="726"/>
                  </a:lnTo>
                  <a:lnTo>
                    <a:pt x="42" y="716"/>
                  </a:lnTo>
                  <a:lnTo>
                    <a:pt x="33" y="705"/>
                  </a:lnTo>
                  <a:lnTo>
                    <a:pt x="24" y="694"/>
                  </a:lnTo>
                  <a:lnTo>
                    <a:pt x="16" y="682"/>
                  </a:lnTo>
                  <a:lnTo>
                    <a:pt x="10" y="668"/>
                  </a:lnTo>
                  <a:lnTo>
                    <a:pt x="6" y="655"/>
                  </a:lnTo>
                  <a:lnTo>
                    <a:pt x="3" y="642"/>
                  </a:lnTo>
                  <a:lnTo>
                    <a:pt x="0" y="627"/>
                  </a:lnTo>
                  <a:lnTo>
                    <a:pt x="0" y="613"/>
                  </a:lnTo>
                  <a:lnTo>
                    <a:pt x="0" y="599"/>
                  </a:lnTo>
                  <a:lnTo>
                    <a:pt x="3" y="584"/>
                  </a:lnTo>
                  <a:lnTo>
                    <a:pt x="6" y="569"/>
                  </a:lnTo>
                  <a:lnTo>
                    <a:pt x="12" y="555"/>
                  </a:lnTo>
                  <a:lnTo>
                    <a:pt x="208" y="90"/>
                  </a:lnTo>
                  <a:lnTo>
                    <a:pt x="208" y="90"/>
                  </a:lnTo>
                  <a:lnTo>
                    <a:pt x="214" y="77"/>
                  </a:lnTo>
                  <a:lnTo>
                    <a:pt x="223" y="64"/>
                  </a:lnTo>
                  <a:lnTo>
                    <a:pt x="232" y="53"/>
                  </a:lnTo>
                  <a:lnTo>
                    <a:pt x="241" y="41"/>
                  </a:lnTo>
                  <a:lnTo>
                    <a:pt x="253" y="33"/>
                  </a:lnTo>
                  <a:lnTo>
                    <a:pt x="263" y="24"/>
                  </a:lnTo>
                  <a:lnTo>
                    <a:pt x="276" y="18"/>
                  </a:lnTo>
                  <a:lnTo>
                    <a:pt x="288" y="10"/>
                  </a:lnTo>
                  <a:lnTo>
                    <a:pt x="302" y="6"/>
                  </a:lnTo>
                  <a:lnTo>
                    <a:pt x="316" y="3"/>
                  </a:lnTo>
                  <a:lnTo>
                    <a:pt x="330" y="1"/>
                  </a:lnTo>
                  <a:lnTo>
                    <a:pt x="345" y="0"/>
                  </a:lnTo>
                  <a:lnTo>
                    <a:pt x="360" y="1"/>
                  </a:lnTo>
                  <a:lnTo>
                    <a:pt x="374" y="3"/>
                  </a:lnTo>
                  <a:lnTo>
                    <a:pt x="388" y="7"/>
                  </a:lnTo>
                  <a:lnTo>
                    <a:pt x="403" y="12"/>
                  </a:lnTo>
                  <a:lnTo>
                    <a:pt x="403" y="12"/>
                  </a:lnTo>
                  <a:lnTo>
                    <a:pt x="416" y="19"/>
                  </a:lnTo>
                  <a:lnTo>
                    <a:pt x="429" y="27"/>
                  </a:lnTo>
                  <a:lnTo>
                    <a:pt x="441" y="36"/>
                  </a:lnTo>
                  <a:lnTo>
                    <a:pt x="452" y="44"/>
                  </a:lnTo>
                  <a:lnTo>
                    <a:pt x="461" y="56"/>
                  </a:lnTo>
                  <a:lnTo>
                    <a:pt x="469" y="68"/>
                  </a:lnTo>
                  <a:lnTo>
                    <a:pt x="477" y="80"/>
                  </a:lnTo>
                  <a:lnTo>
                    <a:pt x="483" y="93"/>
                  </a:lnTo>
                  <a:lnTo>
                    <a:pt x="487" y="107"/>
                  </a:lnTo>
                  <a:lnTo>
                    <a:pt x="490" y="120"/>
                  </a:lnTo>
                  <a:lnTo>
                    <a:pt x="493" y="134"/>
                  </a:lnTo>
                  <a:lnTo>
                    <a:pt x="493" y="148"/>
                  </a:lnTo>
                  <a:lnTo>
                    <a:pt x="493" y="163"/>
                  </a:lnTo>
                  <a:lnTo>
                    <a:pt x="490" y="178"/>
                  </a:lnTo>
                  <a:lnTo>
                    <a:pt x="487" y="192"/>
                  </a:lnTo>
                  <a:lnTo>
                    <a:pt x="481" y="206"/>
                  </a:lnTo>
                  <a:lnTo>
                    <a:pt x="285" y="671"/>
                  </a:lnTo>
                  <a:lnTo>
                    <a:pt x="285" y="671"/>
                  </a:lnTo>
                  <a:lnTo>
                    <a:pt x="275" y="691"/>
                  </a:lnTo>
                  <a:lnTo>
                    <a:pt x="261" y="708"/>
                  </a:lnTo>
                  <a:lnTo>
                    <a:pt x="247" y="725"/>
                  </a:lnTo>
                  <a:lnTo>
                    <a:pt x="229" y="738"/>
                  </a:lnTo>
                  <a:lnTo>
                    <a:pt x="211" y="749"/>
                  </a:lnTo>
                  <a:lnTo>
                    <a:pt x="190" y="756"/>
                  </a:lnTo>
                  <a:lnTo>
                    <a:pt x="169" y="760"/>
                  </a:lnTo>
                  <a:lnTo>
                    <a:pt x="149" y="762"/>
                  </a:lnTo>
                  <a:lnTo>
                    <a:pt x="149" y="762"/>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Oval 4"/>
          <p:cNvSpPr/>
          <p:nvPr/>
        </p:nvSpPr>
        <p:spPr>
          <a:xfrm>
            <a:off x="7229240" y="1082493"/>
            <a:ext cx="619670" cy="619670"/>
          </a:xfrm>
          <a:prstGeom prst="ellipse">
            <a:avLst/>
          </a:pr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pPr algn="ctr"/>
            <a:r>
              <a:rPr lang="en-US" sz="2400" b="1" dirty="0">
                <a:solidFill>
                  <a:schemeClr val="bg1"/>
                </a:solidFill>
              </a:rPr>
              <a:t>2</a:t>
            </a:r>
          </a:p>
        </p:txBody>
      </p:sp>
      <p:sp>
        <p:nvSpPr>
          <p:cNvPr id="31" name="Oval 30"/>
          <p:cNvSpPr/>
          <p:nvPr/>
        </p:nvSpPr>
        <p:spPr>
          <a:xfrm>
            <a:off x="4400864" y="1082493"/>
            <a:ext cx="619670" cy="619670"/>
          </a:xfrm>
          <a:prstGeom prst="ellipse">
            <a:avLst/>
          </a:pr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pPr algn="ctr"/>
            <a:r>
              <a:rPr lang="en-US" sz="2400" b="1" dirty="0">
                <a:solidFill>
                  <a:schemeClr val="bg1"/>
                </a:solidFill>
              </a:rPr>
              <a:t>1</a:t>
            </a:r>
          </a:p>
        </p:txBody>
      </p:sp>
      <p:sp>
        <p:nvSpPr>
          <p:cNvPr id="32" name="Oval 31"/>
          <p:cNvSpPr/>
          <p:nvPr/>
        </p:nvSpPr>
        <p:spPr>
          <a:xfrm>
            <a:off x="4400864" y="5130877"/>
            <a:ext cx="619670" cy="619670"/>
          </a:xfrm>
          <a:prstGeom prst="ellipse">
            <a:avLst/>
          </a:pr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pPr algn="ctr"/>
            <a:r>
              <a:rPr lang="en-US" sz="2400" b="1" dirty="0">
                <a:solidFill>
                  <a:schemeClr val="bg1"/>
                </a:solidFill>
              </a:rPr>
              <a:t>3</a:t>
            </a:r>
          </a:p>
        </p:txBody>
      </p:sp>
      <p:sp>
        <p:nvSpPr>
          <p:cNvPr id="33" name="Oval 32"/>
          <p:cNvSpPr/>
          <p:nvPr/>
        </p:nvSpPr>
        <p:spPr>
          <a:xfrm>
            <a:off x="7229240" y="5185385"/>
            <a:ext cx="619670" cy="619670"/>
          </a:xfrm>
          <a:prstGeom prst="ellipse">
            <a:avLst/>
          </a:pr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pPr algn="ctr"/>
            <a:r>
              <a:rPr lang="en-US" sz="2400" b="1" dirty="0">
                <a:solidFill>
                  <a:schemeClr val="bg1"/>
                </a:solidFill>
              </a:rPr>
              <a:t>4</a:t>
            </a:r>
          </a:p>
        </p:txBody>
      </p:sp>
      <p:sp>
        <p:nvSpPr>
          <p:cNvPr id="34" name="Rounded Rectangle 33"/>
          <p:cNvSpPr/>
          <p:nvPr/>
        </p:nvSpPr>
        <p:spPr>
          <a:xfrm>
            <a:off x="7848910" y="1082493"/>
            <a:ext cx="3970557" cy="61967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dirty="0">
                <a:solidFill>
                  <a:schemeClr val="bg1"/>
                </a:solidFill>
                <a:effectLst/>
                <a:latin typeface="Inter"/>
              </a:rPr>
              <a:t>Classification</a:t>
            </a:r>
            <a:endParaRPr lang="en-US" dirty="0">
              <a:solidFill>
                <a:schemeClr val="bg1"/>
              </a:solidFill>
            </a:endParaRPr>
          </a:p>
        </p:txBody>
      </p:sp>
      <p:sp>
        <p:nvSpPr>
          <p:cNvPr id="35" name="Rounded Rectangle 34"/>
          <p:cNvSpPr/>
          <p:nvPr/>
        </p:nvSpPr>
        <p:spPr>
          <a:xfrm>
            <a:off x="7848910" y="5168825"/>
            <a:ext cx="3970557" cy="61967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dirty="0">
                <a:solidFill>
                  <a:schemeClr val="bg1"/>
                </a:solidFill>
                <a:effectLst/>
                <a:latin typeface="Inter"/>
              </a:rPr>
              <a:t>Regression Analysis</a:t>
            </a:r>
            <a:endParaRPr lang="en-US" sz="2400" dirty="0">
              <a:solidFill>
                <a:schemeClr val="bg1"/>
              </a:solidFill>
            </a:endParaRPr>
          </a:p>
        </p:txBody>
      </p:sp>
      <p:sp>
        <p:nvSpPr>
          <p:cNvPr id="36" name="Rounded Rectangle 35"/>
          <p:cNvSpPr/>
          <p:nvPr/>
        </p:nvSpPr>
        <p:spPr>
          <a:xfrm>
            <a:off x="433154" y="1082493"/>
            <a:ext cx="3970557" cy="61967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dirty="0">
                <a:solidFill>
                  <a:schemeClr val="bg1"/>
                </a:solidFill>
                <a:effectLst/>
                <a:latin typeface="Inter"/>
              </a:rPr>
              <a:t>Clustering</a:t>
            </a:r>
            <a:endParaRPr lang="en-US" dirty="0">
              <a:solidFill>
                <a:schemeClr val="bg1"/>
              </a:solidFill>
            </a:endParaRPr>
          </a:p>
        </p:txBody>
      </p:sp>
      <p:sp>
        <p:nvSpPr>
          <p:cNvPr id="37" name="Rounded Rectangle 36"/>
          <p:cNvSpPr/>
          <p:nvPr/>
        </p:nvSpPr>
        <p:spPr>
          <a:xfrm>
            <a:off x="433154" y="5168825"/>
            <a:ext cx="3970557" cy="619670"/>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dirty="0">
                <a:solidFill>
                  <a:schemeClr val="bg1"/>
                </a:solidFill>
                <a:effectLst/>
                <a:latin typeface="Inter"/>
              </a:rPr>
              <a:t>Association Rule Mining</a:t>
            </a:r>
            <a:endParaRPr lang="en-US" sz="2400" b="0" i="0" dirty="0">
              <a:solidFill>
                <a:schemeClr val="bg1"/>
              </a:solidFill>
              <a:effectLst/>
              <a:latin typeface="Inter"/>
            </a:endParaRPr>
          </a:p>
        </p:txBody>
      </p:sp>
      <p:sp>
        <p:nvSpPr>
          <p:cNvPr id="38" name="Rectangle 37"/>
          <p:cNvSpPr/>
          <p:nvPr/>
        </p:nvSpPr>
        <p:spPr>
          <a:xfrm flipH="1">
            <a:off x="498977" y="1854512"/>
            <a:ext cx="4051489" cy="1423467"/>
          </a:xfrm>
          <a:prstGeom prst="rect">
            <a:avLst/>
          </a:prstGeom>
        </p:spPr>
        <p:txBody>
          <a:bodyPr wrap="square" lIns="0" tIns="0" rIns="0" bIns="0" anchor="t">
            <a:spAutoFit/>
          </a:bodyPr>
          <a:lstStyle/>
          <a:p>
            <a:pPr marL="742950" lvl="1" indent="-285750" algn="l">
              <a:spcBef>
                <a:spcPts val="300"/>
              </a:spcBef>
              <a:buFont typeface="Arial" panose="020B0604020202020204" pitchFamily="34" charset="0"/>
              <a:buChar char="•"/>
            </a:pPr>
            <a:r>
              <a:rPr lang="en-US" b="1" i="0" dirty="0">
                <a:solidFill>
                  <a:srgbClr val="404040"/>
                </a:solidFill>
                <a:effectLst/>
                <a:latin typeface="Inter"/>
              </a:rPr>
              <a:t>Grouping employees based on similar characteristics (e.g., job satisfaction, performance ratings).</a:t>
            </a:r>
          </a:p>
          <a:p>
            <a:pPr marL="742950" lvl="1" indent="-285750" algn="l">
              <a:spcBef>
                <a:spcPts val="300"/>
              </a:spcBef>
              <a:buFont typeface="Arial" panose="020B0604020202020204" pitchFamily="34" charset="0"/>
              <a:buChar char="•"/>
            </a:pPr>
            <a:r>
              <a:rPr lang="en-US" b="1" i="0" dirty="0">
                <a:solidFill>
                  <a:srgbClr val="404040"/>
                </a:solidFill>
                <a:effectLst/>
                <a:latin typeface="Inter"/>
              </a:rPr>
              <a:t>Example: Identifying high-risk groups for attrition.</a:t>
            </a:r>
          </a:p>
        </p:txBody>
      </p:sp>
      <p:sp>
        <p:nvSpPr>
          <p:cNvPr id="39" name="Rectangle 38"/>
          <p:cNvSpPr/>
          <p:nvPr/>
        </p:nvSpPr>
        <p:spPr>
          <a:xfrm flipH="1">
            <a:off x="7433897" y="1854512"/>
            <a:ext cx="4382592" cy="1146468"/>
          </a:xfrm>
          <a:prstGeom prst="rect">
            <a:avLst/>
          </a:prstGeom>
        </p:spPr>
        <p:txBody>
          <a:bodyPr wrap="square" lIns="0" tIns="0" rIns="0" bIns="0" anchor="t">
            <a:spAutoFit/>
          </a:bodyPr>
          <a:lstStyle/>
          <a:p>
            <a:pPr marL="742950" lvl="1" indent="-285750" algn="l">
              <a:spcBef>
                <a:spcPts val="300"/>
              </a:spcBef>
              <a:buFont typeface="Arial" panose="020B0604020202020204" pitchFamily="34" charset="0"/>
              <a:buChar char="•"/>
            </a:pPr>
            <a:r>
              <a:rPr lang="en-US" b="1" i="0" dirty="0">
                <a:solidFill>
                  <a:srgbClr val="404040"/>
                </a:solidFill>
                <a:effectLst/>
                <a:latin typeface="Inter"/>
              </a:rPr>
              <a:t>Predicting categorical outcomes (e.g., Will an employee leave? Yes/No).</a:t>
            </a:r>
          </a:p>
          <a:p>
            <a:pPr marL="742950" lvl="1" indent="-285750" algn="l">
              <a:spcBef>
                <a:spcPts val="300"/>
              </a:spcBef>
              <a:buFont typeface="Arial" panose="020B0604020202020204" pitchFamily="34" charset="0"/>
              <a:buChar char="•"/>
            </a:pPr>
            <a:r>
              <a:rPr lang="en-US" b="1" i="0" dirty="0">
                <a:solidFill>
                  <a:srgbClr val="404040"/>
                </a:solidFill>
                <a:effectLst/>
                <a:latin typeface="Inter"/>
              </a:rPr>
              <a:t>Example: Attrition prediction using Random Forest Classifier.</a:t>
            </a:r>
          </a:p>
        </p:txBody>
      </p:sp>
      <p:sp>
        <p:nvSpPr>
          <p:cNvPr id="40" name="Rectangle 39"/>
          <p:cNvSpPr/>
          <p:nvPr/>
        </p:nvSpPr>
        <p:spPr>
          <a:xfrm flipH="1">
            <a:off x="372532" y="3934697"/>
            <a:ext cx="4336033" cy="1146468"/>
          </a:xfrm>
          <a:prstGeom prst="rect">
            <a:avLst/>
          </a:prstGeom>
        </p:spPr>
        <p:txBody>
          <a:bodyPr wrap="square" lIns="0" tIns="0" rIns="0" bIns="0" anchor="t">
            <a:spAutoFit/>
          </a:bodyPr>
          <a:lstStyle/>
          <a:p>
            <a:pPr marL="742950" lvl="1" indent="-285750" algn="l">
              <a:spcBef>
                <a:spcPts val="300"/>
              </a:spcBef>
              <a:buFont typeface="Arial" panose="020B0604020202020204" pitchFamily="34" charset="0"/>
              <a:buChar char="•"/>
            </a:pPr>
            <a:r>
              <a:rPr lang="en-US" b="1" i="0" dirty="0">
                <a:solidFill>
                  <a:srgbClr val="404040"/>
                </a:solidFill>
                <a:effectLst/>
                <a:latin typeface="Inter"/>
              </a:rPr>
              <a:t>Discovering relationships between variables (e.g., Overtime → Attrition).</a:t>
            </a:r>
          </a:p>
          <a:p>
            <a:pPr marL="742950" lvl="1" indent="-285750" algn="l">
              <a:spcBef>
                <a:spcPts val="300"/>
              </a:spcBef>
              <a:buFont typeface="Arial" panose="020B0604020202020204" pitchFamily="34" charset="0"/>
              <a:buChar char="•"/>
            </a:pPr>
            <a:r>
              <a:rPr lang="en-US" b="1" i="0" dirty="0">
                <a:solidFill>
                  <a:srgbClr val="404040"/>
                </a:solidFill>
                <a:effectLst/>
                <a:latin typeface="Inter"/>
              </a:rPr>
              <a:t>Example: Employees working overtime are 3x more likely to leave.</a:t>
            </a:r>
          </a:p>
        </p:txBody>
      </p:sp>
      <p:sp>
        <p:nvSpPr>
          <p:cNvPr id="41" name="Rectangle 40"/>
          <p:cNvSpPr/>
          <p:nvPr/>
        </p:nvSpPr>
        <p:spPr>
          <a:xfrm flipH="1">
            <a:off x="7569844" y="3965177"/>
            <a:ext cx="4246645" cy="1146468"/>
          </a:xfrm>
          <a:prstGeom prst="rect">
            <a:avLst/>
          </a:prstGeom>
        </p:spPr>
        <p:txBody>
          <a:bodyPr wrap="square" lIns="0" tIns="0" rIns="0" bIns="0" anchor="t">
            <a:spAutoFit/>
          </a:bodyPr>
          <a:lstStyle/>
          <a:p>
            <a:pPr marL="742950" lvl="1" indent="-285750" algn="l">
              <a:spcBef>
                <a:spcPts val="300"/>
              </a:spcBef>
              <a:buFont typeface="Arial" panose="020B0604020202020204" pitchFamily="34" charset="0"/>
              <a:buChar char="•"/>
            </a:pPr>
            <a:r>
              <a:rPr lang="en-US" b="1" i="0" dirty="0">
                <a:solidFill>
                  <a:srgbClr val="404040"/>
                </a:solidFill>
                <a:effectLst/>
                <a:latin typeface="Inter"/>
              </a:rPr>
              <a:t>Predicting continuous outcomes (e.g., Salary, Tenure).</a:t>
            </a:r>
          </a:p>
          <a:p>
            <a:pPr marL="742950" lvl="1" indent="-285750" algn="l">
              <a:spcBef>
                <a:spcPts val="300"/>
              </a:spcBef>
              <a:buFont typeface="Arial" panose="020B0604020202020204" pitchFamily="34" charset="0"/>
              <a:buChar char="•"/>
            </a:pPr>
            <a:r>
              <a:rPr lang="en-US" b="1" i="0" dirty="0">
                <a:solidFill>
                  <a:srgbClr val="404040"/>
                </a:solidFill>
                <a:effectLst/>
                <a:latin typeface="Inter"/>
              </a:rPr>
              <a:t>Example: Salary prediction based on job role and experience.</a:t>
            </a:r>
            <a:endParaRPr lang="en-US" b="1" dirty="0">
              <a:solidFill>
                <a:srgbClr val="121543"/>
              </a:solidFill>
              <a:latin typeface="Gotham Light" charset="0"/>
              <a:ea typeface="Gotham Light" charset="0"/>
              <a:cs typeface="Gotham Light" charset="0"/>
            </a:endParaRPr>
          </a:p>
        </p:txBody>
      </p:sp>
      <p:sp>
        <p:nvSpPr>
          <p:cNvPr id="30" name="TextBox 13">
            <a:extLst>
              <a:ext uri="{FF2B5EF4-FFF2-40B4-BE49-F238E27FC236}">
                <a16:creationId xmlns:a16="http://schemas.microsoft.com/office/drawing/2014/main" id="{C03EF7A1-314B-5B04-3A0A-A803C492FE82}"/>
              </a:ext>
            </a:extLst>
          </p:cNvPr>
          <p:cNvSpPr txBox="1"/>
          <p:nvPr/>
        </p:nvSpPr>
        <p:spPr>
          <a:xfrm>
            <a:off x="3218592" y="-476671"/>
            <a:ext cx="5571360" cy="1303114"/>
          </a:xfrm>
          <a:prstGeom prst="rect">
            <a:avLst/>
          </a:prstGeom>
        </p:spPr>
        <p:txBody>
          <a:bodyPr wrap="square" lIns="0" tIns="0" rIns="0" bIns="0" rtlCol="0" anchor="t">
            <a:spAutoFit/>
          </a:bodyPr>
          <a:lstStyle/>
          <a:p>
            <a:pPr algn="ctr">
              <a:lnSpc>
                <a:spcPts val="11985"/>
              </a:lnSpc>
              <a:spcBef>
                <a:spcPct val="0"/>
              </a:spcBef>
            </a:pPr>
            <a:r>
              <a:rPr lang="en-US" sz="4400" b="1" i="0" dirty="0">
                <a:solidFill>
                  <a:schemeClr val="accent3"/>
                </a:solidFill>
                <a:effectLst/>
                <a:latin typeface="Inter"/>
              </a:rPr>
              <a:t>Data Mining Techniques</a:t>
            </a:r>
          </a:p>
        </p:txBody>
      </p:sp>
    </p:spTree>
    <p:extLst>
      <p:ext uri="{BB962C8B-B14F-4D97-AF65-F5344CB8AC3E}">
        <p14:creationId xmlns:p14="http://schemas.microsoft.com/office/powerpoint/2010/main" val="1489692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1000"/>
                                        <p:tgtEl>
                                          <p:spTgt spid="34"/>
                                        </p:tgtEl>
                                      </p:cBhvr>
                                    </p:animEffect>
                                    <p:anim calcmode="lin" valueType="num">
                                      <p:cBhvr>
                                        <p:cTn id="30" dur="1000" fill="hold"/>
                                        <p:tgtEl>
                                          <p:spTgt spid="34"/>
                                        </p:tgtEl>
                                        <p:attrNameLst>
                                          <p:attrName>ppt_x</p:attrName>
                                        </p:attrNameLst>
                                      </p:cBhvr>
                                      <p:tavLst>
                                        <p:tav tm="0">
                                          <p:val>
                                            <p:strVal val="#ppt_x"/>
                                          </p:val>
                                        </p:tav>
                                        <p:tav tm="100000">
                                          <p:val>
                                            <p:strVal val="#ppt_x"/>
                                          </p:val>
                                        </p:tav>
                                      </p:tavLst>
                                    </p:anim>
                                    <p:anim calcmode="lin" valueType="num">
                                      <p:cBhvr>
                                        <p:cTn id="31" dur="1000" fill="hold"/>
                                        <p:tgtEl>
                                          <p:spTgt spid="34"/>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1000"/>
                                        <p:tgtEl>
                                          <p:spTgt spid="39"/>
                                        </p:tgtEl>
                                      </p:cBhvr>
                                    </p:animEffect>
                                    <p:anim calcmode="lin" valueType="num">
                                      <p:cBhvr>
                                        <p:cTn id="35" dur="1000" fill="hold"/>
                                        <p:tgtEl>
                                          <p:spTgt spid="39"/>
                                        </p:tgtEl>
                                        <p:attrNameLst>
                                          <p:attrName>ppt_x</p:attrName>
                                        </p:attrNameLst>
                                      </p:cBhvr>
                                      <p:tavLst>
                                        <p:tav tm="0">
                                          <p:val>
                                            <p:strVal val="#ppt_x"/>
                                          </p:val>
                                        </p:tav>
                                        <p:tav tm="100000">
                                          <p:val>
                                            <p:strVal val="#ppt_x"/>
                                          </p:val>
                                        </p:tav>
                                      </p:tavLst>
                                    </p:anim>
                                    <p:anim calcmode="lin" valueType="num">
                                      <p:cBhvr>
                                        <p:cTn id="3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1000"/>
                                        <p:tgtEl>
                                          <p:spTgt spid="37"/>
                                        </p:tgtEl>
                                      </p:cBhvr>
                                    </p:animEffect>
                                    <p:anim calcmode="lin" valueType="num">
                                      <p:cBhvr>
                                        <p:cTn id="42" dur="1000" fill="hold"/>
                                        <p:tgtEl>
                                          <p:spTgt spid="37"/>
                                        </p:tgtEl>
                                        <p:attrNameLst>
                                          <p:attrName>ppt_x</p:attrName>
                                        </p:attrNameLst>
                                      </p:cBhvr>
                                      <p:tavLst>
                                        <p:tav tm="0">
                                          <p:val>
                                            <p:strVal val="#ppt_x"/>
                                          </p:val>
                                        </p:tav>
                                        <p:tav tm="100000">
                                          <p:val>
                                            <p:strVal val="#ppt_x"/>
                                          </p:val>
                                        </p:tav>
                                      </p:tavLst>
                                    </p:anim>
                                    <p:anim calcmode="lin" valueType="num">
                                      <p:cBhvr>
                                        <p:cTn id="43" dur="1000" fill="hold"/>
                                        <p:tgtEl>
                                          <p:spTgt spid="3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1000"/>
                                        <p:tgtEl>
                                          <p:spTgt spid="32"/>
                                        </p:tgtEl>
                                      </p:cBhvr>
                                    </p:animEffect>
                                    <p:anim calcmode="lin" valueType="num">
                                      <p:cBhvr>
                                        <p:cTn id="47" dur="1000" fill="hold"/>
                                        <p:tgtEl>
                                          <p:spTgt spid="32"/>
                                        </p:tgtEl>
                                        <p:attrNameLst>
                                          <p:attrName>ppt_x</p:attrName>
                                        </p:attrNameLst>
                                      </p:cBhvr>
                                      <p:tavLst>
                                        <p:tav tm="0">
                                          <p:val>
                                            <p:strVal val="#ppt_x"/>
                                          </p:val>
                                        </p:tav>
                                        <p:tav tm="100000">
                                          <p:val>
                                            <p:strVal val="#ppt_x"/>
                                          </p:val>
                                        </p:tav>
                                      </p:tavLst>
                                    </p:anim>
                                    <p:anim calcmode="lin" valueType="num">
                                      <p:cBhvr>
                                        <p:cTn id="48" dur="1000" fill="hold"/>
                                        <p:tgtEl>
                                          <p:spTgt spid="3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1000"/>
                                        <p:tgtEl>
                                          <p:spTgt spid="40"/>
                                        </p:tgtEl>
                                      </p:cBhvr>
                                    </p:animEffect>
                                    <p:anim calcmode="lin" valueType="num">
                                      <p:cBhvr>
                                        <p:cTn id="52" dur="1000" fill="hold"/>
                                        <p:tgtEl>
                                          <p:spTgt spid="40"/>
                                        </p:tgtEl>
                                        <p:attrNameLst>
                                          <p:attrName>ppt_x</p:attrName>
                                        </p:attrNameLst>
                                      </p:cBhvr>
                                      <p:tavLst>
                                        <p:tav tm="0">
                                          <p:val>
                                            <p:strVal val="#ppt_x"/>
                                          </p:val>
                                        </p:tav>
                                        <p:tav tm="100000">
                                          <p:val>
                                            <p:strVal val="#ppt_x"/>
                                          </p:val>
                                        </p:tav>
                                      </p:tavLst>
                                    </p:anim>
                                    <p:anim calcmode="lin" valueType="num">
                                      <p:cBhvr>
                                        <p:cTn id="5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1000"/>
                                        <p:tgtEl>
                                          <p:spTgt spid="41"/>
                                        </p:tgtEl>
                                      </p:cBhvr>
                                    </p:animEffect>
                                    <p:anim calcmode="lin" valueType="num">
                                      <p:cBhvr>
                                        <p:cTn id="59" dur="1000" fill="hold"/>
                                        <p:tgtEl>
                                          <p:spTgt spid="41"/>
                                        </p:tgtEl>
                                        <p:attrNameLst>
                                          <p:attrName>ppt_x</p:attrName>
                                        </p:attrNameLst>
                                      </p:cBhvr>
                                      <p:tavLst>
                                        <p:tav tm="0">
                                          <p:val>
                                            <p:strVal val="#ppt_x"/>
                                          </p:val>
                                        </p:tav>
                                        <p:tav tm="100000">
                                          <p:val>
                                            <p:strVal val="#ppt_x"/>
                                          </p:val>
                                        </p:tav>
                                      </p:tavLst>
                                    </p:anim>
                                    <p:anim calcmode="lin" valueType="num">
                                      <p:cBhvr>
                                        <p:cTn id="60" dur="1000" fill="hold"/>
                                        <p:tgtEl>
                                          <p:spTgt spid="4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1000"/>
                                        <p:tgtEl>
                                          <p:spTgt spid="35"/>
                                        </p:tgtEl>
                                      </p:cBhvr>
                                    </p:animEffect>
                                    <p:anim calcmode="lin" valueType="num">
                                      <p:cBhvr>
                                        <p:cTn id="64" dur="1000" fill="hold"/>
                                        <p:tgtEl>
                                          <p:spTgt spid="35"/>
                                        </p:tgtEl>
                                        <p:attrNameLst>
                                          <p:attrName>ppt_x</p:attrName>
                                        </p:attrNameLst>
                                      </p:cBhvr>
                                      <p:tavLst>
                                        <p:tav tm="0">
                                          <p:val>
                                            <p:strVal val="#ppt_x"/>
                                          </p:val>
                                        </p:tav>
                                        <p:tav tm="100000">
                                          <p:val>
                                            <p:strVal val="#ppt_x"/>
                                          </p:val>
                                        </p:tav>
                                      </p:tavLst>
                                    </p:anim>
                                    <p:anim calcmode="lin" valueType="num">
                                      <p:cBhvr>
                                        <p:cTn id="65" dur="1000" fill="hold"/>
                                        <p:tgtEl>
                                          <p:spTgt spid="3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1000"/>
                                        <p:tgtEl>
                                          <p:spTgt spid="33"/>
                                        </p:tgtEl>
                                      </p:cBhvr>
                                    </p:animEffect>
                                    <p:anim calcmode="lin" valueType="num">
                                      <p:cBhvr>
                                        <p:cTn id="69" dur="1000" fill="hold"/>
                                        <p:tgtEl>
                                          <p:spTgt spid="33"/>
                                        </p:tgtEl>
                                        <p:attrNameLst>
                                          <p:attrName>ppt_x</p:attrName>
                                        </p:attrNameLst>
                                      </p:cBhvr>
                                      <p:tavLst>
                                        <p:tav tm="0">
                                          <p:val>
                                            <p:strVal val="#ppt_x"/>
                                          </p:val>
                                        </p:tav>
                                        <p:tav tm="100000">
                                          <p:val>
                                            <p:strVal val="#ppt_x"/>
                                          </p:val>
                                        </p:tav>
                                      </p:tavLst>
                                    </p:anim>
                                    <p:anim calcmode="lin" valueType="num">
                                      <p:cBhvr>
                                        <p:cTn id="7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1" grpId="0" animBg="1"/>
      <p:bldP spid="32" grpId="0" animBg="1"/>
      <p:bldP spid="33" grpId="0" animBg="1"/>
      <p:bldP spid="34" grpId="0" animBg="1"/>
      <p:bldP spid="35" grpId="0" animBg="1"/>
      <p:bldP spid="36" grpId="0" animBg="1"/>
      <p:bldP spid="37" grpId="0" animBg="1"/>
      <p:bldP spid="38" grpId="0"/>
      <p:bldP spid="39" grpId="0"/>
      <p:bldP spid="40"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7DB8D-D9EF-5FEC-A0F6-D97661EB11D2}"/>
            </a:ext>
          </a:extLst>
        </p:cNvPr>
        <p:cNvGrpSpPr/>
        <p:nvPr/>
      </p:nvGrpSpPr>
      <p:grpSpPr>
        <a:xfrm>
          <a:off x="0" y="0"/>
          <a:ext cx="0" cy="0"/>
          <a:chOff x="0" y="0"/>
          <a:chExt cx="0" cy="0"/>
        </a:xfrm>
      </p:grpSpPr>
      <p:sp>
        <p:nvSpPr>
          <p:cNvPr id="25" name="Title 3">
            <a:extLst>
              <a:ext uri="{FF2B5EF4-FFF2-40B4-BE49-F238E27FC236}">
                <a16:creationId xmlns:a16="http://schemas.microsoft.com/office/drawing/2014/main" id="{2D9A61E7-9BF4-9683-1183-D1007AC5372D}"/>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ctr"/>
            <a:r>
              <a:rPr lang="en-US" b="1" i="0" kern="1200" dirty="0">
                <a:solidFill>
                  <a:schemeClr val="accent3"/>
                </a:solidFill>
                <a:effectLst/>
                <a:latin typeface="Inter"/>
              </a:rPr>
              <a:t>Data Mining Insights</a:t>
            </a:r>
          </a:p>
        </p:txBody>
      </p:sp>
      <p:grpSp>
        <p:nvGrpSpPr>
          <p:cNvPr id="26" name="Group 25">
            <a:extLst>
              <a:ext uri="{FF2B5EF4-FFF2-40B4-BE49-F238E27FC236}">
                <a16:creationId xmlns:a16="http://schemas.microsoft.com/office/drawing/2014/main" id="{0D83C7C3-F886-3DB9-4769-9B597A132A73}"/>
              </a:ext>
            </a:extLst>
          </p:cNvPr>
          <p:cNvGrpSpPr/>
          <p:nvPr/>
        </p:nvGrpSpPr>
        <p:grpSpPr>
          <a:xfrm>
            <a:off x="838200" y="1826156"/>
            <a:ext cx="10515600" cy="4350274"/>
            <a:chOff x="838200" y="1826156"/>
            <a:chExt cx="10515600" cy="4350274"/>
          </a:xfrm>
        </p:grpSpPr>
        <p:sp>
          <p:nvSpPr>
            <p:cNvPr id="27" name="Rectangle: Rounded Corners 26">
              <a:extLst>
                <a:ext uri="{FF2B5EF4-FFF2-40B4-BE49-F238E27FC236}">
                  <a16:creationId xmlns:a16="http://schemas.microsoft.com/office/drawing/2014/main" id="{DD097B09-A12C-F876-F251-DD59592AC22B}"/>
                </a:ext>
              </a:extLst>
            </p:cNvPr>
            <p:cNvSpPr/>
            <p:nvPr/>
          </p:nvSpPr>
          <p:spPr>
            <a:xfrm>
              <a:off x="838200" y="1826156"/>
              <a:ext cx="10515600" cy="1242935"/>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Rectangle 27" descr="Hierarchy">
              <a:extLst>
                <a:ext uri="{FF2B5EF4-FFF2-40B4-BE49-F238E27FC236}">
                  <a16:creationId xmlns:a16="http://schemas.microsoft.com/office/drawing/2014/main" id="{967DEA5B-49D2-BB5F-1429-96D9D0CB4C8C}"/>
                </a:ext>
              </a:extLst>
            </p:cNvPr>
            <p:cNvSpPr/>
            <p:nvPr/>
          </p:nvSpPr>
          <p:spPr>
            <a:xfrm>
              <a:off x="1214188" y="2105816"/>
              <a:ext cx="683614" cy="68361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29" name="Freeform: Shape 28">
              <a:extLst>
                <a:ext uri="{FF2B5EF4-FFF2-40B4-BE49-F238E27FC236}">
                  <a16:creationId xmlns:a16="http://schemas.microsoft.com/office/drawing/2014/main" id="{E9079101-106B-6657-E66D-36EC3EE6125C}"/>
                </a:ext>
              </a:extLst>
            </p:cNvPr>
            <p:cNvSpPr/>
            <p:nvPr/>
          </p:nvSpPr>
          <p:spPr>
            <a:xfrm>
              <a:off x="2101663" y="1826156"/>
              <a:ext cx="2912416" cy="1242935"/>
            </a:xfrm>
            <a:custGeom>
              <a:avLst/>
              <a:gdLst>
                <a:gd name="connsiteX0" fmla="*/ 0 w 2912416"/>
                <a:gd name="connsiteY0" fmla="*/ 0 h 1242935"/>
                <a:gd name="connsiteX1" fmla="*/ 2912416 w 2912416"/>
                <a:gd name="connsiteY1" fmla="*/ 0 h 1242935"/>
                <a:gd name="connsiteX2" fmla="*/ 2912416 w 2912416"/>
                <a:gd name="connsiteY2" fmla="*/ 1242935 h 1242935"/>
                <a:gd name="connsiteX3" fmla="*/ 0 w 2912416"/>
                <a:gd name="connsiteY3" fmla="*/ 1242935 h 1242935"/>
                <a:gd name="connsiteX4" fmla="*/ 0 w 2912416"/>
                <a:gd name="connsiteY4" fmla="*/ 0 h 1242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2416" h="1242935">
                  <a:moveTo>
                    <a:pt x="0" y="0"/>
                  </a:moveTo>
                  <a:lnTo>
                    <a:pt x="2912416" y="0"/>
                  </a:lnTo>
                  <a:lnTo>
                    <a:pt x="2912416" y="1242935"/>
                  </a:lnTo>
                  <a:lnTo>
                    <a:pt x="0" y="12429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1544" tIns="131544" rIns="131544" bIns="131544" numCol="1" spcCol="1270" anchor="ctr" anchorCtr="0">
              <a:noAutofit/>
            </a:bodyPr>
            <a:lstStyle/>
            <a:p>
              <a:pPr marL="0" lvl="0" indent="0" algn="l" defTabSz="1066800">
                <a:lnSpc>
                  <a:spcPct val="90000"/>
                </a:lnSpc>
                <a:spcBef>
                  <a:spcPct val="0"/>
                </a:spcBef>
                <a:spcAft>
                  <a:spcPct val="35000"/>
                </a:spcAft>
                <a:buNone/>
              </a:pPr>
              <a:r>
                <a:rPr lang="en-US" sz="2400" b="1" i="0" kern="1200" dirty="0">
                  <a:solidFill>
                    <a:schemeClr val="accent3"/>
                  </a:solidFill>
                </a:rPr>
                <a:t>1. High-Risk Groups for Attrition:</a:t>
              </a:r>
              <a:endParaRPr lang="en-US" sz="2400" kern="1200" dirty="0">
                <a:solidFill>
                  <a:schemeClr val="accent3"/>
                </a:solidFill>
              </a:endParaRPr>
            </a:p>
          </p:txBody>
        </p:sp>
        <p:sp>
          <p:nvSpPr>
            <p:cNvPr id="30" name="Freeform: Shape 29">
              <a:extLst>
                <a:ext uri="{FF2B5EF4-FFF2-40B4-BE49-F238E27FC236}">
                  <a16:creationId xmlns:a16="http://schemas.microsoft.com/office/drawing/2014/main" id="{A30C5A38-F503-3B9A-1542-4E79F0C8273D}"/>
                </a:ext>
              </a:extLst>
            </p:cNvPr>
            <p:cNvSpPr/>
            <p:nvPr/>
          </p:nvSpPr>
          <p:spPr>
            <a:xfrm>
              <a:off x="5014080" y="1826156"/>
              <a:ext cx="6339720" cy="1242935"/>
            </a:xfrm>
            <a:custGeom>
              <a:avLst/>
              <a:gdLst>
                <a:gd name="connsiteX0" fmla="*/ 0 w 4347989"/>
                <a:gd name="connsiteY0" fmla="*/ 0 h 1242935"/>
                <a:gd name="connsiteX1" fmla="*/ 4347989 w 4347989"/>
                <a:gd name="connsiteY1" fmla="*/ 0 h 1242935"/>
                <a:gd name="connsiteX2" fmla="*/ 4347989 w 4347989"/>
                <a:gd name="connsiteY2" fmla="*/ 1242935 h 1242935"/>
                <a:gd name="connsiteX3" fmla="*/ 0 w 4347989"/>
                <a:gd name="connsiteY3" fmla="*/ 1242935 h 1242935"/>
                <a:gd name="connsiteX4" fmla="*/ 0 w 4347989"/>
                <a:gd name="connsiteY4" fmla="*/ 0 h 1242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7989" h="1242935">
                  <a:moveTo>
                    <a:pt x="0" y="0"/>
                  </a:moveTo>
                  <a:lnTo>
                    <a:pt x="4347989" y="0"/>
                  </a:lnTo>
                  <a:lnTo>
                    <a:pt x="4347989" y="1242935"/>
                  </a:lnTo>
                  <a:lnTo>
                    <a:pt x="0" y="12429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1544" tIns="131544" rIns="131544" bIns="131544" numCol="1" spcCol="1270" anchor="ctr" anchorCtr="0">
              <a:noAutofit/>
            </a:bodyPr>
            <a:lstStyle/>
            <a:p>
              <a:pPr marL="0" lvl="0" indent="0" algn="l" defTabSz="577850">
                <a:lnSpc>
                  <a:spcPct val="90000"/>
                </a:lnSpc>
                <a:spcBef>
                  <a:spcPct val="0"/>
                </a:spcBef>
                <a:spcAft>
                  <a:spcPct val="35000"/>
                </a:spcAft>
                <a:buNone/>
              </a:pPr>
              <a:r>
                <a:rPr lang="en-US" b="1" i="0" kern="1200" dirty="0">
                  <a:latin typeface="Inter"/>
                </a:rPr>
                <a:t>Employees with low salaries and short tenure are at higher risk of leaving.</a:t>
              </a:r>
              <a:endParaRPr lang="en-US" b="1" kern="1200" dirty="0">
                <a:latin typeface="Inter"/>
              </a:endParaRPr>
            </a:p>
            <a:p>
              <a:pPr marL="0" lvl="0" indent="0" algn="l" defTabSz="577850">
                <a:lnSpc>
                  <a:spcPct val="90000"/>
                </a:lnSpc>
                <a:spcBef>
                  <a:spcPct val="0"/>
                </a:spcBef>
                <a:spcAft>
                  <a:spcPct val="35000"/>
                </a:spcAft>
                <a:buNone/>
              </a:pPr>
              <a:r>
                <a:rPr lang="en-US" b="1" i="0" kern="1200" dirty="0">
                  <a:latin typeface="Inter"/>
                </a:rPr>
                <a:t>Employees working overtime are 3x more likely to leave.</a:t>
              </a:r>
              <a:endParaRPr lang="en-US" b="1" kern="1200" dirty="0">
                <a:latin typeface="Inter"/>
              </a:endParaRPr>
            </a:p>
          </p:txBody>
        </p:sp>
        <p:sp>
          <p:nvSpPr>
            <p:cNvPr id="31" name="Rectangle: Rounded Corners 30">
              <a:extLst>
                <a:ext uri="{FF2B5EF4-FFF2-40B4-BE49-F238E27FC236}">
                  <a16:creationId xmlns:a16="http://schemas.microsoft.com/office/drawing/2014/main" id="{90361B72-34F1-478D-69CB-8981A971489C}"/>
                </a:ext>
              </a:extLst>
            </p:cNvPr>
            <p:cNvSpPr/>
            <p:nvPr/>
          </p:nvSpPr>
          <p:spPr>
            <a:xfrm>
              <a:off x="838200" y="3379826"/>
              <a:ext cx="10515600" cy="1242935"/>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2" name="Rectangle 31" descr="Business Growth">
              <a:extLst>
                <a:ext uri="{FF2B5EF4-FFF2-40B4-BE49-F238E27FC236}">
                  <a16:creationId xmlns:a16="http://schemas.microsoft.com/office/drawing/2014/main" id="{44D46C9F-216E-0E12-C6F0-0F6AE50356A8}"/>
                </a:ext>
              </a:extLst>
            </p:cNvPr>
            <p:cNvSpPr/>
            <p:nvPr/>
          </p:nvSpPr>
          <p:spPr>
            <a:xfrm>
              <a:off x="1214188" y="3659486"/>
              <a:ext cx="683614" cy="68361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33" name="Freeform: Shape 32">
              <a:extLst>
                <a:ext uri="{FF2B5EF4-FFF2-40B4-BE49-F238E27FC236}">
                  <a16:creationId xmlns:a16="http://schemas.microsoft.com/office/drawing/2014/main" id="{47C080A0-91D0-E7A9-1DF7-C46C535E6604}"/>
                </a:ext>
              </a:extLst>
            </p:cNvPr>
            <p:cNvSpPr/>
            <p:nvPr/>
          </p:nvSpPr>
          <p:spPr>
            <a:xfrm>
              <a:off x="2147304" y="3428996"/>
              <a:ext cx="2241841" cy="1242935"/>
            </a:xfrm>
            <a:custGeom>
              <a:avLst/>
              <a:gdLst>
                <a:gd name="connsiteX0" fmla="*/ 0 w 2241841"/>
                <a:gd name="connsiteY0" fmla="*/ 0 h 1242935"/>
                <a:gd name="connsiteX1" fmla="*/ 2241841 w 2241841"/>
                <a:gd name="connsiteY1" fmla="*/ 0 h 1242935"/>
                <a:gd name="connsiteX2" fmla="*/ 2241841 w 2241841"/>
                <a:gd name="connsiteY2" fmla="*/ 1242935 h 1242935"/>
                <a:gd name="connsiteX3" fmla="*/ 0 w 2241841"/>
                <a:gd name="connsiteY3" fmla="*/ 1242935 h 1242935"/>
                <a:gd name="connsiteX4" fmla="*/ 0 w 2241841"/>
                <a:gd name="connsiteY4" fmla="*/ 0 h 1242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841" h="1242935">
                  <a:moveTo>
                    <a:pt x="0" y="0"/>
                  </a:moveTo>
                  <a:lnTo>
                    <a:pt x="2241841" y="0"/>
                  </a:lnTo>
                  <a:lnTo>
                    <a:pt x="2241841" y="1242935"/>
                  </a:lnTo>
                  <a:lnTo>
                    <a:pt x="0" y="12429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1544" tIns="131544" rIns="131544" bIns="131544" numCol="1" spcCol="1270" anchor="ctr" anchorCtr="0">
              <a:noAutofit/>
            </a:bodyPr>
            <a:lstStyle/>
            <a:p>
              <a:pPr marL="0" lvl="0" indent="0" algn="l" defTabSz="1066800">
                <a:lnSpc>
                  <a:spcPct val="90000"/>
                </a:lnSpc>
                <a:spcBef>
                  <a:spcPct val="0"/>
                </a:spcBef>
                <a:spcAft>
                  <a:spcPct val="35000"/>
                </a:spcAft>
                <a:buNone/>
              </a:pPr>
              <a:r>
                <a:rPr lang="en-US" sz="2400" b="1" i="0" kern="1200" dirty="0">
                  <a:solidFill>
                    <a:schemeClr val="accent3"/>
                  </a:solidFill>
                </a:rPr>
                <a:t>2. Performance Trends:</a:t>
              </a:r>
              <a:endParaRPr lang="en-US" sz="2400" kern="1200" dirty="0">
                <a:solidFill>
                  <a:schemeClr val="accent3"/>
                </a:solidFill>
              </a:endParaRPr>
            </a:p>
          </p:txBody>
        </p:sp>
        <p:sp>
          <p:nvSpPr>
            <p:cNvPr id="34" name="Freeform: Shape 33">
              <a:extLst>
                <a:ext uri="{FF2B5EF4-FFF2-40B4-BE49-F238E27FC236}">
                  <a16:creationId xmlns:a16="http://schemas.microsoft.com/office/drawing/2014/main" id="{FB10BAAB-F241-16BC-DECF-4A8692F3DD58}"/>
                </a:ext>
              </a:extLst>
            </p:cNvPr>
            <p:cNvSpPr/>
            <p:nvPr/>
          </p:nvSpPr>
          <p:spPr>
            <a:xfrm>
              <a:off x="5014080" y="3379826"/>
              <a:ext cx="6339720" cy="1242935"/>
            </a:xfrm>
            <a:custGeom>
              <a:avLst/>
              <a:gdLst>
                <a:gd name="connsiteX0" fmla="*/ 0 w 4347989"/>
                <a:gd name="connsiteY0" fmla="*/ 0 h 1242935"/>
                <a:gd name="connsiteX1" fmla="*/ 4347989 w 4347989"/>
                <a:gd name="connsiteY1" fmla="*/ 0 h 1242935"/>
                <a:gd name="connsiteX2" fmla="*/ 4347989 w 4347989"/>
                <a:gd name="connsiteY2" fmla="*/ 1242935 h 1242935"/>
                <a:gd name="connsiteX3" fmla="*/ 0 w 4347989"/>
                <a:gd name="connsiteY3" fmla="*/ 1242935 h 1242935"/>
                <a:gd name="connsiteX4" fmla="*/ 0 w 4347989"/>
                <a:gd name="connsiteY4" fmla="*/ 0 h 1242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7989" h="1242935">
                  <a:moveTo>
                    <a:pt x="0" y="0"/>
                  </a:moveTo>
                  <a:lnTo>
                    <a:pt x="4347989" y="0"/>
                  </a:lnTo>
                  <a:lnTo>
                    <a:pt x="4347989" y="1242935"/>
                  </a:lnTo>
                  <a:lnTo>
                    <a:pt x="0" y="12429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1544" tIns="131544" rIns="131544" bIns="131544" numCol="1" spcCol="1270" anchor="ctr" anchorCtr="0">
              <a:noAutofit/>
            </a:bodyPr>
            <a:lstStyle/>
            <a:p>
              <a:pPr marL="0" lvl="0" indent="0" algn="l" defTabSz="577850">
                <a:lnSpc>
                  <a:spcPct val="90000"/>
                </a:lnSpc>
                <a:spcBef>
                  <a:spcPct val="0"/>
                </a:spcBef>
                <a:spcAft>
                  <a:spcPct val="35000"/>
                </a:spcAft>
                <a:buNone/>
              </a:pPr>
              <a:r>
                <a:rPr lang="en-US" b="1" i="0" kern="1200" dirty="0">
                  <a:latin typeface="Inter"/>
                </a:rPr>
                <a:t>High-performing employees tend to have higher salaries and longer tenure.</a:t>
              </a:r>
              <a:endParaRPr lang="en-US" b="1" kern="1200" dirty="0">
                <a:latin typeface="Inter"/>
              </a:endParaRPr>
            </a:p>
            <a:p>
              <a:pPr marL="0" lvl="0" indent="0" algn="l" defTabSz="577850">
                <a:lnSpc>
                  <a:spcPct val="90000"/>
                </a:lnSpc>
                <a:spcBef>
                  <a:spcPct val="0"/>
                </a:spcBef>
                <a:spcAft>
                  <a:spcPct val="35000"/>
                </a:spcAft>
                <a:buNone/>
              </a:pPr>
              <a:r>
                <a:rPr lang="en-US" b="1" i="0" kern="1200" dirty="0">
                  <a:latin typeface="Inter"/>
                </a:rPr>
                <a:t>Employees with lower performance ratings (3/5) have the highest resignation rates.</a:t>
              </a:r>
              <a:endParaRPr lang="en-US" b="1" kern="1200" dirty="0">
                <a:latin typeface="Inter"/>
              </a:endParaRPr>
            </a:p>
          </p:txBody>
        </p:sp>
        <p:sp>
          <p:nvSpPr>
            <p:cNvPr id="35" name="Rectangle: Rounded Corners 34">
              <a:extLst>
                <a:ext uri="{FF2B5EF4-FFF2-40B4-BE49-F238E27FC236}">
                  <a16:creationId xmlns:a16="http://schemas.microsoft.com/office/drawing/2014/main" id="{D427B430-BFC5-0D47-C56E-83FBA762D345}"/>
                </a:ext>
              </a:extLst>
            </p:cNvPr>
            <p:cNvSpPr/>
            <p:nvPr/>
          </p:nvSpPr>
          <p:spPr>
            <a:xfrm>
              <a:off x="838200" y="4933495"/>
              <a:ext cx="10515600" cy="1242935"/>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6" name="Rectangle 35" descr="Upward trend">
              <a:extLst>
                <a:ext uri="{FF2B5EF4-FFF2-40B4-BE49-F238E27FC236}">
                  <a16:creationId xmlns:a16="http://schemas.microsoft.com/office/drawing/2014/main" id="{F4C3619B-8611-477B-9A38-B7027228602C}"/>
                </a:ext>
              </a:extLst>
            </p:cNvPr>
            <p:cNvSpPr/>
            <p:nvPr/>
          </p:nvSpPr>
          <p:spPr>
            <a:xfrm>
              <a:off x="1214188" y="5213156"/>
              <a:ext cx="683614" cy="683614"/>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37" name="Freeform: Shape 36">
              <a:extLst>
                <a:ext uri="{FF2B5EF4-FFF2-40B4-BE49-F238E27FC236}">
                  <a16:creationId xmlns:a16="http://schemas.microsoft.com/office/drawing/2014/main" id="{0CCAF28E-8565-10E7-7EE6-5C860307D8B8}"/>
                </a:ext>
              </a:extLst>
            </p:cNvPr>
            <p:cNvSpPr/>
            <p:nvPr/>
          </p:nvSpPr>
          <p:spPr>
            <a:xfrm>
              <a:off x="2193015" y="4918257"/>
              <a:ext cx="2333264" cy="1242935"/>
            </a:xfrm>
            <a:custGeom>
              <a:avLst/>
              <a:gdLst>
                <a:gd name="connsiteX0" fmla="*/ 0 w 2333264"/>
                <a:gd name="connsiteY0" fmla="*/ 0 h 1242935"/>
                <a:gd name="connsiteX1" fmla="*/ 2333264 w 2333264"/>
                <a:gd name="connsiteY1" fmla="*/ 0 h 1242935"/>
                <a:gd name="connsiteX2" fmla="*/ 2333264 w 2333264"/>
                <a:gd name="connsiteY2" fmla="*/ 1242935 h 1242935"/>
                <a:gd name="connsiteX3" fmla="*/ 0 w 2333264"/>
                <a:gd name="connsiteY3" fmla="*/ 1242935 h 1242935"/>
                <a:gd name="connsiteX4" fmla="*/ 0 w 2333264"/>
                <a:gd name="connsiteY4" fmla="*/ 0 h 1242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264" h="1242935">
                  <a:moveTo>
                    <a:pt x="0" y="0"/>
                  </a:moveTo>
                  <a:lnTo>
                    <a:pt x="2333264" y="0"/>
                  </a:lnTo>
                  <a:lnTo>
                    <a:pt x="2333264" y="1242935"/>
                  </a:lnTo>
                  <a:lnTo>
                    <a:pt x="0" y="12429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1544" tIns="131544" rIns="131544" bIns="131544" numCol="1" spcCol="1270" anchor="ctr" anchorCtr="0">
              <a:noAutofit/>
            </a:bodyPr>
            <a:lstStyle/>
            <a:p>
              <a:pPr marL="0" lvl="0" indent="0" algn="l" defTabSz="1066800">
                <a:lnSpc>
                  <a:spcPct val="90000"/>
                </a:lnSpc>
                <a:spcBef>
                  <a:spcPct val="0"/>
                </a:spcBef>
                <a:spcAft>
                  <a:spcPct val="35000"/>
                </a:spcAft>
                <a:buNone/>
              </a:pPr>
              <a:r>
                <a:rPr lang="en-US" sz="2400" b="1" i="0" kern="1200" dirty="0">
                  <a:solidFill>
                    <a:schemeClr val="accent3"/>
                  </a:solidFill>
                </a:rPr>
                <a:t>3. Training Effectiveness:</a:t>
              </a:r>
              <a:endParaRPr lang="en-US" sz="2400" kern="1200" dirty="0">
                <a:solidFill>
                  <a:schemeClr val="accent3"/>
                </a:solidFill>
              </a:endParaRPr>
            </a:p>
          </p:txBody>
        </p:sp>
        <p:sp>
          <p:nvSpPr>
            <p:cNvPr id="38" name="Freeform: Shape 37">
              <a:extLst>
                <a:ext uri="{FF2B5EF4-FFF2-40B4-BE49-F238E27FC236}">
                  <a16:creationId xmlns:a16="http://schemas.microsoft.com/office/drawing/2014/main" id="{4E03ADE0-3C24-1CE4-67F2-48990D79B7DF}"/>
                </a:ext>
              </a:extLst>
            </p:cNvPr>
            <p:cNvSpPr/>
            <p:nvPr/>
          </p:nvSpPr>
          <p:spPr>
            <a:xfrm>
              <a:off x="5014080" y="4933495"/>
              <a:ext cx="6339720" cy="1242935"/>
            </a:xfrm>
            <a:custGeom>
              <a:avLst/>
              <a:gdLst>
                <a:gd name="connsiteX0" fmla="*/ 0 w 4347989"/>
                <a:gd name="connsiteY0" fmla="*/ 0 h 1242935"/>
                <a:gd name="connsiteX1" fmla="*/ 4347989 w 4347989"/>
                <a:gd name="connsiteY1" fmla="*/ 0 h 1242935"/>
                <a:gd name="connsiteX2" fmla="*/ 4347989 w 4347989"/>
                <a:gd name="connsiteY2" fmla="*/ 1242935 h 1242935"/>
                <a:gd name="connsiteX3" fmla="*/ 0 w 4347989"/>
                <a:gd name="connsiteY3" fmla="*/ 1242935 h 1242935"/>
                <a:gd name="connsiteX4" fmla="*/ 0 w 4347989"/>
                <a:gd name="connsiteY4" fmla="*/ 0 h 1242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7989" h="1242935">
                  <a:moveTo>
                    <a:pt x="0" y="0"/>
                  </a:moveTo>
                  <a:lnTo>
                    <a:pt x="4347989" y="0"/>
                  </a:lnTo>
                  <a:lnTo>
                    <a:pt x="4347989" y="1242935"/>
                  </a:lnTo>
                  <a:lnTo>
                    <a:pt x="0" y="12429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1544" tIns="131544" rIns="131544" bIns="131544" numCol="1" spcCol="1270" anchor="ctr" anchorCtr="0">
              <a:noAutofit/>
            </a:bodyPr>
            <a:lstStyle/>
            <a:p>
              <a:pPr marL="0" lvl="0" indent="0" algn="l" defTabSz="577850">
                <a:lnSpc>
                  <a:spcPct val="90000"/>
                </a:lnSpc>
                <a:spcBef>
                  <a:spcPct val="0"/>
                </a:spcBef>
                <a:spcAft>
                  <a:spcPct val="35000"/>
                </a:spcAft>
                <a:buNone/>
              </a:pPr>
              <a:r>
                <a:rPr lang="en-US" b="1" i="0" kern="1200" dirty="0">
                  <a:latin typeface="Inter"/>
                </a:rPr>
                <a:t>Employees who participate in training programs show improved performance and higher promotion rates.</a:t>
              </a:r>
              <a:endParaRPr lang="en-US" b="1" kern="1200" dirty="0">
                <a:latin typeface="Inter"/>
              </a:endParaRPr>
            </a:p>
            <a:p>
              <a:pPr marL="0" lvl="0" indent="0" algn="l" defTabSz="577850">
                <a:lnSpc>
                  <a:spcPct val="90000"/>
                </a:lnSpc>
                <a:spcBef>
                  <a:spcPct val="0"/>
                </a:spcBef>
                <a:spcAft>
                  <a:spcPct val="35000"/>
                </a:spcAft>
                <a:buNone/>
              </a:pPr>
              <a:r>
                <a:rPr lang="en-US" b="1" i="0" kern="1200" dirty="0">
                  <a:latin typeface="Inter"/>
                </a:rPr>
                <a:t>Training participation is positively correlated with job satisfaction.</a:t>
              </a:r>
              <a:br>
                <a:rPr lang="en-US" sz="1300" b="0" i="0" kern="1200" dirty="0"/>
              </a:br>
              <a:endParaRPr lang="en-US" sz="1300" kern="1200" dirty="0"/>
            </a:p>
          </p:txBody>
        </p:sp>
      </p:grpSp>
    </p:spTree>
    <p:extLst>
      <p:ext uri="{BB962C8B-B14F-4D97-AF65-F5344CB8AC3E}">
        <p14:creationId xmlns:p14="http://schemas.microsoft.com/office/powerpoint/2010/main" val="2661890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5455E142-DC75-4733-B105-8B860730A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2" descr="blob:https://web.whatsapp.com/55febff2-a736-4972-bd5f-2c65ff8e22b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p:cNvGrpSpPr/>
          <p:nvPr/>
        </p:nvGrpSpPr>
        <p:grpSpPr>
          <a:xfrm>
            <a:off x="1744394" y="1311813"/>
            <a:ext cx="8764172" cy="4147918"/>
            <a:chOff x="2103339" y="1631853"/>
            <a:chExt cx="7985320" cy="4147918"/>
          </a:xfrm>
        </p:grpSpPr>
        <p:pic>
          <p:nvPicPr>
            <p:cNvPr id="5" name="Picture 4"/>
            <p:cNvPicPr>
              <a:picLocks noChangeAspect="1"/>
            </p:cNvPicPr>
            <p:nvPr/>
          </p:nvPicPr>
          <p:blipFill>
            <a:blip r:embed="rId2">
              <a:biLevel thresh="75000"/>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2103339" y="1631853"/>
              <a:ext cx="7985320" cy="414791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830475C-CAF3-48D8-BE62-A76835E71B39}"/>
                </a:ext>
              </a:extLst>
            </p:cNvPr>
            <p:cNvPicPr/>
            <p:nvPr/>
          </p:nvPicPr>
          <p:blipFill>
            <a:blip r:embed="rId4" cstate="hqprint">
              <a:extLst>
                <a:ext uri="{28A0092B-C50C-407E-A947-70E740481C1C}">
                  <a14:useLocalDpi xmlns:a14="http://schemas.microsoft.com/office/drawing/2010/main" val="0"/>
                </a:ext>
              </a:extLst>
            </a:blip>
            <a:stretch>
              <a:fillRect/>
            </a:stretch>
          </p:blipFill>
          <p:spPr>
            <a:xfrm>
              <a:off x="3868026" y="1744397"/>
              <a:ext cx="4540351" cy="2841672"/>
            </a:xfrm>
            <a:prstGeom prst="rect">
              <a:avLst/>
            </a:prstGeom>
          </p:spPr>
        </p:pic>
      </p:grpSp>
    </p:spTree>
    <p:extLst>
      <p:ext uri="{BB962C8B-B14F-4D97-AF65-F5344CB8AC3E}">
        <p14:creationId xmlns:p14="http://schemas.microsoft.com/office/powerpoint/2010/main" val="3641776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AFE8C-2B68-C58C-15D3-B62D90DAE7F3}"/>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8A63D72B-CE79-E2D1-5876-C56A1358998F}"/>
              </a:ext>
            </a:extLst>
          </p:cNvPr>
          <p:cNvSpPr txBox="1"/>
          <p:nvPr/>
        </p:nvSpPr>
        <p:spPr>
          <a:xfrm>
            <a:off x="394475" y="189630"/>
            <a:ext cx="6830473" cy="1289584"/>
          </a:xfrm>
          <a:prstGeom prst="rect">
            <a:avLst/>
          </a:prstGeom>
        </p:spPr>
        <p:txBody>
          <a:bodyPr wrap="square" lIns="0" tIns="0" rIns="0" bIns="0" rtlCol="0" anchor="t">
            <a:spAutoFit/>
          </a:bodyPr>
          <a:lstStyle/>
          <a:p>
            <a:pPr algn="ctr">
              <a:lnSpc>
                <a:spcPts val="11985"/>
              </a:lnSpc>
              <a:spcBef>
                <a:spcPct val="0"/>
              </a:spcBef>
            </a:pPr>
            <a:r>
              <a:rPr lang="en-US" sz="4000" b="1" i="0" dirty="0">
                <a:solidFill>
                  <a:schemeClr val="accent3"/>
                </a:solidFill>
                <a:effectLst/>
                <a:latin typeface="Inter"/>
              </a:rPr>
              <a:t>Data-Driven Decision Making</a:t>
            </a:r>
          </a:p>
        </p:txBody>
      </p:sp>
      <p:sp>
        <p:nvSpPr>
          <p:cNvPr id="5" name="TextBox 4">
            <a:extLst>
              <a:ext uri="{FF2B5EF4-FFF2-40B4-BE49-F238E27FC236}">
                <a16:creationId xmlns:a16="http://schemas.microsoft.com/office/drawing/2014/main" id="{6CD0FF1C-8ACA-DFD7-4F5D-F629D72C6B5F}"/>
              </a:ext>
            </a:extLst>
          </p:cNvPr>
          <p:cNvSpPr txBox="1"/>
          <p:nvPr/>
        </p:nvSpPr>
        <p:spPr>
          <a:xfrm>
            <a:off x="801182" y="1762985"/>
            <a:ext cx="6571892" cy="4162678"/>
          </a:xfrm>
          <a:prstGeom prst="rect">
            <a:avLst/>
          </a:prstGeom>
          <a:noFill/>
        </p:spPr>
        <p:txBody>
          <a:bodyPr wrap="square" rtlCol="0">
            <a:spAutoFit/>
          </a:bodyPr>
          <a:lstStyle/>
          <a:p>
            <a:pPr algn="l">
              <a:spcAft>
                <a:spcPts val="300"/>
              </a:spcAft>
              <a:buFont typeface="Arial" panose="020B0604020202020204" pitchFamily="34" charset="0"/>
              <a:buChar char="•"/>
            </a:pPr>
            <a:r>
              <a:rPr lang="en-US" sz="2800" b="1" i="0" dirty="0">
                <a:solidFill>
                  <a:schemeClr val="bg2">
                    <a:lumMod val="75000"/>
                  </a:schemeClr>
                </a:solidFill>
                <a:effectLst/>
                <a:latin typeface="Inter"/>
              </a:rPr>
              <a:t>Recommendations:</a:t>
            </a:r>
            <a:endParaRPr lang="en-US" sz="2800" b="0" i="0" dirty="0">
              <a:solidFill>
                <a:schemeClr val="bg2">
                  <a:lumMod val="75000"/>
                </a:schemeClr>
              </a:solidFill>
              <a:effectLst/>
              <a:latin typeface="Inter"/>
            </a:endParaRPr>
          </a:p>
          <a:p>
            <a:pPr marL="742950" lvl="1" indent="-285750" algn="l">
              <a:spcBef>
                <a:spcPts val="300"/>
              </a:spcBef>
              <a:buFont typeface="Arial" panose="020B0604020202020204" pitchFamily="34" charset="0"/>
              <a:buChar char="•"/>
            </a:pPr>
            <a:r>
              <a:rPr lang="en-US" sz="2800" b="0" i="0" dirty="0">
                <a:solidFill>
                  <a:srgbClr val="404040"/>
                </a:solidFill>
                <a:effectLst/>
                <a:latin typeface="Inter"/>
              </a:rPr>
              <a:t>Improve work-life balance and reduce overtime.</a:t>
            </a:r>
          </a:p>
          <a:p>
            <a:pPr marL="742950" lvl="1" indent="-285750" algn="l">
              <a:spcBef>
                <a:spcPts val="300"/>
              </a:spcBef>
              <a:buFont typeface="Arial" panose="020B0604020202020204" pitchFamily="34" charset="0"/>
              <a:buChar char="•"/>
            </a:pPr>
            <a:r>
              <a:rPr lang="en-US" sz="2800" b="0" i="0" dirty="0">
                <a:solidFill>
                  <a:srgbClr val="404040"/>
                </a:solidFill>
                <a:effectLst/>
                <a:latin typeface="Inter"/>
              </a:rPr>
              <a:t>Enhance compensation and benefits.</a:t>
            </a:r>
          </a:p>
          <a:p>
            <a:pPr marL="742950" lvl="1" indent="-285750" algn="l">
              <a:spcBef>
                <a:spcPts val="300"/>
              </a:spcBef>
              <a:buFont typeface="Arial" panose="020B0604020202020204" pitchFamily="34" charset="0"/>
              <a:buChar char="•"/>
            </a:pPr>
            <a:r>
              <a:rPr lang="en-US" sz="2800" b="0" i="0" dirty="0">
                <a:solidFill>
                  <a:srgbClr val="404040"/>
                </a:solidFill>
                <a:effectLst/>
                <a:latin typeface="Inter"/>
              </a:rPr>
              <a:t>Provide clear career paths and training opportunities.</a:t>
            </a:r>
          </a:p>
          <a:p>
            <a:pPr marL="742950" lvl="1" indent="-285750" algn="l">
              <a:spcBef>
                <a:spcPts val="300"/>
              </a:spcBef>
              <a:buFont typeface="Arial" panose="020B0604020202020204" pitchFamily="34" charset="0"/>
              <a:buChar char="•"/>
            </a:pPr>
            <a:r>
              <a:rPr lang="en-US" sz="2800" b="0" i="0" dirty="0">
                <a:solidFill>
                  <a:srgbClr val="404040"/>
                </a:solidFill>
                <a:effectLst/>
                <a:latin typeface="Inter"/>
              </a:rPr>
              <a:t>Strengthen diversity and inclusion initiatives.</a:t>
            </a:r>
            <a:br>
              <a:rPr lang="en-US" sz="2800" b="0" i="0" dirty="0">
                <a:solidFill>
                  <a:srgbClr val="404040"/>
                </a:solidFill>
                <a:effectLst/>
                <a:latin typeface="Inter"/>
              </a:rPr>
            </a:br>
            <a:endParaRPr lang="en-US" sz="2800" dirty="0"/>
          </a:p>
        </p:txBody>
      </p:sp>
    </p:spTree>
    <p:extLst>
      <p:ext uri="{BB962C8B-B14F-4D97-AF65-F5344CB8AC3E}">
        <p14:creationId xmlns:p14="http://schemas.microsoft.com/office/powerpoint/2010/main" val="286146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C79D8-F5D7-5C64-94CC-30D1DFB366D0}"/>
            </a:ext>
          </a:extLst>
        </p:cNvPr>
        <p:cNvGrpSpPr/>
        <p:nvPr/>
      </p:nvGrpSpPr>
      <p:grpSpPr>
        <a:xfrm>
          <a:off x="0" y="0"/>
          <a:ext cx="0" cy="0"/>
          <a:chOff x="0" y="0"/>
          <a:chExt cx="0" cy="0"/>
        </a:xfrm>
      </p:grpSpPr>
      <p:sp>
        <p:nvSpPr>
          <p:cNvPr id="10" name="TextBox 13">
            <a:extLst>
              <a:ext uri="{FF2B5EF4-FFF2-40B4-BE49-F238E27FC236}">
                <a16:creationId xmlns:a16="http://schemas.microsoft.com/office/drawing/2014/main" id="{E84062EB-5670-BE32-FC4A-67CAD29FD448}"/>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i="0" kern="1200" dirty="0">
                <a:solidFill>
                  <a:schemeClr val="accent3"/>
                </a:solidFill>
                <a:effectLst/>
                <a:latin typeface="Inter"/>
                <a:ea typeface="+mj-ea"/>
                <a:cs typeface="+mj-cs"/>
              </a:rPr>
              <a:t>Data Storage</a:t>
            </a:r>
          </a:p>
        </p:txBody>
      </p:sp>
      <p:graphicFrame>
        <p:nvGraphicFramePr>
          <p:cNvPr id="11" name="TextBox 4">
            <a:extLst>
              <a:ext uri="{FF2B5EF4-FFF2-40B4-BE49-F238E27FC236}">
                <a16:creationId xmlns:a16="http://schemas.microsoft.com/office/drawing/2014/main" id="{542EFF66-7B97-82FD-666D-2306DD799731}"/>
              </a:ext>
            </a:extLst>
          </p:cNvPr>
          <p:cNvGraphicFramePr/>
          <p:nvPr>
            <p:extLst>
              <p:ext uri="{D42A27DB-BD31-4B8C-83A1-F6EECF244321}">
                <p14:modId xmlns:p14="http://schemas.microsoft.com/office/powerpoint/2010/main" val="18308866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277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1" name="Google Shape;425;p23">
            <a:extLst>
              <a:ext uri="{FF2B5EF4-FFF2-40B4-BE49-F238E27FC236}">
                <a16:creationId xmlns:a16="http://schemas.microsoft.com/office/drawing/2014/main" id="{FC1571D4-B233-0C86-51B1-8213D34EB2F1}"/>
              </a:ext>
            </a:extLst>
          </p:cNvPr>
          <p:cNvSpPr/>
          <p:nvPr/>
        </p:nvSpPr>
        <p:spPr>
          <a:xfrm rot="16200000">
            <a:off x="1586406" y="755821"/>
            <a:ext cx="8813456" cy="412242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4" name="Google Shape;1704;p113"/>
          <p:cNvSpPr txBox="1">
            <a:spLocks noGrp="1"/>
          </p:cNvSpPr>
          <p:nvPr>
            <p:ph type="title"/>
          </p:nvPr>
        </p:nvSpPr>
        <p:spPr>
          <a:xfrm>
            <a:off x="720000" y="331967"/>
            <a:ext cx="10752000" cy="763600"/>
          </a:xfrm>
          <a:prstGeom prst="rect">
            <a:avLst/>
          </a:prstGeom>
        </p:spPr>
        <p:txBody>
          <a:bodyPr spcFirstLastPara="1" vert="horz" wrap="square" lIns="121900" tIns="121900" rIns="121900" bIns="121900" rtlCol="0" anchor="t" anchorCtr="0">
            <a:noAutofit/>
          </a:bodyPr>
          <a:lstStyle/>
          <a:p>
            <a:pPr algn="ctr"/>
            <a:r>
              <a:rPr lang="en-US" b="1" dirty="0">
                <a:latin typeface="Inter"/>
              </a:rPr>
              <a:t>Market </a:t>
            </a:r>
            <a:r>
              <a:rPr lang="en-US" b="1" dirty="0">
                <a:solidFill>
                  <a:schemeClr val="bg1"/>
                </a:solidFill>
                <a:latin typeface="Inter"/>
              </a:rPr>
              <a:t>Research</a:t>
            </a:r>
            <a:r>
              <a:rPr lang="en-US" b="1" dirty="0">
                <a:latin typeface="Inter"/>
              </a:rPr>
              <a:t> Analysis</a:t>
            </a:r>
            <a:endParaRPr b="1" dirty="0">
              <a:latin typeface="Inter"/>
            </a:endParaRPr>
          </a:p>
        </p:txBody>
      </p:sp>
      <p:sp>
        <p:nvSpPr>
          <p:cNvPr id="1705" name="Google Shape;1705;p113"/>
          <p:cNvSpPr txBox="1">
            <a:spLocks noGrp="1"/>
          </p:cNvSpPr>
          <p:nvPr>
            <p:ph type="title" idx="2"/>
          </p:nvPr>
        </p:nvSpPr>
        <p:spPr>
          <a:xfrm>
            <a:off x="335279" y="1415760"/>
            <a:ext cx="3886200" cy="604800"/>
          </a:xfrm>
          <a:prstGeom prst="rect">
            <a:avLst/>
          </a:prstGeom>
        </p:spPr>
        <p:txBody>
          <a:bodyPr spcFirstLastPara="1" vert="horz" wrap="square" lIns="121900" tIns="121900" rIns="121900" bIns="121900" rtlCol="0" anchor="t" anchorCtr="0">
            <a:noAutofit/>
          </a:bodyPr>
          <a:lstStyle/>
          <a:p>
            <a:r>
              <a:rPr lang="en-US" sz="3200" b="1" dirty="0">
                <a:solidFill>
                  <a:schemeClr val="bg2">
                    <a:lumMod val="75000"/>
                  </a:schemeClr>
                </a:solidFill>
                <a:latin typeface="Inter"/>
              </a:rPr>
              <a:t>Labor Force</a:t>
            </a:r>
            <a:endParaRPr sz="3200" b="1" dirty="0">
              <a:solidFill>
                <a:schemeClr val="bg2">
                  <a:lumMod val="75000"/>
                </a:schemeClr>
              </a:solidFill>
              <a:latin typeface="Inter"/>
            </a:endParaRPr>
          </a:p>
        </p:txBody>
      </p:sp>
      <p:sp>
        <p:nvSpPr>
          <p:cNvPr id="1706" name="Google Shape;1706;p113"/>
          <p:cNvSpPr txBox="1">
            <a:spLocks noGrp="1"/>
          </p:cNvSpPr>
          <p:nvPr>
            <p:ph type="subTitle" idx="1"/>
          </p:nvPr>
        </p:nvSpPr>
        <p:spPr>
          <a:xfrm>
            <a:off x="243838" y="1883399"/>
            <a:ext cx="4069082" cy="1118881"/>
          </a:xfrm>
          <a:prstGeom prst="rect">
            <a:avLst/>
          </a:prstGeom>
        </p:spPr>
        <p:txBody>
          <a:bodyPr spcFirstLastPara="1" vert="horz" wrap="square" lIns="121900" tIns="121900" rIns="121900" bIns="121900" rtlCol="0" anchor="t" anchorCtr="0">
            <a:noAutofit/>
          </a:bodyPr>
          <a:lstStyle/>
          <a:p>
            <a:pPr marL="0" lvl="0" indent="0" algn="l" eaLnBrk="0" fontAlgn="base" hangingPunct="0">
              <a:spcBef>
                <a:spcPct val="0"/>
              </a:spcBef>
              <a:spcAft>
                <a:spcPct val="0"/>
              </a:spcAft>
              <a:buSzTx/>
              <a:buFontTx/>
              <a:buChar char="•"/>
            </a:pPr>
            <a:r>
              <a:rPr lang="en-US" dirty="0"/>
              <a:t>Key states demonstrate strong workforce participation, indicating robust talent availability for strategic hiring initiatives.( like:</a:t>
            </a:r>
            <a:r>
              <a:rPr lang="en-US" altLang="en-US" sz="1800" dirty="0">
                <a:latin typeface="Inter"/>
              </a:rPr>
              <a:t> CA, IL, NY)</a:t>
            </a:r>
            <a:endParaRPr sz="1800" dirty="0">
              <a:latin typeface="Inter"/>
            </a:endParaRPr>
          </a:p>
        </p:txBody>
      </p:sp>
      <p:sp>
        <p:nvSpPr>
          <p:cNvPr id="1709" name="Google Shape;1709;p113"/>
          <p:cNvSpPr txBox="1">
            <a:spLocks noGrp="1"/>
          </p:cNvSpPr>
          <p:nvPr>
            <p:ph type="title" idx="5"/>
          </p:nvPr>
        </p:nvSpPr>
        <p:spPr>
          <a:xfrm>
            <a:off x="7696200" y="1415760"/>
            <a:ext cx="4389122" cy="604800"/>
          </a:xfrm>
          <a:prstGeom prst="rect">
            <a:avLst/>
          </a:prstGeom>
        </p:spPr>
        <p:txBody>
          <a:bodyPr spcFirstLastPara="1" vert="horz" wrap="square" lIns="121900" tIns="121900" rIns="121900" bIns="121900" rtlCol="0" anchor="t" anchorCtr="0">
            <a:noAutofit/>
          </a:bodyPr>
          <a:lstStyle/>
          <a:p>
            <a:r>
              <a:rPr lang="en-US" sz="3200" b="1" dirty="0">
                <a:solidFill>
                  <a:schemeClr val="bg2">
                    <a:lumMod val="75000"/>
                  </a:schemeClr>
                </a:solidFill>
                <a:latin typeface="Inter"/>
              </a:rPr>
              <a:t>Average Annual Salaries</a:t>
            </a:r>
            <a:endParaRPr sz="3200" b="1" dirty="0">
              <a:solidFill>
                <a:schemeClr val="bg2">
                  <a:lumMod val="75000"/>
                </a:schemeClr>
              </a:solidFill>
              <a:latin typeface="Inter"/>
            </a:endParaRPr>
          </a:p>
        </p:txBody>
      </p:sp>
      <p:sp>
        <p:nvSpPr>
          <p:cNvPr id="1710" name="Google Shape;1710;p113"/>
          <p:cNvSpPr txBox="1">
            <a:spLocks noGrp="1"/>
          </p:cNvSpPr>
          <p:nvPr>
            <p:ph type="subTitle" idx="6"/>
          </p:nvPr>
        </p:nvSpPr>
        <p:spPr>
          <a:xfrm>
            <a:off x="7696200" y="1883400"/>
            <a:ext cx="4389122" cy="842800"/>
          </a:xfrm>
          <a:prstGeom prst="rect">
            <a:avLst/>
          </a:prstGeom>
        </p:spPr>
        <p:txBody>
          <a:bodyPr spcFirstLastPara="1" vert="horz" wrap="square" lIns="121900" tIns="121900" rIns="121900" bIns="121900" rtlCol="0" anchor="t" anchorCtr="0">
            <a:noAutofit/>
          </a:bodyPr>
          <a:lstStyle/>
          <a:p>
            <a:pPr marL="0" lvl="0" indent="0" algn="l" eaLnBrk="0" fontAlgn="base" hangingPunct="0">
              <a:spcBef>
                <a:spcPct val="0"/>
              </a:spcBef>
              <a:spcAft>
                <a:spcPct val="0"/>
              </a:spcAft>
              <a:buSzTx/>
              <a:buFontTx/>
              <a:buChar char="•"/>
            </a:pPr>
            <a:r>
              <a:rPr lang="en-US" dirty="0"/>
              <a:t>Significant regional salary differences emerge, highlighting the importance of market-aligned compensation strategies for talent retention and productivity.</a:t>
            </a:r>
            <a:endParaRPr lang="en-US" altLang="en-US" sz="1800" dirty="0">
              <a:latin typeface="Inter"/>
            </a:endParaRPr>
          </a:p>
        </p:txBody>
      </p:sp>
      <p:sp>
        <p:nvSpPr>
          <p:cNvPr id="1711" name="Google Shape;1711;p113"/>
          <p:cNvSpPr txBox="1">
            <a:spLocks noGrp="1"/>
          </p:cNvSpPr>
          <p:nvPr>
            <p:ph type="title" idx="7"/>
          </p:nvPr>
        </p:nvSpPr>
        <p:spPr>
          <a:xfrm>
            <a:off x="7696200" y="3384660"/>
            <a:ext cx="4187280" cy="604800"/>
          </a:xfrm>
          <a:prstGeom prst="rect">
            <a:avLst/>
          </a:prstGeom>
        </p:spPr>
        <p:txBody>
          <a:bodyPr spcFirstLastPara="1" vert="horz" wrap="square" lIns="121900" tIns="121900" rIns="121900" bIns="121900" rtlCol="0" anchor="t" anchorCtr="0">
            <a:noAutofit/>
          </a:bodyPr>
          <a:lstStyle/>
          <a:p>
            <a:r>
              <a:rPr lang="en-US" sz="3200" b="1" dirty="0">
                <a:solidFill>
                  <a:schemeClr val="bg2">
                    <a:lumMod val="75000"/>
                  </a:schemeClr>
                </a:solidFill>
                <a:latin typeface="Inter"/>
              </a:rPr>
              <a:t>Employment Type</a:t>
            </a:r>
            <a:endParaRPr sz="3200" b="1" dirty="0">
              <a:solidFill>
                <a:schemeClr val="bg2">
                  <a:lumMod val="75000"/>
                </a:schemeClr>
              </a:solidFill>
              <a:latin typeface="Inter"/>
            </a:endParaRPr>
          </a:p>
        </p:txBody>
      </p:sp>
      <p:sp>
        <p:nvSpPr>
          <p:cNvPr id="1712" name="Google Shape;1712;p113"/>
          <p:cNvSpPr txBox="1">
            <a:spLocks noGrp="1"/>
          </p:cNvSpPr>
          <p:nvPr>
            <p:ph type="subTitle" idx="8"/>
          </p:nvPr>
        </p:nvSpPr>
        <p:spPr>
          <a:xfrm>
            <a:off x="7696200" y="3914280"/>
            <a:ext cx="4187280" cy="1450200"/>
          </a:xfrm>
          <a:prstGeom prst="rect">
            <a:avLst/>
          </a:prstGeom>
        </p:spPr>
        <p:txBody>
          <a:bodyPr spcFirstLastPara="1" vert="horz" wrap="square" lIns="121900" tIns="121900" rIns="121900" bIns="121900" rtlCol="0" anchor="t" anchorCtr="0">
            <a:noAutofit/>
          </a:bodyPr>
          <a:lstStyle/>
          <a:p>
            <a:pPr marL="0" lvl="0" indent="0" algn="l" eaLnBrk="0" fontAlgn="base" hangingPunct="0">
              <a:spcBef>
                <a:spcPct val="0"/>
              </a:spcBef>
              <a:spcAft>
                <a:spcPct val="0"/>
              </a:spcAft>
              <a:buSzTx/>
              <a:buFontTx/>
              <a:buChar char="•"/>
            </a:pPr>
            <a:r>
              <a:rPr lang="en-US" dirty="0"/>
              <a:t>The mix of employment arrangements provides valuable insights for optimizing benefits and workforce structure to balance organizational flexibility with operational stability.</a:t>
            </a:r>
            <a:endParaRPr lang="en-US" altLang="en-US" sz="1800" dirty="0">
              <a:latin typeface="Inter"/>
            </a:endParaRPr>
          </a:p>
        </p:txBody>
      </p:sp>
      <p:sp>
        <p:nvSpPr>
          <p:cNvPr id="1713" name="Google Shape;1713;p113"/>
          <p:cNvSpPr txBox="1">
            <a:spLocks noGrp="1"/>
          </p:cNvSpPr>
          <p:nvPr>
            <p:ph type="title" idx="9"/>
          </p:nvPr>
        </p:nvSpPr>
        <p:spPr>
          <a:xfrm>
            <a:off x="335279" y="3384660"/>
            <a:ext cx="3886200" cy="604800"/>
          </a:xfrm>
          <a:prstGeom prst="rect">
            <a:avLst/>
          </a:prstGeom>
        </p:spPr>
        <p:txBody>
          <a:bodyPr spcFirstLastPara="1" vert="horz" wrap="square" lIns="121900" tIns="121900" rIns="121900" bIns="121900" rtlCol="0" anchor="t" anchorCtr="0">
            <a:noAutofit/>
          </a:bodyPr>
          <a:lstStyle/>
          <a:p>
            <a:r>
              <a:rPr lang="en-US" sz="3200" b="1" dirty="0">
                <a:solidFill>
                  <a:schemeClr val="bg2">
                    <a:lumMod val="75000"/>
                  </a:schemeClr>
                </a:solidFill>
                <a:latin typeface="Inter"/>
              </a:rPr>
              <a:t>Unemployment Rate</a:t>
            </a:r>
            <a:endParaRPr sz="3200" b="1" dirty="0">
              <a:solidFill>
                <a:schemeClr val="bg2">
                  <a:lumMod val="75000"/>
                </a:schemeClr>
              </a:solidFill>
              <a:latin typeface="Inter"/>
            </a:endParaRPr>
          </a:p>
        </p:txBody>
      </p:sp>
      <p:sp>
        <p:nvSpPr>
          <p:cNvPr id="1714" name="Google Shape;1714;p113"/>
          <p:cNvSpPr txBox="1">
            <a:spLocks noGrp="1"/>
          </p:cNvSpPr>
          <p:nvPr>
            <p:ph type="subTitle" idx="13"/>
          </p:nvPr>
        </p:nvSpPr>
        <p:spPr>
          <a:xfrm>
            <a:off x="335279" y="3914280"/>
            <a:ext cx="3886200" cy="1317000"/>
          </a:xfrm>
          <a:prstGeom prst="rect">
            <a:avLst/>
          </a:prstGeom>
        </p:spPr>
        <p:txBody>
          <a:bodyPr spcFirstLastPara="1" vert="horz" wrap="square" lIns="121900" tIns="121900" rIns="121900" bIns="121900" rtlCol="0" anchor="t" anchorCtr="0">
            <a:noAutofit/>
          </a:bodyPr>
          <a:lstStyle/>
          <a:p>
            <a:pPr marL="0" lvl="0" indent="0" algn="l" eaLnBrk="0" fontAlgn="base" hangingPunct="0">
              <a:spcBef>
                <a:spcPct val="0"/>
              </a:spcBef>
              <a:spcAft>
                <a:spcPct val="0"/>
              </a:spcAft>
              <a:buSzTx/>
              <a:buFontTx/>
              <a:buChar char="•"/>
            </a:pPr>
            <a:r>
              <a:rPr lang="en-US" dirty="0"/>
              <a:t>The current tight labor market creates competitive hiring conditions, requiring careful consideration of timing, compensation, and training investments.</a:t>
            </a:r>
            <a:endParaRPr lang="en-US" altLang="en-US" sz="1800" dirty="0">
              <a:latin typeface="Inte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04"/>
                                        </p:tgtEl>
                                        <p:attrNameLst>
                                          <p:attrName>style.visibility</p:attrName>
                                        </p:attrNameLst>
                                      </p:cBhvr>
                                      <p:to>
                                        <p:strVal val="visible"/>
                                      </p:to>
                                    </p:set>
                                    <p:animEffect transition="in" filter="fade">
                                      <p:cBhvr>
                                        <p:cTn id="7" dur="1000"/>
                                        <p:tgtEl>
                                          <p:spTgt spid="170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05"/>
                                        </p:tgtEl>
                                        <p:attrNameLst>
                                          <p:attrName>style.visibility</p:attrName>
                                        </p:attrNameLst>
                                      </p:cBhvr>
                                      <p:to>
                                        <p:strVal val="visible"/>
                                      </p:to>
                                    </p:set>
                                    <p:animEffect transition="in" filter="fade">
                                      <p:cBhvr>
                                        <p:cTn id="11" dur="1000"/>
                                        <p:tgtEl>
                                          <p:spTgt spid="1705"/>
                                        </p:tgtEl>
                                      </p:cBhvr>
                                    </p:animEffect>
                                  </p:childTnLst>
                                </p:cTn>
                              </p:par>
                              <p:par>
                                <p:cTn id="12" presetID="10" presetClass="entr" presetSubtype="0" fill="hold" nodeType="withEffect">
                                  <p:stCondLst>
                                    <p:cond delay="0"/>
                                  </p:stCondLst>
                                  <p:childTnLst>
                                    <p:set>
                                      <p:cBhvr>
                                        <p:cTn id="13" dur="1" fill="hold">
                                          <p:stCondLst>
                                            <p:cond delay="0"/>
                                          </p:stCondLst>
                                        </p:cTn>
                                        <p:tgtEl>
                                          <p:spTgt spid="1706"/>
                                        </p:tgtEl>
                                        <p:attrNameLst>
                                          <p:attrName>style.visibility</p:attrName>
                                        </p:attrNameLst>
                                      </p:cBhvr>
                                      <p:to>
                                        <p:strVal val="visible"/>
                                      </p:to>
                                    </p:set>
                                    <p:animEffect transition="in" filter="fade">
                                      <p:cBhvr>
                                        <p:cTn id="14" dur="1000"/>
                                        <p:tgtEl>
                                          <p:spTgt spid="1706"/>
                                        </p:tgtEl>
                                      </p:cBhvr>
                                    </p:animEffect>
                                  </p:childTnLst>
                                </p:cTn>
                              </p:par>
                              <p:par>
                                <p:cTn id="15" presetID="10" presetClass="entr" presetSubtype="0" fill="hold" nodeType="withEffect">
                                  <p:stCondLst>
                                    <p:cond delay="0"/>
                                  </p:stCondLst>
                                  <p:childTnLst>
                                    <p:set>
                                      <p:cBhvr>
                                        <p:cTn id="16" dur="1" fill="hold">
                                          <p:stCondLst>
                                            <p:cond delay="0"/>
                                          </p:stCondLst>
                                        </p:cTn>
                                        <p:tgtEl>
                                          <p:spTgt spid="1709"/>
                                        </p:tgtEl>
                                        <p:attrNameLst>
                                          <p:attrName>style.visibility</p:attrName>
                                        </p:attrNameLst>
                                      </p:cBhvr>
                                      <p:to>
                                        <p:strVal val="visible"/>
                                      </p:to>
                                    </p:set>
                                    <p:animEffect transition="in" filter="fade">
                                      <p:cBhvr>
                                        <p:cTn id="17" dur="1000"/>
                                        <p:tgtEl>
                                          <p:spTgt spid="1709"/>
                                        </p:tgtEl>
                                      </p:cBhvr>
                                    </p:animEffect>
                                  </p:childTnLst>
                                </p:cTn>
                              </p:par>
                              <p:par>
                                <p:cTn id="18" presetID="10" presetClass="entr" presetSubtype="0" fill="hold" nodeType="withEffect">
                                  <p:stCondLst>
                                    <p:cond delay="0"/>
                                  </p:stCondLst>
                                  <p:childTnLst>
                                    <p:set>
                                      <p:cBhvr>
                                        <p:cTn id="19" dur="1" fill="hold">
                                          <p:stCondLst>
                                            <p:cond delay="0"/>
                                          </p:stCondLst>
                                        </p:cTn>
                                        <p:tgtEl>
                                          <p:spTgt spid="1710"/>
                                        </p:tgtEl>
                                        <p:attrNameLst>
                                          <p:attrName>style.visibility</p:attrName>
                                        </p:attrNameLst>
                                      </p:cBhvr>
                                      <p:to>
                                        <p:strVal val="visible"/>
                                      </p:to>
                                    </p:set>
                                    <p:animEffect transition="in" filter="fade">
                                      <p:cBhvr>
                                        <p:cTn id="20" dur="1000"/>
                                        <p:tgtEl>
                                          <p:spTgt spid="1710"/>
                                        </p:tgtEl>
                                      </p:cBhvr>
                                    </p:animEffect>
                                  </p:childTnLst>
                                </p:cTn>
                              </p:par>
                              <p:par>
                                <p:cTn id="21" presetID="10" presetClass="entr" presetSubtype="0" fill="hold" nodeType="withEffect">
                                  <p:stCondLst>
                                    <p:cond delay="0"/>
                                  </p:stCondLst>
                                  <p:childTnLst>
                                    <p:set>
                                      <p:cBhvr>
                                        <p:cTn id="22" dur="1" fill="hold">
                                          <p:stCondLst>
                                            <p:cond delay="0"/>
                                          </p:stCondLst>
                                        </p:cTn>
                                        <p:tgtEl>
                                          <p:spTgt spid="1711"/>
                                        </p:tgtEl>
                                        <p:attrNameLst>
                                          <p:attrName>style.visibility</p:attrName>
                                        </p:attrNameLst>
                                      </p:cBhvr>
                                      <p:to>
                                        <p:strVal val="visible"/>
                                      </p:to>
                                    </p:set>
                                    <p:animEffect transition="in" filter="fade">
                                      <p:cBhvr>
                                        <p:cTn id="23" dur="1000"/>
                                        <p:tgtEl>
                                          <p:spTgt spid="1711"/>
                                        </p:tgtEl>
                                      </p:cBhvr>
                                    </p:animEffect>
                                  </p:childTnLst>
                                </p:cTn>
                              </p:par>
                              <p:par>
                                <p:cTn id="24" presetID="10" presetClass="entr" presetSubtype="0" fill="hold" nodeType="withEffect">
                                  <p:stCondLst>
                                    <p:cond delay="0"/>
                                  </p:stCondLst>
                                  <p:childTnLst>
                                    <p:set>
                                      <p:cBhvr>
                                        <p:cTn id="25" dur="1" fill="hold">
                                          <p:stCondLst>
                                            <p:cond delay="0"/>
                                          </p:stCondLst>
                                        </p:cTn>
                                        <p:tgtEl>
                                          <p:spTgt spid="1712"/>
                                        </p:tgtEl>
                                        <p:attrNameLst>
                                          <p:attrName>style.visibility</p:attrName>
                                        </p:attrNameLst>
                                      </p:cBhvr>
                                      <p:to>
                                        <p:strVal val="visible"/>
                                      </p:to>
                                    </p:set>
                                    <p:animEffect transition="in" filter="fade">
                                      <p:cBhvr>
                                        <p:cTn id="26" dur="1000"/>
                                        <p:tgtEl>
                                          <p:spTgt spid="1712"/>
                                        </p:tgtEl>
                                      </p:cBhvr>
                                    </p:animEffect>
                                  </p:childTnLst>
                                </p:cTn>
                              </p:par>
                              <p:par>
                                <p:cTn id="27" presetID="10" presetClass="entr" presetSubtype="0" fill="hold" nodeType="withEffect">
                                  <p:stCondLst>
                                    <p:cond delay="0"/>
                                  </p:stCondLst>
                                  <p:childTnLst>
                                    <p:set>
                                      <p:cBhvr>
                                        <p:cTn id="28" dur="1" fill="hold">
                                          <p:stCondLst>
                                            <p:cond delay="0"/>
                                          </p:stCondLst>
                                        </p:cTn>
                                        <p:tgtEl>
                                          <p:spTgt spid="1713"/>
                                        </p:tgtEl>
                                        <p:attrNameLst>
                                          <p:attrName>style.visibility</p:attrName>
                                        </p:attrNameLst>
                                      </p:cBhvr>
                                      <p:to>
                                        <p:strVal val="visible"/>
                                      </p:to>
                                    </p:set>
                                    <p:animEffect transition="in" filter="fade">
                                      <p:cBhvr>
                                        <p:cTn id="29" dur="1000"/>
                                        <p:tgtEl>
                                          <p:spTgt spid="1713"/>
                                        </p:tgtEl>
                                      </p:cBhvr>
                                    </p:animEffect>
                                  </p:childTnLst>
                                </p:cTn>
                              </p:par>
                              <p:par>
                                <p:cTn id="30" presetID="10" presetClass="entr" presetSubtype="0" fill="hold" nodeType="withEffect">
                                  <p:stCondLst>
                                    <p:cond delay="0"/>
                                  </p:stCondLst>
                                  <p:childTnLst>
                                    <p:set>
                                      <p:cBhvr>
                                        <p:cTn id="31" dur="1" fill="hold">
                                          <p:stCondLst>
                                            <p:cond delay="0"/>
                                          </p:stCondLst>
                                        </p:cTn>
                                        <p:tgtEl>
                                          <p:spTgt spid="1714"/>
                                        </p:tgtEl>
                                        <p:attrNameLst>
                                          <p:attrName>style.visibility</p:attrName>
                                        </p:attrNameLst>
                                      </p:cBhvr>
                                      <p:to>
                                        <p:strVal val="visible"/>
                                      </p:to>
                                    </p:set>
                                    <p:animEffect transition="in" filter="fade">
                                      <p:cBhvr>
                                        <p:cTn id="32" dur="1000"/>
                                        <p:tgtEl>
                                          <p:spTgt spid="1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03">
          <a:extLst>
            <a:ext uri="{FF2B5EF4-FFF2-40B4-BE49-F238E27FC236}">
              <a16:creationId xmlns:a16="http://schemas.microsoft.com/office/drawing/2014/main" id="{E813A68B-C65D-E517-B90E-A614B0F2AAA2}"/>
            </a:ext>
          </a:extLst>
        </p:cNvPr>
        <p:cNvGrpSpPr/>
        <p:nvPr/>
      </p:nvGrpSpPr>
      <p:grpSpPr>
        <a:xfrm>
          <a:off x="0" y="0"/>
          <a:ext cx="0" cy="0"/>
          <a:chOff x="0" y="0"/>
          <a:chExt cx="0" cy="0"/>
        </a:xfrm>
      </p:grpSpPr>
      <p:sp>
        <p:nvSpPr>
          <p:cNvPr id="1705" name="Google Shape;1705;p113">
            <a:extLst>
              <a:ext uri="{FF2B5EF4-FFF2-40B4-BE49-F238E27FC236}">
                <a16:creationId xmlns:a16="http://schemas.microsoft.com/office/drawing/2014/main" id="{DF02F649-51BC-FB09-591D-7D1D4BB5B219}"/>
              </a:ext>
            </a:extLst>
          </p:cNvPr>
          <p:cNvSpPr txBox="1">
            <a:spLocks noGrp="1"/>
          </p:cNvSpPr>
          <p:nvPr>
            <p:ph type="title" idx="2"/>
          </p:nvPr>
        </p:nvSpPr>
        <p:spPr>
          <a:xfrm>
            <a:off x="335279" y="166080"/>
            <a:ext cx="3886200" cy="604800"/>
          </a:xfrm>
          <a:prstGeom prst="rect">
            <a:avLst/>
          </a:prstGeom>
        </p:spPr>
        <p:txBody>
          <a:bodyPr spcFirstLastPara="1" vert="horz" wrap="square" lIns="121900" tIns="121900" rIns="121900" bIns="121900" rtlCol="0" anchor="t" anchorCtr="0">
            <a:noAutofit/>
          </a:bodyPr>
          <a:lstStyle/>
          <a:p>
            <a:r>
              <a:rPr lang="en-US" sz="3200" b="1" dirty="0">
                <a:solidFill>
                  <a:schemeClr val="bg2">
                    <a:lumMod val="75000"/>
                  </a:schemeClr>
                </a:solidFill>
                <a:latin typeface="Inter"/>
              </a:rPr>
              <a:t>Salary Structure</a:t>
            </a:r>
            <a:endParaRPr sz="3200" b="1" dirty="0">
              <a:solidFill>
                <a:schemeClr val="bg2">
                  <a:lumMod val="75000"/>
                </a:schemeClr>
              </a:solidFill>
              <a:latin typeface="Inter"/>
            </a:endParaRPr>
          </a:p>
        </p:txBody>
      </p:sp>
      <p:sp>
        <p:nvSpPr>
          <p:cNvPr id="1706" name="Google Shape;1706;p113">
            <a:extLst>
              <a:ext uri="{FF2B5EF4-FFF2-40B4-BE49-F238E27FC236}">
                <a16:creationId xmlns:a16="http://schemas.microsoft.com/office/drawing/2014/main" id="{53000B0B-57EA-32F9-EBC1-DE3FB61AC8D7}"/>
              </a:ext>
            </a:extLst>
          </p:cNvPr>
          <p:cNvSpPr txBox="1">
            <a:spLocks noGrp="1"/>
          </p:cNvSpPr>
          <p:nvPr>
            <p:ph type="subTitle" idx="1"/>
          </p:nvPr>
        </p:nvSpPr>
        <p:spPr>
          <a:xfrm>
            <a:off x="243838" y="633719"/>
            <a:ext cx="4069082" cy="1118881"/>
          </a:xfrm>
          <a:prstGeom prst="rect">
            <a:avLst/>
          </a:prstGeom>
        </p:spPr>
        <p:txBody>
          <a:bodyPr spcFirstLastPara="1" vert="horz" wrap="square" lIns="121900" tIns="121900" rIns="121900" bIns="121900" rtlCol="0" anchor="t" anchorCtr="0">
            <a:noAutofit/>
          </a:bodyPr>
          <a:lstStyle/>
          <a:p>
            <a:pPr marL="0" lvl="0" indent="0" algn="l" eaLnBrk="0" fontAlgn="base" hangingPunct="0">
              <a:spcBef>
                <a:spcPct val="0"/>
              </a:spcBef>
              <a:spcAft>
                <a:spcPct val="0"/>
              </a:spcAft>
              <a:buSzTx/>
              <a:buFontTx/>
              <a:buChar char="•"/>
            </a:pPr>
            <a:r>
              <a:rPr lang="en-US" altLang="en-US" sz="1800" dirty="0">
                <a:latin typeface="Inter"/>
              </a:rPr>
              <a:t>Disparities in minimum and maximum pay reveal equity and skill demand.</a:t>
            </a:r>
          </a:p>
          <a:p>
            <a:pPr marL="0" lvl="0" indent="0" algn="l" eaLnBrk="0" fontAlgn="base" hangingPunct="0">
              <a:spcBef>
                <a:spcPct val="0"/>
              </a:spcBef>
              <a:spcAft>
                <a:spcPct val="0"/>
              </a:spcAft>
              <a:buSzTx/>
              <a:buFontTx/>
              <a:buChar char="•"/>
            </a:pPr>
            <a:r>
              <a:rPr lang="en-US" altLang="en-US" sz="1800" dirty="0">
                <a:latin typeface="Inter"/>
              </a:rPr>
              <a:t>Important for compensation strategy and budget planning.</a:t>
            </a:r>
          </a:p>
        </p:txBody>
      </p:sp>
      <p:sp>
        <p:nvSpPr>
          <p:cNvPr id="1707" name="Google Shape;1707;p113">
            <a:extLst>
              <a:ext uri="{FF2B5EF4-FFF2-40B4-BE49-F238E27FC236}">
                <a16:creationId xmlns:a16="http://schemas.microsoft.com/office/drawing/2014/main" id="{35868205-54AA-6BC8-3D42-E689CE6EA452}"/>
              </a:ext>
            </a:extLst>
          </p:cNvPr>
          <p:cNvSpPr txBox="1">
            <a:spLocks noGrp="1"/>
          </p:cNvSpPr>
          <p:nvPr>
            <p:ph type="title" idx="3"/>
          </p:nvPr>
        </p:nvSpPr>
        <p:spPr>
          <a:xfrm>
            <a:off x="257910" y="3365640"/>
            <a:ext cx="4240204" cy="604800"/>
          </a:xfrm>
          <a:prstGeom prst="rect">
            <a:avLst/>
          </a:prstGeom>
        </p:spPr>
        <p:txBody>
          <a:bodyPr spcFirstLastPara="1" vert="horz" wrap="square" lIns="121900" tIns="121900" rIns="121900" bIns="121900" rtlCol="0" anchor="t" anchorCtr="0">
            <a:noAutofit/>
          </a:bodyPr>
          <a:lstStyle/>
          <a:p>
            <a:r>
              <a:rPr lang="en-US" sz="3200" b="1" dirty="0">
                <a:solidFill>
                  <a:schemeClr val="bg2">
                    <a:lumMod val="75000"/>
                  </a:schemeClr>
                </a:solidFill>
                <a:latin typeface="Inter"/>
              </a:rPr>
              <a:t>Insurance &amp; Benefits</a:t>
            </a:r>
            <a:endParaRPr sz="3200" b="1" dirty="0">
              <a:solidFill>
                <a:schemeClr val="bg2">
                  <a:lumMod val="75000"/>
                </a:schemeClr>
              </a:solidFill>
              <a:latin typeface="Inter"/>
            </a:endParaRPr>
          </a:p>
        </p:txBody>
      </p:sp>
      <p:sp>
        <p:nvSpPr>
          <p:cNvPr id="1708" name="Google Shape;1708;p113">
            <a:extLst>
              <a:ext uri="{FF2B5EF4-FFF2-40B4-BE49-F238E27FC236}">
                <a16:creationId xmlns:a16="http://schemas.microsoft.com/office/drawing/2014/main" id="{2205EE3E-CA2C-72CE-2181-19C6819497DF}"/>
              </a:ext>
            </a:extLst>
          </p:cNvPr>
          <p:cNvSpPr txBox="1">
            <a:spLocks noGrp="1"/>
          </p:cNvSpPr>
          <p:nvPr>
            <p:ph type="subTitle" idx="4"/>
          </p:nvPr>
        </p:nvSpPr>
        <p:spPr>
          <a:xfrm>
            <a:off x="335279" y="3864280"/>
            <a:ext cx="4254276" cy="842800"/>
          </a:xfrm>
          <a:prstGeom prst="rect">
            <a:avLst/>
          </a:prstGeom>
        </p:spPr>
        <p:txBody>
          <a:bodyPr spcFirstLastPara="1" vert="horz" wrap="square" lIns="121900" tIns="121900" rIns="121900" bIns="121900" rtlCol="0" anchor="t" anchorCtr="0">
            <a:noAutofit/>
          </a:bodyPr>
          <a:lstStyle/>
          <a:p>
            <a:pPr marL="0" lvl="0" indent="0" algn="l" eaLnBrk="0" fontAlgn="base" hangingPunct="0">
              <a:spcBef>
                <a:spcPct val="0"/>
              </a:spcBef>
              <a:spcAft>
                <a:spcPct val="0"/>
              </a:spcAft>
              <a:buSzTx/>
              <a:buFontTx/>
              <a:buChar char="•"/>
            </a:pPr>
            <a:r>
              <a:rPr lang="en-US" dirty="0"/>
              <a:t>Comprehensive benefits and insurance coverage serve as a competitive advantage in both attracting top talent and improving employee retention.</a:t>
            </a:r>
            <a:endParaRPr sz="1800" dirty="0">
              <a:latin typeface="Inter"/>
            </a:endParaRPr>
          </a:p>
        </p:txBody>
      </p:sp>
      <p:sp>
        <p:nvSpPr>
          <p:cNvPr id="1709" name="Google Shape;1709;p113">
            <a:extLst>
              <a:ext uri="{FF2B5EF4-FFF2-40B4-BE49-F238E27FC236}">
                <a16:creationId xmlns:a16="http://schemas.microsoft.com/office/drawing/2014/main" id="{774096D9-6F31-86B1-2C07-3D7317D2B051}"/>
              </a:ext>
            </a:extLst>
          </p:cNvPr>
          <p:cNvSpPr txBox="1">
            <a:spLocks noGrp="1"/>
          </p:cNvSpPr>
          <p:nvPr>
            <p:ph type="title" idx="5"/>
          </p:nvPr>
        </p:nvSpPr>
        <p:spPr>
          <a:xfrm>
            <a:off x="7693888" y="166080"/>
            <a:ext cx="4389122" cy="604800"/>
          </a:xfrm>
          <a:prstGeom prst="rect">
            <a:avLst/>
          </a:prstGeom>
        </p:spPr>
        <p:txBody>
          <a:bodyPr spcFirstLastPara="1" vert="horz" wrap="square" lIns="121900" tIns="121900" rIns="121900" bIns="121900" rtlCol="0" anchor="t" anchorCtr="0">
            <a:noAutofit/>
          </a:bodyPr>
          <a:lstStyle/>
          <a:p>
            <a:r>
              <a:rPr lang="en-US" sz="3200" b="1" dirty="0">
                <a:solidFill>
                  <a:schemeClr val="bg2">
                    <a:lumMod val="75000"/>
                  </a:schemeClr>
                </a:solidFill>
                <a:latin typeface="Inter"/>
              </a:rPr>
              <a:t>Training &amp; Development</a:t>
            </a:r>
            <a:endParaRPr sz="3200" b="1" dirty="0">
              <a:solidFill>
                <a:schemeClr val="bg2">
                  <a:lumMod val="75000"/>
                </a:schemeClr>
              </a:solidFill>
              <a:latin typeface="Inter"/>
            </a:endParaRPr>
          </a:p>
        </p:txBody>
      </p:sp>
      <p:sp>
        <p:nvSpPr>
          <p:cNvPr id="1710" name="Google Shape;1710;p113">
            <a:extLst>
              <a:ext uri="{FF2B5EF4-FFF2-40B4-BE49-F238E27FC236}">
                <a16:creationId xmlns:a16="http://schemas.microsoft.com/office/drawing/2014/main" id="{C455ED18-EED9-A6A1-9E00-D21D732F709B}"/>
              </a:ext>
            </a:extLst>
          </p:cNvPr>
          <p:cNvSpPr txBox="1">
            <a:spLocks noGrp="1"/>
          </p:cNvSpPr>
          <p:nvPr>
            <p:ph type="subTitle" idx="6"/>
          </p:nvPr>
        </p:nvSpPr>
        <p:spPr>
          <a:xfrm>
            <a:off x="7693888" y="633720"/>
            <a:ext cx="4389122" cy="1287900"/>
          </a:xfrm>
          <a:prstGeom prst="rect">
            <a:avLst/>
          </a:prstGeom>
        </p:spPr>
        <p:txBody>
          <a:bodyPr spcFirstLastPara="1" vert="horz" wrap="square" lIns="121900" tIns="121900" rIns="121900" bIns="121900" rtlCol="0" anchor="t" anchorCtr="0">
            <a:noAutofit/>
          </a:bodyPr>
          <a:lstStyle/>
          <a:p>
            <a:pPr marL="0" lvl="0" indent="0" algn="l" eaLnBrk="0" fontAlgn="base" hangingPunct="0">
              <a:spcBef>
                <a:spcPct val="0"/>
              </a:spcBef>
              <a:spcAft>
                <a:spcPct val="0"/>
              </a:spcAft>
              <a:buSzTx/>
              <a:buFontTx/>
              <a:buChar char="•"/>
            </a:pPr>
            <a:r>
              <a:rPr lang="en-US" dirty="0"/>
              <a:t>Significant organizational investment in continuous learning programs demonstrates commitment to workforce capability building and future readiness.</a:t>
            </a:r>
            <a:endParaRPr lang="en-US" altLang="en-US" sz="1800" dirty="0">
              <a:latin typeface="Inter"/>
            </a:endParaRPr>
          </a:p>
        </p:txBody>
      </p:sp>
      <p:sp>
        <p:nvSpPr>
          <p:cNvPr id="1711" name="Google Shape;1711;p113">
            <a:extLst>
              <a:ext uri="{FF2B5EF4-FFF2-40B4-BE49-F238E27FC236}">
                <a16:creationId xmlns:a16="http://schemas.microsoft.com/office/drawing/2014/main" id="{D318A588-7909-5BA7-FDD5-8381A49546D8}"/>
              </a:ext>
            </a:extLst>
          </p:cNvPr>
          <p:cNvSpPr txBox="1">
            <a:spLocks noGrp="1"/>
          </p:cNvSpPr>
          <p:nvPr>
            <p:ph type="title" idx="7"/>
          </p:nvPr>
        </p:nvSpPr>
        <p:spPr>
          <a:xfrm>
            <a:off x="7528561" y="1921620"/>
            <a:ext cx="4432537" cy="604800"/>
          </a:xfrm>
          <a:prstGeom prst="rect">
            <a:avLst/>
          </a:prstGeom>
        </p:spPr>
        <p:txBody>
          <a:bodyPr spcFirstLastPara="1" vert="horz" wrap="square" lIns="121900" tIns="121900" rIns="121900" bIns="121900" rtlCol="0" anchor="t" anchorCtr="0">
            <a:noAutofit/>
          </a:bodyPr>
          <a:lstStyle/>
          <a:p>
            <a:r>
              <a:rPr lang="en-US" sz="3200" b="1" dirty="0">
                <a:solidFill>
                  <a:schemeClr val="bg2">
                    <a:lumMod val="75000"/>
                  </a:schemeClr>
                </a:solidFill>
                <a:latin typeface="Inter"/>
              </a:rPr>
              <a:t>Turnover &amp; Recruitment</a:t>
            </a:r>
            <a:endParaRPr sz="3200" b="1" dirty="0">
              <a:solidFill>
                <a:schemeClr val="bg2">
                  <a:lumMod val="75000"/>
                </a:schemeClr>
              </a:solidFill>
              <a:latin typeface="Inter"/>
            </a:endParaRPr>
          </a:p>
        </p:txBody>
      </p:sp>
      <p:sp>
        <p:nvSpPr>
          <p:cNvPr id="1712" name="Google Shape;1712;p113">
            <a:extLst>
              <a:ext uri="{FF2B5EF4-FFF2-40B4-BE49-F238E27FC236}">
                <a16:creationId xmlns:a16="http://schemas.microsoft.com/office/drawing/2014/main" id="{C751DD35-B795-85D0-8948-B666B8866600}"/>
              </a:ext>
            </a:extLst>
          </p:cNvPr>
          <p:cNvSpPr txBox="1">
            <a:spLocks noGrp="1"/>
          </p:cNvSpPr>
          <p:nvPr>
            <p:ph type="subTitle" idx="8"/>
          </p:nvPr>
        </p:nvSpPr>
        <p:spPr>
          <a:xfrm>
            <a:off x="7661099" y="2310568"/>
            <a:ext cx="4617987" cy="977760"/>
          </a:xfrm>
          <a:prstGeom prst="rect">
            <a:avLst/>
          </a:prstGeom>
        </p:spPr>
        <p:txBody>
          <a:bodyPr spcFirstLastPara="1" vert="horz" wrap="square" lIns="121900" tIns="121900" rIns="121900" bIns="121900" rtlCol="0" anchor="t" anchorCtr="0">
            <a:noAutofit/>
          </a:bodyPr>
          <a:lstStyle/>
          <a:p>
            <a:pPr marL="0" lvl="0" indent="0" algn="l" eaLnBrk="0" fontAlgn="base" hangingPunct="0">
              <a:spcBef>
                <a:spcPct val="0"/>
              </a:spcBef>
              <a:spcAft>
                <a:spcPct val="0"/>
              </a:spcAft>
              <a:buSzTx/>
              <a:buFontTx/>
              <a:buChar char="•"/>
            </a:pPr>
            <a:r>
              <a:rPr lang="en-US" dirty="0"/>
              <a:t>Employee retention patterns directly influence recruitment strategies, particularly during periods of business growth or workforce instability.</a:t>
            </a:r>
            <a:endParaRPr lang="en-US" altLang="en-US" sz="1800" dirty="0">
              <a:latin typeface="Inter"/>
            </a:endParaRPr>
          </a:p>
        </p:txBody>
      </p:sp>
      <p:sp>
        <p:nvSpPr>
          <p:cNvPr id="1713" name="Google Shape;1713;p113">
            <a:extLst>
              <a:ext uri="{FF2B5EF4-FFF2-40B4-BE49-F238E27FC236}">
                <a16:creationId xmlns:a16="http://schemas.microsoft.com/office/drawing/2014/main" id="{8874EF0C-854F-2BEA-E741-6763555AF2C7}"/>
              </a:ext>
            </a:extLst>
          </p:cNvPr>
          <p:cNvSpPr txBox="1">
            <a:spLocks noGrp="1"/>
          </p:cNvSpPr>
          <p:nvPr>
            <p:ph type="title" idx="9"/>
          </p:nvPr>
        </p:nvSpPr>
        <p:spPr>
          <a:xfrm>
            <a:off x="228598" y="1921620"/>
            <a:ext cx="4434841" cy="604800"/>
          </a:xfrm>
          <a:prstGeom prst="rect">
            <a:avLst/>
          </a:prstGeom>
        </p:spPr>
        <p:txBody>
          <a:bodyPr spcFirstLastPara="1" vert="horz" wrap="square" lIns="121900" tIns="121900" rIns="121900" bIns="121900" rtlCol="0" anchor="t" anchorCtr="0">
            <a:noAutofit/>
          </a:bodyPr>
          <a:lstStyle/>
          <a:p>
            <a:r>
              <a:rPr lang="en-US" sz="3200" b="1" dirty="0">
                <a:solidFill>
                  <a:schemeClr val="bg2">
                    <a:lumMod val="75000"/>
                  </a:schemeClr>
                </a:solidFill>
                <a:latin typeface="Inter"/>
              </a:rPr>
              <a:t>Performance Evaluation</a:t>
            </a:r>
            <a:endParaRPr sz="3200" b="1" dirty="0">
              <a:solidFill>
                <a:schemeClr val="bg2">
                  <a:lumMod val="75000"/>
                </a:schemeClr>
              </a:solidFill>
              <a:latin typeface="Inter"/>
            </a:endParaRPr>
          </a:p>
        </p:txBody>
      </p:sp>
      <p:sp>
        <p:nvSpPr>
          <p:cNvPr id="1714" name="Google Shape;1714;p113">
            <a:extLst>
              <a:ext uri="{FF2B5EF4-FFF2-40B4-BE49-F238E27FC236}">
                <a16:creationId xmlns:a16="http://schemas.microsoft.com/office/drawing/2014/main" id="{80BCD184-F498-9F7C-FDF8-03770C5A4EF2}"/>
              </a:ext>
            </a:extLst>
          </p:cNvPr>
          <p:cNvSpPr txBox="1">
            <a:spLocks noGrp="1"/>
          </p:cNvSpPr>
          <p:nvPr>
            <p:ph type="subTitle" idx="13"/>
          </p:nvPr>
        </p:nvSpPr>
        <p:spPr>
          <a:xfrm>
            <a:off x="230901" y="2462520"/>
            <a:ext cx="4267212" cy="1317000"/>
          </a:xfrm>
          <a:prstGeom prst="rect">
            <a:avLst/>
          </a:prstGeom>
        </p:spPr>
        <p:txBody>
          <a:bodyPr spcFirstLastPara="1" vert="horz" wrap="square" lIns="121900" tIns="121900" rIns="121900" bIns="121900" rtlCol="0" anchor="t" anchorCtr="0">
            <a:noAutofit/>
          </a:bodyPr>
          <a:lstStyle/>
          <a:p>
            <a:pPr marL="285750" indent="-285750" algn="l">
              <a:buFont typeface="Arial" panose="020B0604020202020204" pitchFamily="34" charset="0"/>
              <a:buChar char="•"/>
            </a:pPr>
            <a:r>
              <a:rPr lang="en-US" sz="1800" dirty="0">
                <a:latin typeface="Inter"/>
              </a:rPr>
              <a:t>Supports promotion planning, training needs, and employee engagement.</a:t>
            </a:r>
          </a:p>
        </p:txBody>
      </p:sp>
      <p:sp>
        <p:nvSpPr>
          <p:cNvPr id="4" name="Google Shape;1707;p113">
            <a:extLst>
              <a:ext uri="{FF2B5EF4-FFF2-40B4-BE49-F238E27FC236}">
                <a16:creationId xmlns:a16="http://schemas.microsoft.com/office/drawing/2014/main" id="{5BCB57DD-B32F-93CF-010C-A8CDB1444CB6}"/>
              </a:ext>
            </a:extLst>
          </p:cNvPr>
          <p:cNvSpPr txBox="1">
            <a:spLocks/>
          </p:cNvSpPr>
          <p:nvPr/>
        </p:nvSpPr>
        <p:spPr>
          <a:xfrm>
            <a:off x="7604187" y="3427960"/>
            <a:ext cx="4281283" cy="604800"/>
          </a:xfrm>
          <a:prstGeom prst="rect">
            <a:avLst/>
          </a:prstGeom>
        </p:spPr>
        <p:txBody>
          <a:bodyPr spcFirstLastPara="1" vert="horz" wrap="square" lIns="121900" tIns="121900" rIns="121900" bIns="121900" rtlCol="0" anchor="t" anchorCtr="0">
            <a:noAutofit/>
          </a:bodyPr>
          <a:lstStyle>
            <a:lvl1pPr lvl="0" algn="ctr" defTabSz="914400" rtl="0" eaLnBrk="1" latinLnBrk="0" hangingPunct="1">
              <a:lnSpc>
                <a:spcPct val="90000"/>
              </a:lnSpc>
              <a:spcBef>
                <a:spcPts val="0"/>
              </a:spcBef>
              <a:spcAft>
                <a:spcPts val="0"/>
              </a:spcAft>
              <a:buSzPts val="2700"/>
              <a:buNone/>
              <a:defRPr sz="3600" kern="1200">
                <a:solidFill>
                  <a:schemeClr val="tx1"/>
                </a:solidFill>
                <a:latin typeface="+mj-lt"/>
                <a:ea typeface="+mj-ea"/>
                <a:cs typeface="+mj-cs"/>
              </a:defRPr>
            </a:lvl1pPr>
            <a:lvl2pPr lvl="1" algn="ctr" rtl="0">
              <a:spcBef>
                <a:spcPts val="0"/>
              </a:spcBef>
              <a:spcAft>
                <a:spcPts val="0"/>
              </a:spcAft>
              <a:buSzPts val="2700"/>
              <a:buNone/>
              <a:defRPr sz="3600"/>
            </a:lvl2pPr>
            <a:lvl3pPr lvl="2" algn="ctr" rtl="0">
              <a:spcBef>
                <a:spcPts val="0"/>
              </a:spcBef>
              <a:spcAft>
                <a:spcPts val="0"/>
              </a:spcAft>
              <a:buSzPts val="2700"/>
              <a:buNone/>
              <a:defRPr sz="3600"/>
            </a:lvl3pPr>
            <a:lvl4pPr lvl="3" algn="ctr" rtl="0">
              <a:spcBef>
                <a:spcPts val="0"/>
              </a:spcBef>
              <a:spcAft>
                <a:spcPts val="0"/>
              </a:spcAft>
              <a:buSzPts val="2700"/>
              <a:buNone/>
              <a:defRPr sz="3600"/>
            </a:lvl4pPr>
            <a:lvl5pPr lvl="4" algn="ctr" rtl="0">
              <a:spcBef>
                <a:spcPts val="0"/>
              </a:spcBef>
              <a:spcAft>
                <a:spcPts val="0"/>
              </a:spcAft>
              <a:buSzPts val="2700"/>
              <a:buNone/>
              <a:defRPr sz="3600"/>
            </a:lvl5pPr>
            <a:lvl6pPr lvl="5" algn="ctr" rtl="0">
              <a:spcBef>
                <a:spcPts val="0"/>
              </a:spcBef>
              <a:spcAft>
                <a:spcPts val="0"/>
              </a:spcAft>
              <a:buSzPts val="2700"/>
              <a:buNone/>
              <a:defRPr sz="3600"/>
            </a:lvl6pPr>
            <a:lvl7pPr lvl="6" algn="ctr" rtl="0">
              <a:spcBef>
                <a:spcPts val="0"/>
              </a:spcBef>
              <a:spcAft>
                <a:spcPts val="0"/>
              </a:spcAft>
              <a:buSzPts val="2700"/>
              <a:buNone/>
              <a:defRPr sz="3600"/>
            </a:lvl7pPr>
            <a:lvl8pPr lvl="7" algn="ctr" rtl="0">
              <a:spcBef>
                <a:spcPts val="0"/>
              </a:spcBef>
              <a:spcAft>
                <a:spcPts val="0"/>
              </a:spcAft>
              <a:buSzPts val="2700"/>
              <a:buNone/>
              <a:defRPr sz="3600"/>
            </a:lvl8pPr>
            <a:lvl9pPr lvl="8" algn="ctr" rtl="0">
              <a:spcBef>
                <a:spcPts val="0"/>
              </a:spcBef>
              <a:spcAft>
                <a:spcPts val="0"/>
              </a:spcAft>
              <a:buSzPts val="2700"/>
              <a:buNone/>
              <a:defRPr sz="3600"/>
            </a:lvl9pPr>
          </a:lstStyle>
          <a:p>
            <a:r>
              <a:rPr lang="en-US" sz="3200" b="1" dirty="0">
                <a:solidFill>
                  <a:schemeClr val="bg2">
                    <a:lumMod val="75000"/>
                  </a:schemeClr>
                </a:solidFill>
                <a:latin typeface="Inter"/>
              </a:rPr>
              <a:t>Absenteeism &amp; Leave</a:t>
            </a:r>
          </a:p>
        </p:txBody>
      </p:sp>
      <p:sp>
        <p:nvSpPr>
          <p:cNvPr id="5" name="Google Shape;1708;p113">
            <a:extLst>
              <a:ext uri="{FF2B5EF4-FFF2-40B4-BE49-F238E27FC236}">
                <a16:creationId xmlns:a16="http://schemas.microsoft.com/office/drawing/2014/main" id="{FF9199AB-8104-927F-4753-CC436F7FE48A}"/>
              </a:ext>
            </a:extLst>
          </p:cNvPr>
          <p:cNvSpPr txBox="1">
            <a:spLocks/>
          </p:cNvSpPr>
          <p:nvPr/>
        </p:nvSpPr>
        <p:spPr>
          <a:xfrm>
            <a:off x="7604186" y="3909140"/>
            <a:ext cx="4356912" cy="1025160"/>
          </a:xfrm>
          <a:prstGeom prst="rect">
            <a:avLst/>
          </a:prstGeom>
        </p:spPr>
        <p:txBody>
          <a:bodyPr spcFirstLastPara="1" vert="horz" wrap="square" lIns="121900" tIns="121900" rIns="121900" bIns="121900" rtlCol="0" anchor="t" anchorCtr="0">
            <a:noAutofit/>
          </a:bodyPr>
          <a:lstStyle>
            <a:lvl1pPr marL="228600" lvl="0" indent="-228600" algn="ctr" defTabSz="914400" rtl="0" eaLnBrk="1" latinLnBrk="0" hangingPunct="1">
              <a:lnSpc>
                <a:spcPct val="100000"/>
              </a:lnSpc>
              <a:spcBef>
                <a:spcPts val="0"/>
              </a:spcBef>
              <a:spcAft>
                <a:spcPts val="0"/>
              </a:spcAft>
              <a:buSzPts val="1400"/>
              <a:buFont typeface="Arial" panose="020B0604020202020204" pitchFamily="34" charset="0"/>
              <a:buNone/>
              <a:defRPr sz="1867" kern="1200">
                <a:solidFill>
                  <a:schemeClr val="tx1"/>
                </a:solidFill>
                <a:latin typeface="+mn-lt"/>
                <a:ea typeface="+mn-ea"/>
                <a:cs typeface="+mn-cs"/>
              </a:defRPr>
            </a:lvl1pPr>
            <a:lvl2pPr marL="685800" lvl="1" indent="-228600" algn="ctr" defTabSz="914400" rtl="0" eaLnBrk="1" latinLnBrk="0" hangingPunct="1">
              <a:lnSpc>
                <a:spcPct val="100000"/>
              </a:lnSpc>
              <a:spcBef>
                <a:spcPts val="0"/>
              </a:spcBef>
              <a:spcAft>
                <a:spcPts val="0"/>
              </a:spcAft>
              <a:buSzPts val="1400"/>
              <a:buFont typeface="Arial" panose="020B0604020202020204" pitchFamily="34" charset="0"/>
              <a:buNone/>
              <a:defRPr sz="24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1400"/>
              <a:buFont typeface="Arial" panose="020B0604020202020204" pitchFamily="34" charset="0"/>
              <a:buNone/>
              <a:defRPr sz="20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9pPr>
          </a:lstStyle>
          <a:p>
            <a:pPr marL="0" lvl="0" indent="0" algn="l" eaLnBrk="0" fontAlgn="base" hangingPunct="0">
              <a:spcBef>
                <a:spcPct val="0"/>
              </a:spcBef>
              <a:spcAft>
                <a:spcPct val="0"/>
              </a:spcAft>
              <a:buSzTx/>
              <a:buFontTx/>
              <a:buChar char="•"/>
            </a:pPr>
            <a:r>
              <a:rPr lang="en-US" altLang="en-US" sz="1800" dirty="0">
                <a:latin typeface="Inter"/>
              </a:rPr>
              <a:t>Indicates job satisfaction and organizational health.</a:t>
            </a:r>
          </a:p>
          <a:p>
            <a:pPr marL="0" lvl="0" indent="0" algn="l" eaLnBrk="0" fontAlgn="base" hangingPunct="0">
              <a:spcBef>
                <a:spcPct val="0"/>
              </a:spcBef>
              <a:spcAft>
                <a:spcPct val="0"/>
              </a:spcAft>
              <a:buSzTx/>
              <a:buFontTx/>
              <a:buChar char="•"/>
            </a:pPr>
            <a:r>
              <a:rPr lang="en-US" altLang="en-US" sz="1800" dirty="0">
                <a:latin typeface="Inter"/>
              </a:rPr>
              <a:t>Helps optimize workforce planning.</a:t>
            </a:r>
          </a:p>
        </p:txBody>
      </p:sp>
      <p:sp>
        <p:nvSpPr>
          <p:cNvPr id="10" name="Google Shape;1707;p113"/>
          <p:cNvSpPr txBox="1">
            <a:spLocks/>
          </p:cNvSpPr>
          <p:nvPr/>
        </p:nvSpPr>
        <p:spPr>
          <a:xfrm>
            <a:off x="4496957" y="4982760"/>
            <a:ext cx="3198087" cy="604800"/>
          </a:xfrm>
          <a:prstGeom prst="rect">
            <a:avLst/>
          </a:prstGeom>
        </p:spPr>
        <p:txBody>
          <a:bodyPr spcFirstLastPara="1" vert="horz" wrap="square" lIns="121900" tIns="121900" rIns="121900" bIns="121900" rtlCol="0" anchor="t" anchorCtr="0">
            <a:noAutofit/>
          </a:bodyPr>
          <a:lstStyle>
            <a:lvl1pPr lvl="0" algn="ctr" defTabSz="914400" rtl="0" eaLnBrk="1" latinLnBrk="0" hangingPunct="1">
              <a:lnSpc>
                <a:spcPct val="90000"/>
              </a:lnSpc>
              <a:spcBef>
                <a:spcPts val="0"/>
              </a:spcBef>
              <a:spcAft>
                <a:spcPts val="0"/>
              </a:spcAft>
              <a:buSzPts val="2700"/>
              <a:buNone/>
              <a:defRPr sz="3600" kern="1200">
                <a:solidFill>
                  <a:schemeClr val="tx1"/>
                </a:solidFill>
                <a:latin typeface="+mj-lt"/>
                <a:ea typeface="+mj-ea"/>
                <a:cs typeface="+mj-cs"/>
              </a:defRPr>
            </a:lvl1pPr>
            <a:lvl2pPr lvl="1" algn="ctr" rtl="0">
              <a:spcBef>
                <a:spcPts val="0"/>
              </a:spcBef>
              <a:spcAft>
                <a:spcPts val="0"/>
              </a:spcAft>
              <a:buSzPts val="2700"/>
              <a:buNone/>
              <a:defRPr sz="3600"/>
            </a:lvl2pPr>
            <a:lvl3pPr lvl="2" algn="ctr" rtl="0">
              <a:spcBef>
                <a:spcPts val="0"/>
              </a:spcBef>
              <a:spcAft>
                <a:spcPts val="0"/>
              </a:spcAft>
              <a:buSzPts val="2700"/>
              <a:buNone/>
              <a:defRPr sz="3600"/>
            </a:lvl3pPr>
            <a:lvl4pPr lvl="3" algn="ctr" rtl="0">
              <a:spcBef>
                <a:spcPts val="0"/>
              </a:spcBef>
              <a:spcAft>
                <a:spcPts val="0"/>
              </a:spcAft>
              <a:buSzPts val="2700"/>
              <a:buNone/>
              <a:defRPr sz="3600"/>
            </a:lvl4pPr>
            <a:lvl5pPr lvl="4" algn="ctr" rtl="0">
              <a:spcBef>
                <a:spcPts val="0"/>
              </a:spcBef>
              <a:spcAft>
                <a:spcPts val="0"/>
              </a:spcAft>
              <a:buSzPts val="2700"/>
              <a:buNone/>
              <a:defRPr sz="3600"/>
            </a:lvl5pPr>
            <a:lvl6pPr lvl="5" algn="ctr" rtl="0">
              <a:spcBef>
                <a:spcPts val="0"/>
              </a:spcBef>
              <a:spcAft>
                <a:spcPts val="0"/>
              </a:spcAft>
              <a:buSzPts val="2700"/>
              <a:buNone/>
              <a:defRPr sz="3600"/>
            </a:lvl6pPr>
            <a:lvl7pPr lvl="6" algn="ctr" rtl="0">
              <a:spcBef>
                <a:spcPts val="0"/>
              </a:spcBef>
              <a:spcAft>
                <a:spcPts val="0"/>
              </a:spcAft>
              <a:buSzPts val="2700"/>
              <a:buNone/>
              <a:defRPr sz="3600"/>
            </a:lvl7pPr>
            <a:lvl8pPr lvl="7" algn="ctr" rtl="0">
              <a:spcBef>
                <a:spcPts val="0"/>
              </a:spcBef>
              <a:spcAft>
                <a:spcPts val="0"/>
              </a:spcAft>
              <a:buSzPts val="2700"/>
              <a:buNone/>
              <a:defRPr sz="3600"/>
            </a:lvl8pPr>
            <a:lvl9pPr lvl="8" algn="ctr" rtl="0">
              <a:spcBef>
                <a:spcPts val="0"/>
              </a:spcBef>
              <a:spcAft>
                <a:spcPts val="0"/>
              </a:spcAft>
              <a:buSzPts val="2700"/>
              <a:buNone/>
              <a:defRPr sz="3600"/>
            </a:lvl9pPr>
          </a:lstStyle>
          <a:p>
            <a:r>
              <a:rPr lang="en-US" sz="3200" b="1">
                <a:solidFill>
                  <a:schemeClr val="bg2">
                    <a:lumMod val="75000"/>
                  </a:schemeClr>
                </a:solidFill>
                <a:latin typeface="Inter"/>
              </a:rPr>
              <a:t>Total Employees</a:t>
            </a:r>
            <a:endParaRPr lang="en-US" sz="3200" b="1" dirty="0">
              <a:solidFill>
                <a:schemeClr val="bg2">
                  <a:lumMod val="75000"/>
                </a:schemeClr>
              </a:solidFill>
              <a:latin typeface="Inter"/>
            </a:endParaRPr>
          </a:p>
        </p:txBody>
      </p:sp>
      <p:sp>
        <p:nvSpPr>
          <p:cNvPr id="11" name="Google Shape;1708;p113"/>
          <p:cNvSpPr txBox="1">
            <a:spLocks/>
          </p:cNvSpPr>
          <p:nvPr/>
        </p:nvSpPr>
        <p:spPr>
          <a:xfrm>
            <a:off x="3413760" y="5573680"/>
            <a:ext cx="5364480" cy="842800"/>
          </a:xfrm>
          <a:prstGeom prst="rect">
            <a:avLst/>
          </a:prstGeom>
        </p:spPr>
        <p:txBody>
          <a:bodyPr spcFirstLastPara="1" vert="horz" wrap="square" lIns="121900" tIns="121900" rIns="121900" bIns="121900" rtlCol="0" anchor="t" anchorCtr="0">
            <a:noAutofit/>
          </a:bodyPr>
          <a:lstStyle>
            <a:lvl1pPr marL="228600" lvl="0" indent="-228600" algn="ctr" defTabSz="914400" rtl="0" eaLnBrk="1" latinLnBrk="0" hangingPunct="1">
              <a:lnSpc>
                <a:spcPct val="100000"/>
              </a:lnSpc>
              <a:spcBef>
                <a:spcPts val="0"/>
              </a:spcBef>
              <a:spcAft>
                <a:spcPts val="0"/>
              </a:spcAft>
              <a:buSzPts val="1400"/>
              <a:buFont typeface="Arial" panose="020B0604020202020204" pitchFamily="34" charset="0"/>
              <a:buNone/>
              <a:defRPr sz="1867" kern="1200">
                <a:solidFill>
                  <a:schemeClr val="tx1"/>
                </a:solidFill>
                <a:latin typeface="+mn-lt"/>
                <a:ea typeface="+mn-ea"/>
                <a:cs typeface="+mn-cs"/>
              </a:defRPr>
            </a:lvl1pPr>
            <a:lvl2pPr marL="685800" lvl="1" indent="-228600" algn="ctr" defTabSz="914400" rtl="0" eaLnBrk="1" latinLnBrk="0" hangingPunct="1">
              <a:lnSpc>
                <a:spcPct val="100000"/>
              </a:lnSpc>
              <a:spcBef>
                <a:spcPts val="0"/>
              </a:spcBef>
              <a:spcAft>
                <a:spcPts val="0"/>
              </a:spcAft>
              <a:buSzPts val="1400"/>
              <a:buFont typeface="Arial" panose="020B0604020202020204" pitchFamily="34" charset="0"/>
              <a:buNone/>
              <a:defRPr sz="24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1400"/>
              <a:buFont typeface="Arial" panose="020B0604020202020204" pitchFamily="34" charset="0"/>
              <a:buNone/>
              <a:defRPr sz="20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9pPr>
          </a:lstStyle>
          <a:p>
            <a:pPr marL="0" indent="0" algn="l" eaLnBrk="0" fontAlgn="base" hangingPunct="0">
              <a:spcBef>
                <a:spcPct val="0"/>
              </a:spcBef>
              <a:spcAft>
                <a:spcPct val="0"/>
              </a:spcAft>
              <a:buSzTx/>
              <a:buFontTx/>
              <a:buChar char="•"/>
            </a:pPr>
            <a:r>
              <a:rPr lang="en-US" altLang="en-US" sz="1800">
                <a:latin typeface="Inter"/>
              </a:rPr>
              <a:t>Reflects business expansion or downsizing.</a:t>
            </a:r>
          </a:p>
          <a:p>
            <a:pPr marL="0" indent="0" algn="l" eaLnBrk="0" fontAlgn="base" hangingPunct="0">
              <a:spcBef>
                <a:spcPct val="0"/>
              </a:spcBef>
              <a:spcAft>
                <a:spcPct val="0"/>
              </a:spcAft>
              <a:buSzTx/>
              <a:buFontTx/>
              <a:buChar char="•"/>
            </a:pPr>
            <a:r>
              <a:rPr lang="en-US" altLang="en-US" sz="1800">
                <a:latin typeface="Inter"/>
              </a:rPr>
              <a:t>Aids in resource planning and performance analysis</a:t>
            </a:r>
            <a:endParaRPr lang="en-US" sz="1800" dirty="0">
              <a:latin typeface="Inter"/>
            </a:endParaRPr>
          </a:p>
        </p:txBody>
      </p:sp>
      <p:sp>
        <p:nvSpPr>
          <p:cNvPr id="12" name="Google Shape;425;p23">
            <a:extLst>
              <a:ext uri="{FF2B5EF4-FFF2-40B4-BE49-F238E27FC236}">
                <a16:creationId xmlns:a16="http://schemas.microsoft.com/office/drawing/2014/main" id="{AB31B003-E8AA-DF64-8C36-4482CA55A3E3}"/>
              </a:ext>
            </a:extLst>
          </p:cNvPr>
          <p:cNvSpPr/>
          <p:nvPr/>
        </p:nvSpPr>
        <p:spPr>
          <a:xfrm rot="5400000">
            <a:off x="1580281" y="-879386"/>
            <a:ext cx="8813456" cy="2910836"/>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4422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05"/>
                                        </p:tgtEl>
                                        <p:attrNameLst>
                                          <p:attrName>style.visibility</p:attrName>
                                        </p:attrNameLst>
                                      </p:cBhvr>
                                      <p:to>
                                        <p:strVal val="visible"/>
                                      </p:to>
                                    </p:set>
                                    <p:animEffect transition="in" filter="fade">
                                      <p:cBhvr>
                                        <p:cTn id="7" dur="1000"/>
                                        <p:tgtEl>
                                          <p:spTgt spid="1705"/>
                                        </p:tgtEl>
                                      </p:cBhvr>
                                    </p:animEffect>
                                  </p:childTnLst>
                                </p:cTn>
                              </p:par>
                              <p:par>
                                <p:cTn id="8" presetID="10" presetClass="entr" presetSubtype="0" fill="hold" nodeType="withEffect">
                                  <p:stCondLst>
                                    <p:cond delay="0"/>
                                  </p:stCondLst>
                                  <p:childTnLst>
                                    <p:set>
                                      <p:cBhvr>
                                        <p:cTn id="9" dur="1" fill="hold">
                                          <p:stCondLst>
                                            <p:cond delay="0"/>
                                          </p:stCondLst>
                                        </p:cTn>
                                        <p:tgtEl>
                                          <p:spTgt spid="1706"/>
                                        </p:tgtEl>
                                        <p:attrNameLst>
                                          <p:attrName>style.visibility</p:attrName>
                                        </p:attrNameLst>
                                      </p:cBhvr>
                                      <p:to>
                                        <p:strVal val="visible"/>
                                      </p:to>
                                    </p:set>
                                    <p:animEffect transition="in" filter="fade">
                                      <p:cBhvr>
                                        <p:cTn id="10" dur="1000"/>
                                        <p:tgtEl>
                                          <p:spTgt spid="1706"/>
                                        </p:tgtEl>
                                      </p:cBhvr>
                                    </p:animEffect>
                                  </p:childTnLst>
                                </p:cTn>
                              </p:par>
                              <p:par>
                                <p:cTn id="11" presetID="10" presetClass="entr" presetSubtype="0" fill="hold" nodeType="withEffect">
                                  <p:stCondLst>
                                    <p:cond delay="0"/>
                                  </p:stCondLst>
                                  <p:childTnLst>
                                    <p:set>
                                      <p:cBhvr>
                                        <p:cTn id="12" dur="1" fill="hold">
                                          <p:stCondLst>
                                            <p:cond delay="0"/>
                                          </p:stCondLst>
                                        </p:cTn>
                                        <p:tgtEl>
                                          <p:spTgt spid="1707"/>
                                        </p:tgtEl>
                                        <p:attrNameLst>
                                          <p:attrName>style.visibility</p:attrName>
                                        </p:attrNameLst>
                                      </p:cBhvr>
                                      <p:to>
                                        <p:strVal val="visible"/>
                                      </p:to>
                                    </p:set>
                                    <p:animEffect transition="in" filter="fade">
                                      <p:cBhvr>
                                        <p:cTn id="13" dur="1000"/>
                                        <p:tgtEl>
                                          <p:spTgt spid="1707"/>
                                        </p:tgtEl>
                                      </p:cBhvr>
                                    </p:animEffect>
                                  </p:childTnLst>
                                </p:cTn>
                              </p:par>
                              <p:par>
                                <p:cTn id="14" presetID="10" presetClass="entr" presetSubtype="0" fill="hold" nodeType="withEffect">
                                  <p:stCondLst>
                                    <p:cond delay="0"/>
                                  </p:stCondLst>
                                  <p:childTnLst>
                                    <p:set>
                                      <p:cBhvr>
                                        <p:cTn id="15" dur="1" fill="hold">
                                          <p:stCondLst>
                                            <p:cond delay="0"/>
                                          </p:stCondLst>
                                        </p:cTn>
                                        <p:tgtEl>
                                          <p:spTgt spid="1708"/>
                                        </p:tgtEl>
                                        <p:attrNameLst>
                                          <p:attrName>style.visibility</p:attrName>
                                        </p:attrNameLst>
                                      </p:cBhvr>
                                      <p:to>
                                        <p:strVal val="visible"/>
                                      </p:to>
                                    </p:set>
                                    <p:animEffect transition="in" filter="fade">
                                      <p:cBhvr>
                                        <p:cTn id="16" dur="1000"/>
                                        <p:tgtEl>
                                          <p:spTgt spid="1708"/>
                                        </p:tgtEl>
                                      </p:cBhvr>
                                    </p:animEffect>
                                  </p:childTnLst>
                                </p:cTn>
                              </p:par>
                              <p:par>
                                <p:cTn id="17" presetID="10" presetClass="entr" presetSubtype="0" fill="hold" nodeType="withEffect">
                                  <p:stCondLst>
                                    <p:cond delay="0"/>
                                  </p:stCondLst>
                                  <p:childTnLst>
                                    <p:set>
                                      <p:cBhvr>
                                        <p:cTn id="18" dur="1" fill="hold">
                                          <p:stCondLst>
                                            <p:cond delay="0"/>
                                          </p:stCondLst>
                                        </p:cTn>
                                        <p:tgtEl>
                                          <p:spTgt spid="1709"/>
                                        </p:tgtEl>
                                        <p:attrNameLst>
                                          <p:attrName>style.visibility</p:attrName>
                                        </p:attrNameLst>
                                      </p:cBhvr>
                                      <p:to>
                                        <p:strVal val="visible"/>
                                      </p:to>
                                    </p:set>
                                    <p:animEffect transition="in" filter="fade">
                                      <p:cBhvr>
                                        <p:cTn id="19" dur="1000"/>
                                        <p:tgtEl>
                                          <p:spTgt spid="1709"/>
                                        </p:tgtEl>
                                      </p:cBhvr>
                                    </p:animEffect>
                                  </p:childTnLst>
                                </p:cTn>
                              </p:par>
                              <p:par>
                                <p:cTn id="20" presetID="10" presetClass="entr" presetSubtype="0" fill="hold" nodeType="withEffect">
                                  <p:stCondLst>
                                    <p:cond delay="0"/>
                                  </p:stCondLst>
                                  <p:childTnLst>
                                    <p:set>
                                      <p:cBhvr>
                                        <p:cTn id="21" dur="1" fill="hold">
                                          <p:stCondLst>
                                            <p:cond delay="0"/>
                                          </p:stCondLst>
                                        </p:cTn>
                                        <p:tgtEl>
                                          <p:spTgt spid="1710"/>
                                        </p:tgtEl>
                                        <p:attrNameLst>
                                          <p:attrName>style.visibility</p:attrName>
                                        </p:attrNameLst>
                                      </p:cBhvr>
                                      <p:to>
                                        <p:strVal val="visible"/>
                                      </p:to>
                                    </p:set>
                                    <p:animEffect transition="in" filter="fade">
                                      <p:cBhvr>
                                        <p:cTn id="22" dur="1000"/>
                                        <p:tgtEl>
                                          <p:spTgt spid="1710"/>
                                        </p:tgtEl>
                                      </p:cBhvr>
                                    </p:animEffect>
                                  </p:childTnLst>
                                </p:cTn>
                              </p:par>
                              <p:par>
                                <p:cTn id="23" presetID="10" presetClass="entr" presetSubtype="0" fill="hold" nodeType="withEffect">
                                  <p:stCondLst>
                                    <p:cond delay="0"/>
                                  </p:stCondLst>
                                  <p:childTnLst>
                                    <p:set>
                                      <p:cBhvr>
                                        <p:cTn id="24" dur="1" fill="hold">
                                          <p:stCondLst>
                                            <p:cond delay="0"/>
                                          </p:stCondLst>
                                        </p:cTn>
                                        <p:tgtEl>
                                          <p:spTgt spid="1711"/>
                                        </p:tgtEl>
                                        <p:attrNameLst>
                                          <p:attrName>style.visibility</p:attrName>
                                        </p:attrNameLst>
                                      </p:cBhvr>
                                      <p:to>
                                        <p:strVal val="visible"/>
                                      </p:to>
                                    </p:set>
                                    <p:animEffect transition="in" filter="fade">
                                      <p:cBhvr>
                                        <p:cTn id="25" dur="1000"/>
                                        <p:tgtEl>
                                          <p:spTgt spid="1711"/>
                                        </p:tgtEl>
                                      </p:cBhvr>
                                    </p:animEffect>
                                  </p:childTnLst>
                                </p:cTn>
                              </p:par>
                              <p:par>
                                <p:cTn id="26" presetID="10" presetClass="entr" presetSubtype="0" fill="hold" nodeType="withEffect">
                                  <p:stCondLst>
                                    <p:cond delay="0"/>
                                  </p:stCondLst>
                                  <p:childTnLst>
                                    <p:set>
                                      <p:cBhvr>
                                        <p:cTn id="27" dur="1" fill="hold">
                                          <p:stCondLst>
                                            <p:cond delay="0"/>
                                          </p:stCondLst>
                                        </p:cTn>
                                        <p:tgtEl>
                                          <p:spTgt spid="1712"/>
                                        </p:tgtEl>
                                        <p:attrNameLst>
                                          <p:attrName>style.visibility</p:attrName>
                                        </p:attrNameLst>
                                      </p:cBhvr>
                                      <p:to>
                                        <p:strVal val="visible"/>
                                      </p:to>
                                    </p:set>
                                    <p:animEffect transition="in" filter="fade">
                                      <p:cBhvr>
                                        <p:cTn id="28" dur="1000"/>
                                        <p:tgtEl>
                                          <p:spTgt spid="1712"/>
                                        </p:tgtEl>
                                      </p:cBhvr>
                                    </p:animEffect>
                                  </p:childTnLst>
                                </p:cTn>
                              </p:par>
                              <p:par>
                                <p:cTn id="29" presetID="10" presetClass="entr" presetSubtype="0" fill="hold" nodeType="withEffect">
                                  <p:stCondLst>
                                    <p:cond delay="0"/>
                                  </p:stCondLst>
                                  <p:childTnLst>
                                    <p:set>
                                      <p:cBhvr>
                                        <p:cTn id="30" dur="1" fill="hold">
                                          <p:stCondLst>
                                            <p:cond delay="0"/>
                                          </p:stCondLst>
                                        </p:cTn>
                                        <p:tgtEl>
                                          <p:spTgt spid="1713"/>
                                        </p:tgtEl>
                                        <p:attrNameLst>
                                          <p:attrName>style.visibility</p:attrName>
                                        </p:attrNameLst>
                                      </p:cBhvr>
                                      <p:to>
                                        <p:strVal val="visible"/>
                                      </p:to>
                                    </p:set>
                                    <p:animEffect transition="in" filter="fade">
                                      <p:cBhvr>
                                        <p:cTn id="31" dur="1000"/>
                                        <p:tgtEl>
                                          <p:spTgt spid="1713"/>
                                        </p:tgtEl>
                                      </p:cBhvr>
                                    </p:animEffect>
                                  </p:childTnLst>
                                </p:cTn>
                              </p:par>
                              <p:par>
                                <p:cTn id="32" presetID="10" presetClass="entr" presetSubtype="0" fill="hold" nodeType="withEffect">
                                  <p:stCondLst>
                                    <p:cond delay="0"/>
                                  </p:stCondLst>
                                  <p:childTnLst>
                                    <p:set>
                                      <p:cBhvr>
                                        <p:cTn id="33" dur="1" fill="hold">
                                          <p:stCondLst>
                                            <p:cond delay="0"/>
                                          </p:stCondLst>
                                        </p:cTn>
                                        <p:tgtEl>
                                          <p:spTgt spid="1714"/>
                                        </p:tgtEl>
                                        <p:attrNameLst>
                                          <p:attrName>style.visibility</p:attrName>
                                        </p:attrNameLst>
                                      </p:cBhvr>
                                      <p:to>
                                        <p:strVal val="visible"/>
                                      </p:to>
                                    </p:set>
                                    <p:animEffect transition="in" filter="fade">
                                      <p:cBhvr>
                                        <p:cTn id="34" dur="1000"/>
                                        <p:tgtEl>
                                          <p:spTgt spid="1714"/>
                                        </p:tgtEl>
                                      </p:cBhvr>
                                    </p:animEffec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childTnLst>
                                </p:cTn>
                              </p:par>
                              <p:par>
                                <p:cTn id="38" presetID="10"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000"/>
                                        <p:tgtEl>
                                          <p:spTgt spid="5"/>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87">
          <a:extLst>
            <a:ext uri="{FF2B5EF4-FFF2-40B4-BE49-F238E27FC236}">
              <a16:creationId xmlns:a16="http://schemas.microsoft.com/office/drawing/2014/main" id="{3E090230-67AC-D1D2-8F95-7532BF279FB2}"/>
            </a:ext>
          </a:extLst>
        </p:cNvPr>
        <p:cNvGrpSpPr/>
        <p:nvPr/>
      </p:nvGrpSpPr>
      <p:grpSpPr>
        <a:xfrm>
          <a:off x="0" y="0"/>
          <a:ext cx="0" cy="0"/>
          <a:chOff x="0" y="0"/>
          <a:chExt cx="0" cy="0"/>
        </a:xfrm>
      </p:grpSpPr>
      <p:sp>
        <p:nvSpPr>
          <p:cNvPr id="2" name="Google Shape;425;p23">
            <a:extLst>
              <a:ext uri="{FF2B5EF4-FFF2-40B4-BE49-F238E27FC236}">
                <a16:creationId xmlns:a16="http://schemas.microsoft.com/office/drawing/2014/main" id="{66F784C9-E233-4FCB-1963-23F752E8900A}"/>
              </a:ext>
            </a:extLst>
          </p:cNvPr>
          <p:cNvSpPr/>
          <p:nvPr/>
        </p:nvSpPr>
        <p:spPr>
          <a:xfrm rot="5400000">
            <a:off x="197052" y="759182"/>
            <a:ext cx="11531595" cy="14382043"/>
          </a:xfrm>
          <a:prstGeom prst="rightArrow">
            <a:avLst>
              <a:gd name="adj1" fmla="val 50000"/>
              <a:gd name="adj2" fmla="val 50000"/>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13">
            <a:extLst>
              <a:ext uri="{FF2B5EF4-FFF2-40B4-BE49-F238E27FC236}">
                <a16:creationId xmlns:a16="http://schemas.microsoft.com/office/drawing/2014/main" id="{E01E9527-A973-8BC6-11B5-0C0D5C65F745}"/>
              </a:ext>
            </a:extLst>
          </p:cNvPr>
          <p:cNvSpPr txBox="1"/>
          <p:nvPr/>
        </p:nvSpPr>
        <p:spPr>
          <a:xfrm>
            <a:off x="705051" y="2730148"/>
            <a:ext cx="10515600" cy="132556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8000" b="1" i="0" kern="1200" dirty="0">
                <a:solidFill>
                  <a:schemeClr val="bg1"/>
                </a:solidFill>
                <a:effectLst/>
                <a:latin typeface="Inter"/>
                <a:ea typeface="+mj-ea"/>
                <a:cs typeface="+mj-cs"/>
              </a:rPr>
              <a:t>PESTEL Analysis</a:t>
            </a:r>
          </a:p>
        </p:txBody>
      </p:sp>
    </p:spTree>
    <p:extLst>
      <p:ext uri="{BB962C8B-B14F-4D97-AF65-F5344CB8AC3E}">
        <p14:creationId xmlns:p14="http://schemas.microsoft.com/office/powerpoint/2010/main" val="78756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87">
          <a:extLst>
            <a:ext uri="{FF2B5EF4-FFF2-40B4-BE49-F238E27FC236}">
              <a16:creationId xmlns:a16="http://schemas.microsoft.com/office/drawing/2014/main" id="{91E171AD-40CE-6ABE-249A-DBCAA87782C7}"/>
            </a:ext>
          </a:extLst>
        </p:cNvPr>
        <p:cNvGrpSpPr/>
        <p:nvPr/>
      </p:nvGrpSpPr>
      <p:grpSpPr>
        <a:xfrm>
          <a:off x="0" y="0"/>
          <a:ext cx="0" cy="0"/>
          <a:chOff x="0" y="0"/>
          <a:chExt cx="0" cy="0"/>
        </a:xfrm>
      </p:grpSpPr>
      <p:sp>
        <p:nvSpPr>
          <p:cNvPr id="8" name="Google Shape;425;p23">
            <a:extLst>
              <a:ext uri="{FF2B5EF4-FFF2-40B4-BE49-F238E27FC236}">
                <a16:creationId xmlns:a16="http://schemas.microsoft.com/office/drawing/2014/main" id="{12D56772-5CB0-F6B7-7DFA-7FA2E87B2B3F}"/>
              </a:ext>
            </a:extLst>
          </p:cNvPr>
          <p:cNvSpPr/>
          <p:nvPr/>
        </p:nvSpPr>
        <p:spPr>
          <a:xfrm rot="5400000">
            <a:off x="1699017" y="2638238"/>
            <a:ext cx="8527669" cy="2777067"/>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26;p23">
            <a:extLst>
              <a:ext uri="{FF2B5EF4-FFF2-40B4-BE49-F238E27FC236}">
                <a16:creationId xmlns:a16="http://schemas.microsoft.com/office/drawing/2014/main" id="{194893DB-F491-9F04-91C2-7E8809690DD8}"/>
              </a:ext>
            </a:extLst>
          </p:cNvPr>
          <p:cNvSpPr/>
          <p:nvPr/>
        </p:nvSpPr>
        <p:spPr>
          <a:xfrm>
            <a:off x="5049983" y="2184373"/>
            <a:ext cx="1848318" cy="1848318"/>
          </a:xfrm>
          <a:prstGeom prst="ellipse">
            <a:avLst/>
          </a:pr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0" b="1" dirty="0">
                <a:solidFill>
                  <a:schemeClr val="bg1"/>
                </a:solidFill>
                <a:latin typeface="Inter"/>
              </a:rPr>
              <a:t>E</a:t>
            </a:r>
            <a:endParaRPr sz="8000" b="1" dirty="0">
              <a:solidFill>
                <a:schemeClr val="bg1"/>
              </a:solidFill>
              <a:latin typeface="Inter"/>
            </a:endParaRPr>
          </a:p>
        </p:txBody>
      </p:sp>
      <p:sp>
        <p:nvSpPr>
          <p:cNvPr id="10" name="Google Shape;427;p23">
            <a:extLst>
              <a:ext uri="{FF2B5EF4-FFF2-40B4-BE49-F238E27FC236}">
                <a16:creationId xmlns:a16="http://schemas.microsoft.com/office/drawing/2014/main" id="{6ADBAF6F-65A0-469F-0380-2126209D5218}"/>
              </a:ext>
            </a:extLst>
          </p:cNvPr>
          <p:cNvSpPr/>
          <p:nvPr/>
        </p:nvSpPr>
        <p:spPr>
          <a:xfrm>
            <a:off x="5038694" y="130477"/>
            <a:ext cx="1848318" cy="1848318"/>
          </a:xfrm>
          <a:prstGeom prst="ellipse">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0" b="1" dirty="0">
                <a:solidFill>
                  <a:schemeClr val="bg1"/>
                </a:solidFill>
                <a:latin typeface="Inter"/>
              </a:rPr>
              <a:t>P</a:t>
            </a:r>
            <a:endParaRPr b="1" dirty="0">
              <a:solidFill>
                <a:schemeClr val="bg1"/>
              </a:solidFill>
              <a:latin typeface="Inter"/>
            </a:endParaRPr>
          </a:p>
        </p:txBody>
      </p:sp>
      <p:sp>
        <p:nvSpPr>
          <p:cNvPr id="12" name="Google Shape;429;p23">
            <a:extLst>
              <a:ext uri="{FF2B5EF4-FFF2-40B4-BE49-F238E27FC236}">
                <a16:creationId xmlns:a16="http://schemas.microsoft.com/office/drawing/2014/main" id="{006D632B-04CC-9DAB-2DD2-9A9ED3DBD574}"/>
              </a:ext>
            </a:extLst>
          </p:cNvPr>
          <p:cNvSpPr txBox="1"/>
          <p:nvPr/>
        </p:nvSpPr>
        <p:spPr>
          <a:xfrm>
            <a:off x="1841531" y="2058744"/>
            <a:ext cx="2923617" cy="935505"/>
          </a:xfrm>
          <a:prstGeom prst="rect">
            <a:avLst/>
          </a:prstGeom>
          <a:noFill/>
          <a:ln>
            <a:noFill/>
          </a:ln>
        </p:spPr>
        <p:txBody>
          <a:bodyPr spcFirstLastPara="1" wrap="square" lIns="228600" tIns="228600" rIns="228600" bIns="228600" anchor="ctr" anchorCtr="0">
            <a:noAutofit/>
          </a:bodyPr>
          <a:lstStyle/>
          <a:p>
            <a:pPr algn="ctr"/>
            <a:r>
              <a:rPr lang="en-US" sz="4000" b="1" i="0" dirty="0">
                <a:solidFill>
                  <a:schemeClr val="accent3"/>
                </a:solidFill>
                <a:effectLst/>
                <a:latin typeface="Inter"/>
              </a:rPr>
              <a:t>Economic</a:t>
            </a:r>
            <a:endParaRPr lang="en-US" sz="4000" b="0" i="0" dirty="0">
              <a:solidFill>
                <a:schemeClr val="accent3"/>
              </a:solidFill>
              <a:effectLst/>
              <a:latin typeface="Inter"/>
            </a:endParaRPr>
          </a:p>
        </p:txBody>
      </p:sp>
      <p:sp>
        <p:nvSpPr>
          <p:cNvPr id="13" name="Google Shape;430;p23">
            <a:extLst>
              <a:ext uri="{FF2B5EF4-FFF2-40B4-BE49-F238E27FC236}">
                <a16:creationId xmlns:a16="http://schemas.microsoft.com/office/drawing/2014/main" id="{26A9FAA2-C07A-F237-F0B4-57A1529C58BD}"/>
              </a:ext>
            </a:extLst>
          </p:cNvPr>
          <p:cNvSpPr txBox="1"/>
          <p:nvPr/>
        </p:nvSpPr>
        <p:spPr>
          <a:xfrm>
            <a:off x="1535512" y="2685137"/>
            <a:ext cx="3718695" cy="2351240"/>
          </a:xfrm>
          <a:prstGeom prst="rect">
            <a:avLst/>
          </a:prstGeom>
          <a:noFill/>
          <a:ln>
            <a:noFill/>
          </a:ln>
        </p:spPr>
        <p:txBody>
          <a:bodyPr spcFirstLastPara="1" wrap="square" lIns="91425" tIns="91425" rIns="91425" bIns="91425" anchor="t" anchorCtr="0">
            <a:noAutofit/>
          </a:bodyPr>
          <a:lstStyle/>
          <a:p>
            <a:pPr lvl="0" eaLnBrk="0" fontAlgn="base" hangingPunct="0">
              <a:spcBef>
                <a:spcPct val="0"/>
              </a:spcBef>
              <a:spcAft>
                <a:spcPct val="0"/>
              </a:spcAft>
              <a:buFontTx/>
              <a:buChar char="•"/>
            </a:pPr>
            <a:r>
              <a:rPr lang="en-US" b="1" dirty="0">
                <a:latin typeface="Inter"/>
              </a:rPr>
              <a:t>Significant variations in compensation levels highlight the need for equitable pay structures.</a:t>
            </a:r>
          </a:p>
          <a:p>
            <a:pPr lvl="0" eaLnBrk="0" fontAlgn="base" hangingPunct="0">
              <a:spcBef>
                <a:spcPct val="0"/>
              </a:spcBef>
              <a:spcAft>
                <a:spcPct val="0"/>
              </a:spcAft>
              <a:buFontTx/>
              <a:buChar char="•"/>
            </a:pPr>
            <a:r>
              <a:rPr lang="en-US" b="1" dirty="0">
                <a:latin typeface="Inter"/>
              </a:rPr>
              <a:t>External economic factors including inflation and currency fluctuations may pressure salary budgets, while overall economic conditions directly shape talent acquisition strategies.</a:t>
            </a:r>
            <a:endParaRPr lang="en-US" altLang="en-US" sz="1600" b="1" dirty="0">
              <a:latin typeface="Inter"/>
            </a:endParaRPr>
          </a:p>
        </p:txBody>
      </p:sp>
      <p:sp>
        <p:nvSpPr>
          <p:cNvPr id="14" name="Google Shape;431;p23">
            <a:extLst>
              <a:ext uri="{FF2B5EF4-FFF2-40B4-BE49-F238E27FC236}">
                <a16:creationId xmlns:a16="http://schemas.microsoft.com/office/drawing/2014/main" id="{56D4622A-61DA-88A2-6836-1BD848FC70AE}"/>
              </a:ext>
            </a:extLst>
          </p:cNvPr>
          <p:cNvSpPr txBox="1"/>
          <p:nvPr/>
        </p:nvSpPr>
        <p:spPr>
          <a:xfrm>
            <a:off x="6953827" y="857864"/>
            <a:ext cx="4714788" cy="1848317"/>
          </a:xfrm>
          <a:prstGeom prst="rect">
            <a:avLst/>
          </a:prstGeom>
          <a:noFill/>
          <a:ln>
            <a:noFill/>
          </a:ln>
        </p:spPr>
        <p:txBody>
          <a:bodyPr spcFirstLastPara="1" wrap="square" lIns="91425" tIns="91425" rIns="91425" bIns="91425" anchor="t" anchorCtr="0">
            <a:noAutofit/>
          </a:bodyPr>
          <a:lstStyle/>
          <a:p>
            <a:pPr lvl="0" eaLnBrk="0" fontAlgn="base" hangingPunct="0">
              <a:spcBef>
                <a:spcPct val="0"/>
              </a:spcBef>
              <a:spcAft>
                <a:spcPct val="0"/>
              </a:spcAft>
              <a:buFontTx/>
              <a:buChar char="•"/>
            </a:pPr>
            <a:r>
              <a:rPr lang="en-US" altLang="en-US" b="1" dirty="0">
                <a:latin typeface="Inter"/>
              </a:rPr>
              <a:t>Government policies on labor laws, wages, insurance, and leave directly impact hiring and compensation.</a:t>
            </a:r>
          </a:p>
          <a:p>
            <a:pPr lvl="0" eaLnBrk="0" fontAlgn="base" hangingPunct="0">
              <a:spcBef>
                <a:spcPct val="0"/>
              </a:spcBef>
              <a:spcAft>
                <a:spcPct val="0"/>
              </a:spcAft>
              <a:buFontTx/>
              <a:buChar char="•"/>
            </a:pPr>
            <a:r>
              <a:rPr lang="en-US" altLang="en-US" b="1" dirty="0">
                <a:latin typeface="Inter"/>
              </a:rPr>
              <a:t>Political stability and tax policies influence operational costs.</a:t>
            </a:r>
          </a:p>
          <a:p>
            <a:pPr lvl="0" eaLnBrk="0" fontAlgn="base" hangingPunct="0">
              <a:spcBef>
                <a:spcPct val="0"/>
              </a:spcBef>
              <a:spcAft>
                <a:spcPct val="0"/>
              </a:spcAft>
              <a:buFontTx/>
              <a:buChar char="•"/>
            </a:pPr>
            <a:r>
              <a:rPr lang="en-US" altLang="en-US" b="1" dirty="0">
                <a:latin typeface="Inter"/>
              </a:rPr>
              <a:t>Union influence and potential strikes may affect workforce stability.</a:t>
            </a:r>
          </a:p>
        </p:txBody>
      </p:sp>
      <p:sp>
        <p:nvSpPr>
          <p:cNvPr id="16" name="Google Shape;433;p23">
            <a:extLst>
              <a:ext uri="{FF2B5EF4-FFF2-40B4-BE49-F238E27FC236}">
                <a16:creationId xmlns:a16="http://schemas.microsoft.com/office/drawing/2014/main" id="{B7E5F112-4FE4-A4E8-C44E-340021FF86BE}"/>
              </a:ext>
            </a:extLst>
          </p:cNvPr>
          <p:cNvSpPr txBox="1"/>
          <p:nvPr/>
        </p:nvSpPr>
        <p:spPr>
          <a:xfrm>
            <a:off x="7081176" y="162489"/>
            <a:ext cx="3481867" cy="935505"/>
          </a:xfrm>
          <a:prstGeom prst="rect">
            <a:avLst/>
          </a:prstGeom>
          <a:noFill/>
          <a:ln>
            <a:noFill/>
          </a:ln>
        </p:spPr>
        <p:txBody>
          <a:bodyPr spcFirstLastPara="1" wrap="square" lIns="228600" tIns="228600" rIns="228600" bIns="228600" anchor="ctr" anchorCtr="0">
            <a:noAutofit/>
          </a:bodyPr>
          <a:lstStyle/>
          <a:p>
            <a:pPr algn="ctr"/>
            <a:r>
              <a:rPr lang="en-US" sz="4000" b="1" i="0" dirty="0">
                <a:solidFill>
                  <a:schemeClr val="accent3"/>
                </a:solidFill>
                <a:effectLst/>
                <a:latin typeface="Inter"/>
              </a:rPr>
              <a:t>Political </a:t>
            </a:r>
            <a:endParaRPr lang="en-US" sz="4000" b="0" i="0" dirty="0">
              <a:solidFill>
                <a:schemeClr val="accent3"/>
              </a:solidFill>
              <a:effectLst/>
              <a:latin typeface="Inter"/>
            </a:endParaRPr>
          </a:p>
        </p:txBody>
      </p:sp>
      <p:sp>
        <p:nvSpPr>
          <p:cNvPr id="4" name="Google Shape;426;p23">
            <a:extLst>
              <a:ext uri="{FF2B5EF4-FFF2-40B4-BE49-F238E27FC236}">
                <a16:creationId xmlns:a16="http://schemas.microsoft.com/office/drawing/2014/main" id="{6321A123-60F4-24F8-92A0-643F4C0FAC3D}"/>
              </a:ext>
            </a:extLst>
          </p:cNvPr>
          <p:cNvSpPr/>
          <p:nvPr/>
        </p:nvSpPr>
        <p:spPr>
          <a:xfrm>
            <a:off x="5072561" y="4269760"/>
            <a:ext cx="1848318" cy="1848318"/>
          </a:xfrm>
          <a:prstGeom prst="ellipse">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0" b="1" dirty="0">
                <a:solidFill>
                  <a:schemeClr val="bg1"/>
                </a:solidFill>
                <a:latin typeface="Inter"/>
              </a:rPr>
              <a:t>S</a:t>
            </a:r>
            <a:endParaRPr sz="8000" b="1" dirty="0">
              <a:solidFill>
                <a:schemeClr val="bg1"/>
              </a:solidFill>
              <a:latin typeface="Inter"/>
            </a:endParaRPr>
          </a:p>
        </p:txBody>
      </p:sp>
      <p:sp>
        <p:nvSpPr>
          <p:cNvPr id="5" name="Google Shape;429;p23">
            <a:extLst>
              <a:ext uri="{FF2B5EF4-FFF2-40B4-BE49-F238E27FC236}">
                <a16:creationId xmlns:a16="http://schemas.microsoft.com/office/drawing/2014/main" id="{99D58D2B-D306-8E2E-B61A-9080B78A50B0}"/>
              </a:ext>
            </a:extLst>
          </p:cNvPr>
          <p:cNvSpPr txBox="1"/>
          <p:nvPr/>
        </p:nvSpPr>
        <p:spPr>
          <a:xfrm>
            <a:off x="7074967" y="3579682"/>
            <a:ext cx="2923617" cy="935505"/>
          </a:xfrm>
          <a:prstGeom prst="rect">
            <a:avLst/>
          </a:prstGeom>
          <a:noFill/>
          <a:ln>
            <a:noFill/>
          </a:ln>
        </p:spPr>
        <p:txBody>
          <a:bodyPr spcFirstLastPara="1" wrap="square" lIns="228600" tIns="228600" rIns="228600" bIns="228600" anchor="ctr" anchorCtr="0">
            <a:noAutofit/>
          </a:bodyPr>
          <a:lstStyle/>
          <a:p>
            <a:pPr algn="ctr"/>
            <a:r>
              <a:rPr lang="en-US" sz="4000" b="1" i="0" dirty="0">
                <a:solidFill>
                  <a:schemeClr val="accent3"/>
                </a:solidFill>
                <a:effectLst/>
                <a:latin typeface="Inter"/>
              </a:rPr>
              <a:t>Social </a:t>
            </a:r>
            <a:endParaRPr lang="en-US" sz="4000" b="0" i="0" dirty="0">
              <a:solidFill>
                <a:schemeClr val="accent3"/>
              </a:solidFill>
              <a:effectLst/>
              <a:latin typeface="Inter"/>
            </a:endParaRPr>
          </a:p>
        </p:txBody>
      </p:sp>
      <p:sp>
        <p:nvSpPr>
          <p:cNvPr id="28" name="Google Shape;430;p23">
            <a:extLst>
              <a:ext uri="{FF2B5EF4-FFF2-40B4-BE49-F238E27FC236}">
                <a16:creationId xmlns:a16="http://schemas.microsoft.com/office/drawing/2014/main" id="{9C999C20-36AD-CD94-845A-6BB556BFA3D1}"/>
              </a:ext>
            </a:extLst>
          </p:cNvPr>
          <p:cNvSpPr txBox="1"/>
          <p:nvPr/>
        </p:nvSpPr>
        <p:spPr>
          <a:xfrm>
            <a:off x="6900555" y="4312354"/>
            <a:ext cx="3823887" cy="1998133"/>
          </a:xfrm>
          <a:prstGeom prst="rect">
            <a:avLst/>
          </a:prstGeom>
          <a:noFill/>
          <a:ln>
            <a:noFill/>
          </a:ln>
        </p:spPr>
        <p:txBody>
          <a:bodyPr spcFirstLastPara="1" wrap="square" lIns="91425" tIns="91425" rIns="91425" bIns="91425" anchor="t" anchorCtr="0">
            <a:noAutofit/>
          </a:bodyPr>
          <a:lstStyle/>
          <a:p>
            <a:pPr lvl="0" eaLnBrk="0" fontAlgn="base" hangingPunct="0">
              <a:spcBef>
                <a:spcPct val="0"/>
              </a:spcBef>
              <a:spcAft>
                <a:spcPct val="0"/>
              </a:spcAft>
              <a:buFontTx/>
              <a:buChar char="•"/>
            </a:pPr>
            <a:r>
              <a:rPr lang="en-US" sz="1600" b="1" dirty="0">
                <a:latin typeface="Inter"/>
              </a:rPr>
              <a:t>Strong employee benefits and work-life balance provisions contribute to workforce satisfaction. </a:t>
            </a:r>
          </a:p>
          <a:p>
            <a:pPr lvl="0" eaLnBrk="0" fontAlgn="base" hangingPunct="0">
              <a:spcBef>
                <a:spcPct val="0"/>
              </a:spcBef>
              <a:spcAft>
                <a:spcPct val="0"/>
              </a:spcAft>
              <a:buFontTx/>
              <a:buChar char="•"/>
            </a:pPr>
            <a:r>
              <a:rPr lang="en-US" altLang="en-US" sz="1600" b="1" dirty="0">
                <a:latin typeface="Inter"/>
              </a:rPr>
              <a:t>Rising expectations for diversity, flexible work, and career development.</a:t>
            </a:r>
          </a:p>
          <a:p>
            <a:pPr lvl="0" eaLnBrk="0" fontAlgn="base" hangingPunct="0">
              <a:spcBef>
                <a:spcPct val="0"/>
              </a:spcBef>
              <a:spcAft>
                <a:spcPct val="0"/>
              </a:spcAft>
              <a:buFontTx/>
              <a:buChar char="•"/>
            </a:pPr>
            <a:r>
              <a:rPr lang="en-US" altLang="en-US" sz="1600" b="1" dirty="0">
                <a:latin typeface="Inter"/>
              </a:rPr>
              <a:t>Sick leave policies vary by location and are loosely regulated.</a:t>
            </a:r>
          </a:p>
        </p:txBody>
      </p:sp>
    </p:spTree>
    <p:extLst>
      <p:ext uri="{BB962C8B-B14F-4D97-AF65-F5344CB8AC3E}">
        <p14:creationId xmlns:p14="http://schemas.microsoft.com/office/powerpoint/2010/main" val="3098637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anim calcmode="lin" valueType="num">
                                      <p:cBhvr>
                                        <p:cTn id="42" dur="1000" fill="hold"/>
                                        <p:tgtEl>
                                          <p:spTgt spid="5"/>
                                        </p:tgtEl>
                                        <p:attrNameLst>
                                          <p:attrName>ppt_x</p:attrName>
                                        </p:attrNameLst>
                                      </p:cBhvr>
                                      <p:tavLst>
                                        <p:tav tm="0">
                                          <p:val>
                                            <p:strVal val="#ppt_x"/>
                                          </p:val>
                                        </p:tav>
                                        <p:tav tm="100000">
                                          <p:val>
                                            <p:strVal val="#ppt_x"/>
                                          </p:val>
                                        </p:tav>
                                      </p:tavLst>
                                    </p:anim>
                                    <p:anim calcmode="lin" valueType="num">
                                      <p:cBhvr>
                                        <p:cTn id="43" dur="1000" fill="hold"/>
                                        <p:tgtEl>
                                          <p:spTgt spid="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1000"/>
                                        <p:tgtEl>
                                          <p:spTgt spid="4"/>
                                        </p:tgtEl>
                                      </p:cBhvr>
                                    </p:animEffect>
                                    <p:anim calcmode="lin" valueType="num">
                                      <p:cBhvr>
                                        <p:cTn id="47" dur="1000" fill="hold"/>
                                        <p:tgtEl>
                                          <p:spTgt spid="4"/>
                                        </p:tgtEl>
                                        <p:attrNameLst>
                                          <p:attrName>ppt_x</p:attrName>
                                        </p:attrNameLst>
                                      </p:cBhvr>
                                      <p:tavLst>
                                        <p:tav tm="0">
                                          <p:val>
                                            <p:strVal val="#ppt_x"/>
                                          </p:val>
                                        </p:tav>
                                        <p:tav tm="100000">
                                          <p:val>
                                            <p:strVal val="#ppt_x"/>
                                          </p:val>
                                        </p:tav>
                                      </p:tavLst>
                                    </p:anim>
                                    <p:anim calcmode="lin" valueType="num">
                                      <p:cBhvr>
                                        <p:cTn id="48" dur="1000" fill="hold"/>
                                        <p:tgtEl>
                                          <p:spTgt spid="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anim calcmode="lin" valueType="num">
                                      <p:cBhvr>
                                        <p:cTn id="52" dur="1000" fill="hold"/>
                                        <p:tgtEl>
                                          <p:spTgt spid="28"/>
                                        </p:tgtEl>
                                        <p:attrNameLst>
                                          <p:attrName>ppt_x</p:attrName>
                                        </p:attrNameLst>
                                      </p:cBhvr>
                                      <p:tavLst>
                                        <p:tav tm="0">
                                          <p:val>
                                            <p:strVal val="#ppt_x"/>
                                          </p:val>
                                        </p:tav>
                                        <p:tav tm="100000">
                                          <p:val>
                                            <p:strVal val="#ppt_x"/>
                                          </p:val>
                                        </p:tav>
                                      </p:tavLst>
                                    </p:anim>
                                    <p:anim calcmode="lin" valueType="num">
                                      <p:cBhvr>
                                        <p:cTn id="5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P spid="13" grpId="0"/>
      <p:bldP spid="14" grpId="0"/>
      <p:bldP spid="16" grpId="0"/>
      <p:bldP spid="4" grpId="0" animBg="1"/>
      <p:bldP spid="5" grpId="0"/>
      <p:bldP spid="2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87">
          <a:extLst>
            <a:ext uri="{FF2B5EF4-FFF2-40B4-BE49-F238E27FC236}">
              <a16:creationId xmlns:a16="http://schemas.microsoft.com/office/drawing/2014/main" id="{459747D7-0E72-1428-C0E4-48FDE3A8AE51}"/>
            </a:ext>
          </a:extLst>
        </p:cNvPr>
        <p:cNvGrpSpPr/>
        <p:nvPr/>
      </p:nvGrpSpPr>
      <p:grpSpPr>
        <a:xfrm>
          <a:off x="0" y="0"/>
          <a:ext cx="0" cy="0"/>
          <a:chOff x="0" y="0"/>
          <a:chExt cx="0" cy="0"/>
        </a:xfrm>
      </p:grpSpPr>
      <p:sp>
        <p:nvSpPr>
          <p:cNvPr id="8" name="Google Shape;425;p23">
            <a:extLst>
              <a:ext uri="{FF2B5EF4-FFF2-40B4-BE49-F238E27FC236}">
                <a16:creationId xmlns:a16="http://schemas.microsoft.com/office/drawing/2014/main" id="{30CCB66F-12A3-DCE6-3822-C3758464EA17}"/>
              </a:ext>
            </a:extLst>
          </p:cNvPr>
          <p:cNvSpPr/>
          <p:nvPr/>
        </p:nvSpPr>
        <p:spPr>
          <a:xfrm rot="5400000">
            <a:off x="2146963" y="1593945"/>
            <a:ext cx="7631775" cy="2777067"/>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26;p23">
            <a:extLst>
              <a:ext uri="{FF2B5EF4-FFF2-40B4-BE49-F238E27FC236}">
                <a16:creationId xmlns:a16="http://schemas.microsoft.com/office/drawing/2014/main" id="{43081942-BC4F-19DF-17CD-9EF977028A95}"/>
              </a:ext>
            </a:extLst>
          </p:cNvPr>
          <p:cNvSpPr/>
          <p:nvPr/>
        </p:nvSpPr>
        <p:spPr>
          <a:xfrm>
            <a:off x="5049983" y="2124739"/>
            <a:ext cx="1848318" cy="1848318"/>
          </a:xfrm>
          <a:prstGeom prst="ellipse">
            <a:avLst/>
          </a:pr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0" b="1" dirty="0">
                <a:solidFill>
                  <a:schemeClr val="bg1"/>
                </a:solidFill>
                <a:latin typeface="Inter"/>
              </a:rPr>
              <a:t>E</a:t>
            </a:r>
            <a:endParaRPr sz="8000" b="1" dirty="0">
              <a:solidFill>
                <a:schemeClr val="bg1"/>
              </a:solidFill>
              <a:latin typeface="Inter"/>
            </a:endParaRPr>
          </a:p>
        </p:txBody>
      </p:sp>
      <p:sp>
        <p:nvSpPr>
          <p:cNvPr id="10" name="Google Shape;427;p23">
            <a:extLst>
              <a:ext uri="{FF2B5EF4-FFF2-40B4-BE49-F238E27FC236}">
                <a16:creationId xmlns:a16="http://schemas.microsoft.com/office/drawing/2014/main" id="{418848F6-A163-4BF0-5C01-335E981FFD20}"/>
              </a:ext>
            </a:extLst>
          </p:cNvPr>
          <p:cNvSpPr/>
          <p:nvPr/>
        </p:nvSpPr>
        <p:spPr>
          <a:xfrm>
            <a:off x="5038694" y="70843"/>
            <a:ext cx="1848318" cy="1848318"/>
          </a:xfrm>
          <a:prstGeom prst="ellipse">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0" b="1" dirty="0">
                <a:solidFill>
                  <a:schemeClr val="bg1"/>
                </a:solidFill>
                <a:latin typeface="Inter"/>
              </a:rPr>
              <a:t>T</a:t>
            </a:r>
            <a:endParaRPr b="1" dirty="0">
              <a:solidFill>
                <a:schemeClr val="bg1"/>
              </a:solidFill>
              <a:latin typeface="Inter"/>
            </a:endParaRPr>
          </a:p>
        </p:txBody>
      </p:sp>
      <p:sp>
        <p:nvSpPr>
          <p:cNvPr id="12" name="Google Shape;429;p23">
            <a:extLst>
              <a:ext uri="{FF2B5EF4-FFF2-40B4-BE49-F238E27FC236}">
                <a16:creationId xmlns:a16="http://schemas.microsoft.com/office/drawing/2014/main" id="{353893B7-0D81-318D-F04E-37C209D6407F}"/>
              </a:ext>
            </a:extLst>
          </p:cNvPr>
          <p:cNvSpPr txBox="1"/>
          <p:nvPr/>
        </p:nvSpPr>
        <p:spPr>
          <a:xfrm>
            <a:off x="1841531" y="1999110"/>
            <a:ext cx="2923617" cy="935505"/>
          </a:xfrm>
          <a:prstGeom prst="rect">
            <a:avLst/>
          </a:prstGeom>
          <a:noFill/>
          <a:ln>
            <a:noFill/>
          </a:ln>
        </p:spPr>
        <p:txBody>
          <a:bodyPr spcFirstLastPara="1" wrap="square" lIns="228600" tIns="228600" rIns="228600" bIns="228600" anchor="ctr" anchorCtr="0">
            <a:noAutofit/>
          </a:bodyPr>
          <a:lstStyle/>
          <a:p>
            <a:pPr algn="ctr"/>
            <a:r>
              <a:rPr lang="en-US" sz="3200" b="1" dirty="0">
                <a:solidFill>
                  <a:schemeClr val="accent3"/>
                </a:solidFill>
                <a:latin typeface="Inter"/>
              </a:rPr>
              <a:t>Environmental</a:t>
            </a:r>
            <a:endParaRPr lang="en-US" sz="3200" b="1" i="0" dirty="0">
              <a:solidFill>
                <a:schemeClr val="accent3"/>
              </a:solidFill>
              <a:effectLst/>
              <a:latin typeface="Inter"/>
            </a:endParaRPr>
          </a:p>
        </p:txBody>
      </p:sp>
      <p:sp>
        <p:nvSpPr>
          <p:cNvPr id="13" name="Google Shape;430;p23">
            <a:extLst>
              <a:ext uri="{FF2B5EF4-FFF2-40B4-BE49-F238E27FC236}">
                <a16:creationId xmlns:a16="http://schemas.microsoft.com/office/drawing/2014/main" id="{1651BED7-DEF5-CF67-4966-F2ABC80E7839}"/>
              </a:ext>
            </a:extLst>
          </p:cNvPr>
          <p:cNvSpPr txBox="1"/>
          <p:nvPr/>
        </p:nvSpPr>
        <p:spPr>
          <a:xfrm>
            <a:off x="1309514" y="2646548"/>
            <a:ext cx="3718695" cy="1718623"/>
          </a:xfrm>
          <a:prstGeom prst="rect">
            <a:avLst/>
          </a:prstGeom>
          <a:noFill/>
          <a:ln>
            <a:noFill/>
          </a:ln>
        </p:spPr>
        <p:txBody>
          <a:bodyPr spcFirstLastPara="1" wrap="square" lIns="91425" tIns="91425" rIns="91425" bIns="91425" anchor="t" anchorCtr="0">
            <a:noAutofit/>
          </a:bodyPr>
          <a:lstStyle/>
          <a:p>
            <a:pPr lvl="0" eaLnBrk="0" fontAlgn="base" hangingPunct="0">
              <a:spcBef>
                <a:spcPct val="0"/>
              </a:spcBef>
              <a:spcAft>
                <a:spcPct val="0"/>
              </a:spcAft>
              <a:buFontTx/>
              <a:buChar char="•"/>
            </a:pPr>
            <a:r>
              <a:rPr lang="en-US" altLang="en-US" sz="1600" b="1" dirty="0">
                <a:latin typeface="Inter"/>
              </a:rPr>
              <a:t>Remote work can reduce environmental impact from commuting.</a:t>
            </a:r>
          </a:p>
          <a:p>
            <a:pPr lvl="0" eaLnBrk="0" fontAlgn="base" hangingPunct="0">
              <a:spcBef>
                <a:spcPct val="0"/>
              </a:spcBef>
              <a:spcAft>
                <a:spcPct val="0"/>
              </a:spcAft>
              <a:buFontTx/>
              <a:buChar char="•"/>
            </a:pPr>
            <a:r>
              <a:rPr lang="en-US" altLang="en-US" sz="1600" b="1" dirty="0">
                <a:latin typeface="Inter"/>
              </a:rPr>
              <a:t>Opportunities exist for CSR and eco-friendly initiatives.</a:t>
            </a:r>
          </a:p>
          <a:p>
            <a:pPr lvl="0" eaLnBrk="0" fontAlgn="base" hangingPunct="0">
              <a:spcBef>
                <a:spcPct val="0"/>
              </a:spcBef>
              <a:spcAft>
                <a:spcPct val="0"/>
              </a:spcAft>
              <a:buFontTx/>
              <a:buChar char="•"/>
            </a:pPr>
            <a:r>
              <a:rPr lang="en-US" altLang="en-US" sz="1600" b="1" dirty="0">
                <a:latin typeface="Inter"/>
              </a:rPr>
              <a:t>New environmental regulations may require office policy updates.</a:t>
            </a:r>
          </a:p>
        </p:txBody>
      </p:sp>
      <p:sp>
        <p:nvSpPr>
          <p:cNvPr id="14" name="Google Shape;431;p23">
            <a:extLst>
              <a:ext uri="{FF2B5EF4-FFF2-40B4-BE49-F238E27FC236}">
                <a16:creationId xmlns:a16="http://schemas.microsoft.com/office/drawing/2014/main" id="{2121513E-90AD-7DB9-D930-C03D9CF835E0}"/>
              </a:ext>
            </a:extLst>
          </p:cNvPr>
          <p:cNvSpPr txBox="1"/>
          <p:nvPr/>
        </p:nvSpPr>
        <p:spPr>
          <a:xfrm>
            <a:off x="6953827" y="798230"/>
            <a:ext cx="4129844" cy="1433341"/>
          </a:xfrm>
          <a:prstGeom prst="rect">
            <a:avLst/>
          </a:prstGeom>
          <a:noFill/>
          <a:ln>
            <a:noFill/>
          </a:ln>
        </p:spPr>
        <p:txBody>
          <a:bodyPr spcFirstLastPara="1" wrap="square" lIns="91425" tIns="91425" rIns="91425" bIns="91425" anchor="t" anchorCtr="0">
            <a:noAutofit/>
          </a:bodyPr>
          <a:lstStyle/>
          <a:p>
            <a:pPr lvl="0" eaLnBrk="0" fontAlgn="base" hangingPunct="0">
              <a:spcBef>
                <a:spcPct val="0"/>
              </a:spcBef>
              <a:spcAft>
                <a:spcPct val="0"/>
              </a:spcAft>
              <a:buFontTx/>
              <a:buChar char="•"/>
            </a:pPr>
            <a:r>
              <a:rPr lang="en-US" sz="1600" b="1" dirty="0">
                <a:latin typeface="Inter"/>
              </a:rPr>
              <a:t>Substantial investments in digital upskilling programs position the workforce for future readiness.</a:t>
            </a:r>
          </a:p>
          <a:p>
            <a:pPr lvl="0" eaLnBrk="0" fontAlgn="base" hangingPunct="0">
              <a:spcBef>
                <a:spcPct val="0"/>
              </a:spcBef>
              <a:spcAft>
                <a:spcPct val="0"/>
              </a:spcAft>
              <a:buFontTx/>
              <a:buChar char="•"/>
            </a:pPr>
            <a:r>
              <a:rPr lang="en-US" altLang="en-US" sz="1600" b="1" dirty="0">
                <a:latin typeface="Inter"/>
              </a:rPr>
              <a:t>Tools like Power BI and Tableau enhance decision-making.</a:t>
            </a:r>
          </a:p>
          <a:p>
            <a:pPr lvl="0" eaLnBrk="0" fontAlgn="base" hangingPunct="0">
              <a:spcBef>
                <a:spcPct val="0"/>
              </a:spcBef>
              <a:spcAft>
                <a:spcPct val="0"/>
              </a:spcAft>
              <a:buFontTx/>
              <a:buChar char="•"/>
            </a:pPr>
            <a:r>
              <a:rPr lang="en-US" altLang="en-US" sz="1600" b="1" dirty="0">
                <a:latin typeface="Inter"/>
              </a:rPr>
              <a:t>Automation and cybersecurity are key areas for improvement.</a:t>
            </a:r>
          </a:p>
        </p:txBody>
      </p:sp>
      <p:sp>
        <p:nvSpPr>
          <p:cNvPr id="16" name="Google Shape;433;p23">
            <a:extLst>
              <a:ext uri="{FF2B5EF4-FFF2-40B4-BE49-F238E27FC236}">
                <a16:creationId xmlns:a16="http://schemas.microsoft.com/office/drawing/2014/main" id="{F02F2BC1-8D50-3FD8-A7B1-6CDEC448018F}"/>
              </a:ext>
            </a:extLst>
          </p:cNvPr>
          <p:cNvSpPr txBox="1"/>
          <p:nvPr/>
        </p:nvSpPr>
        <p:spPr>
          <a:xfrm>
            <a:off x="7081176" y="102855"/>
            <a:ext cx="3481867" cy="935505"/>
          </a:xfrm>
          <a:prstGeom prst="rect">
            <a:avLst/>
          </a:prstGeom>
          <a:noFill/>
          <a:ln>
            <a:noFill/>
          </a:ln>
        </p:spPr>
        <p:txBody>
          <a:bodyPr spcFirstLastPara="1" wrap="square" lIns="228600" tIns="228600" rIns="228600" bIns="228600" anchor="ctr" anchorCtr="0">
            <a:noAutofit/>
          </a:bodyPr>
          <a:lstStyle/>
          <a:p>
            <a:pPr algn="ctr"/>
            <a:r>
              <a:rPr lang="en-US" sz="3200" b="1" dirty="0">
                <a:solidFill>
                  <a:schemeClr val="accent3"/>
                </a:solidFill>
                <a:latin typeface="Inter"/>
              </a:rPr>
              <a:t>Technological</a:t>
            </a:r>
            <a:r>
              <a:rPr lang="en-US" sz="4000" b="1" i="0" dirty="0">
                <a:solidFill>
                  <a:schemeClr val="accent3"/>
                </a:solidFill>
                <a:effectLst/>
                <a:latin typeface="Inter"/>
              </a:rPr>
              <a:t> </a:t>
            </a:r>
          </a:p>
        </p:txBody>
      </p:sp>
      <p:sp>
        <p:nvSpPr>
          <p:cNvPr id="4" name="Google Shape;426;p23">
            <a:extLst>
              <a:ext uri="{FF2B5EF4-FFF2-40B4-BE49-F238E27FC236}">
                <a16:creationId xmlns:a16="http://schemas.microsoft.com/office/drawing/2014/main" id="{C698DA50-7773-F3B6-8A7C-C8B55A7A108F}"/>
              </a:ext>
            </a:extLst>
          </p:cNvPr>
          <p:cNvSpPr/>
          <p:nvPr/>
        </p:nvSpPr>
        <p:spPr>
          <a:xfrm>
            <a:off x="5072561" y="4210126"/>
            <a:ext cx="1848318" cy="1848318"/>
          </a:xfrm>
          <a:prstGeom prst="ellipse">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0" b="1" dirty="0">
                <a:solidFill>
                  <a:schemeClr val="bg1"/>
                </a:solidFill>
                <a:latin typeface="Inter"/>
              </a:rPr>
              <a:t>L</a:t>
            </a:r>
            <a:endParaRPr sz="8000" b="1" dirty="0">
              <a:solidFill>
                <a:schemeClr val="bg1"/>
              </a:solidFill>
              <a:latin typeface="Inter"/>
            </a:endParaRPr>
          </a:p>
        </p:txBody>
      </p:sp>
      <p:sp>
        <p:nvSpPr>
          <p:cNvPr id="5" name="Google Shape;429;p23">
            <a:extLst>
              <a:ext uri="{FF2B5EF4-FFF2-40B4-BE49-F238E27FC236}">
                <a16:creationId xmlns:a16="http://schemas.microsoft.com/office/drawing/2014/main" id="{D1A01B3B-1215-3576-1836-C176C86EAFEC}"/>
              </a:ext>
            </a:extLst>
          </p:cNvPr>
          <p:cNvSpPr txBox="1"/>
          <p:nvPr/>
        </p:nvSpPr>
        <p:spPr>
          <a:xfrm>
            <a:off x="7074967" y="3520048"/>
            <a:ext cx="2923617" cy="935505"/>
          </a:xfrm>
          <a:prstGeom prst="rect">
            <a:avLst/>
          </a:prstGeom>
          <a:noFill/>
          <a:ln>
            <a:noFill/>
          </a:ln>
        </p:spPr>
        <p:txBody>
          <a:bodyPr spcFirstLastPara="1" wrap="square" lIns="228600" tIns="228600" rIns="228600" bIns="228600" anchor="ctr" anchorCtr="0">
            <a:noAutofit/>
          </a:bodyPr>
          <a:lstStyle/>
          <a:p>
            <a:pPr algn="ctr"/>
            <a:r>
              <a:rPr lang="en-US" sz="3600" b="1" dirty="0">
                <a:solidFill>
                  <a:schemeClr val="accent3"/>
                </a:solidFill>
                <a:latin typeface="Inter"/>
              </a:rPr>
              <a:t>Legal</a:t>
            </a:r>
            <a:r>
              <a:rPr lang="en-US" sz="4000" b="1" i="0" dirty="0">
                <a:solidFill>
                  <a:schemeClr val="accent3"/>
                </a:solidFill>
                <a:effectLst/>
                <a:latin typeface="Inter"/>
              </a:rPr>
              <a:t> </a:t>
            </a:r>
            <a:endParaRPr lang="en-US" sz="4000" b="0" i="0" dirty="0">
              <a:solidFill>
                <a:schemeClr val="accent3"/>
              </a:solidFill>
              <a:effectLst/>
              <a:latin typeface="Inter"/>
            </a:endParaRPr>
          </a:p>
        </p:txBody>
      </p:sp>
      <p:sp>
        <p:nvSpPr>
          <p:cNvPr id="28" name="Google Shape;430;p23">
            <a:extLst>
              <a:ext uri="{FF2B5EF4-FFF2-40B4-BE49-F238E27FC236}">
                <a16:creationId xmlns:a16="http://schemas.microsoft.com/office/drawing/2014/main" id="{0F9DD062-05F5-C88B-FF0F-8F4870F39EF1}"/>
              </a:ext>
            </a:extLst>
          </p:cNvPr>
          <p:cNvSpPr txBox="1"/>
          <p:nvPr/>
        </p:nvSpPr>
        <p:spPr>
          <a:xfrm>
            <a:off x="7259784" y="4237917"/>
            <a:ext cx="3823887" cy="1998133"/>
          </a:xfrm>
          <a:prstGeom prst="rect">
            <a:avLst/>
          </a:prstGeom>
          <a:noFill/>
          <a:ln>
            <a:noFill/>
          </a:ln>
        </p:spPr>
        <p:txBody>
          <a:bodyPr spcFirstLastPara="1" wrap="square" lIns="91425" tIns="91425" rIns="91425" bIns="91425" anchor="t" anchorCtr="0">
            <a:noAutofit/>
          </a:bodyPr>
          <a:lstStyle/>
          <a:p>
            <a:pPr lvl="0" eaLnBrk="0" fontAlgn="base" hangingPunct="0">
              <a:spcBef>
                <a:spcPct val="0"/>
              </a:spcBef>
              <a:spcAft>
                <a:spcPct val="0"/>
              </a:spcAft>
              <a:buFontTx/>
              <a:buChar char="•"/>
            </a:pPr>
            <a:r>
              <a:rPr lang="en-US" altLang="en-US" sz="1600" b="1" dirty="0">
                <a:latin typeface="Inter"/>
              </a:rPr>
              <a:t>High health insurance coverage shows compliance.</a:t>
            </a:r>
          </a:p>
          <a:p>
            <a:pPr lvl="0" eaLnBrk="0" fontAlgn="base" hangingPunct="0">
              <a:spcBef>
                <a:spcPct val="0"/>
              </a:spcBef>
              <a:spcAft>
                <a:spcPct val="0"/>
              </a:spcAft>
              <a:buFontTx/>
              <a:buChar char="•"/>
            </a:pPr>
            <a:r>
              <a:rPr lang="en-US" altLang="en-US" sz="1600" b="1" dirty="0">
                <a:latin typeface="Inter"/>
              </a:rPr>
              <a:t>Adherence to labor laws, data privacy, and anti-discrimination regulations is essential.</a:t>
            </a:r>
          </a:p>
          <a:p>
            <a:pPr lvl="0" eaLnBrk="0" fontAlgn="base" hangingPunct="0">
              <a:spcBef>
                <a:spcPct val="0"/>
              </a:spcBef>
              <a:spcAft>
                <a:spcPct val="0"/>
              </a:spcAft>
              <a:buFontTx/>
              <a:buChar char="•"/>
            </a:pPr>
            <a:r>
              <a:rPr lang="en-US" altLang="en-US" sz="1600" b="1" dirty="0">
                <a:latin typeface="Inter"/>
              </a:rPr>
              <a:t>Regular contract reviews and legal audits are recommended.</a:t>
            </a:r>
          </a:p>
        </p:txBody>
      </p:sp>
    </p:spTree>
    <p:extLst>
      <p:ext uri="{BB962C8B-B14F-4D97-AF65-F5344CB8AC3E}">
        <p14:creationId xmlns:p14="http://schemas.microsoft.com/office/powerpoint/2010/main" val="636963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anim calcmode="lin" valueType="num">
                                      <p:cBhvr>
                                        <p:cTn id="42" dur="1000" fill="hold"/>
                                        <p:tgtEl>
                                          <p:spTgt spid="5"/>
                                        </p:tgtEl>
                                        <p:attrNameLst>
                                          <p:attrName>ppt_x</p:attrName>
                                        </p:attrNameLst>
                                      </p:cBhvr>
                                      <p:tavLst>
                                        <p:tav tm="0">
                                          <p:val>
                                            <p:strVal val="#ppt_x"/>
                                          </p:val>
                                        </p:tav>
                                        <p:tav tm="100000">
                                          <p:val>
                                            <p:strVal val="#ppt_x"/>
                                          </p:val>
                                        </p:tav>
                                      </p:tavLst>
                                    </p:anim>
                                    <p:anim calcmode="lin" valueType="num">
                                      <p:cBhvr>
                                        <p:cTn id="43" dur="1000" fill="hold"/>
                                        <p:tgtEl>
                                          <p:spTgt spid="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1000"/>
                                        <p:tgtEl>
                                          <p:spTgt spid="4"/>
                                        </p:tgtEl>
                                      </p:cBhvr>
                                    </p:animEffect>
                                    <p:anim calcmode="lin" valueType="num">
                                      <p:cBhvr>
                                        <p:cTn id="47" dur="1000" fill="hold"/>
                                        <p:tgtEl>
                                          <p:spTgt spid="4"/>
                                        </p:tgtEl>
                                        <p:attrNameLst>
                                          <p:attrName>ppt_x</p:attrName>
                                        </p:attrNameLst>
                                      </p:cBhvr>
                                      <p:tavLst>
                                        <p:tav tm="0">
                                          <p:val>
                                            <p:strVal val="#ppt_x"/>
                                          </p:val>
                                        </p:tav>
                                        <p:tav tm="100000">
                                          <p:val>
                                            <p:strVal val="#ppt_x"/>
                                          </p:val>
                                        </p:tav>
                                      </p:tavLst>
                                    </p:anim>
                                    <p:anim calcmode="lin" valueType="num">
                                      <p:cBhvr>
                                        <p:cTn id="48" dur="1000" fill="hold"/>
                                        <p:tgtEl>
                                          <p:spTgt spid="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anim calcmode="lin" valueType="num">
                                      <p:cBhvr>
                                        <p:cTn id="52" dur="1000" fill="hold"/>
                                        <p:tgtEl>
                                          <p:spTgt spid="28"/>
                                        </p:tgtEl>
                                        <p:attrNameLst>
                                          <p:attrName>ppt_x</p:attrName>
                                        </p:attrNameLst>
                                      </p:cBhvr>
                                      <p:tavLst>
                                        <p:tav tm="0">
                                          <p:val>
                                            <p:strVal val="#ppt_x"/>
                                          </p:val>
                                        </p:tav>
                                        <p:tav tm="100000">
                                          <p:val>
                                            <p:strVal val="#ppt_x"/>
                                          </p:val>
                                        </p:tav>
                                      </p:tavLst>
                                    </p:anim>
                                    <p:anim calcmode="lin" valueType="num">
                                      <p:cBhvr>
                                        <p:cTn id="5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P spid="13" grpId="0"/>
      <p:bldP spid="14" grpId="0"/>
      <p:bldP spid="16" grpId="0"/>
      <p:bldP spid="4" grpId="0" animBg="1"/>
      <p:bldP spid="5" grpId="0"/>
      <p:bldP spid="28"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a:stretch>
            <a:fillRect/>
          </a:stretch>
        </a:blipFill>
        <a:effectLst/>
      </p:bgPr>
    </p:bg>
    <p:spTree>
      <p:nvGrpSpPr>
        <p:cNvPr id="1" name="Shape 1100">
          <a:extLst>
            <a:ext uri="{FF2B5EF4-FFF2-40B4-BE49-F238E27FC236}">
              <a16:creationId xmlns:a16="http://schemas.microsoft.com/office/drawing/2014/main" id="{821DBF25-48EC-7948-A4D0-14FFA875D768}"/>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903E4A50-0AF7-F2A5-3E59-E4E926A260C4}"/>
              </a:ext>
            </a:extLst>
          </p:cNvPr>
          <p:cNvSpPr txBox="1"/>
          <p:nvPr/>
        </p:nvSpPr>
        <p:spPr>
          <a:xfrm>
            <a:off x="6780286" y="2057712"/>
            <a:ext cx="4905665" cy="2031325"/>
          </a:xfrm>
          <a:prstGeom prst="rect">
            <a:avLst/>
          </a:prstGeom>
        </p:spPr>
        <p:txBody>
          <a:bodyPr wrap="square" lIns="0" tIns="0" rIns="0" bIns="0" rtlCol="0" anchor="t">
            <a:spAutoFit/>
            <a:scene3d>
              <a:camera prst="orthographicFront"/>
              <a:lightRig rig="threePt" dir="t"/>
            </a:scene3d>
            <a:sp3d extrusionH="57150">
              <a:bevelT w="82550" h="38100" prst="coolSlant"/>
            </a:sp3d>
          </a:bodyPr>
          <a:lstStyle/>
          <a:p>
            <a:pPr algn="ctr"/>
            <a:r>
              <a:rPr lang="en-US" sz="6600" b="1" i="0" dirty="0">
                <a:solidFill>
                  <a:schemeClr val="bg2"/>
                </a:solidFill>
                <a:effectLst>
                  <a:glow rad="101600">
                    <a:schemeClr val="accent2">
                      <a:satMod val="175000"/>
                      <a:alpha val="40000"/>
                    </a:schemeClr>
                  </a:glow>
                </a:effectLst>
                <a:latin typeface="Inter"/>
              </a:rPr>
              <a:t>SWOT Analysis</a:t>
            </a:r>
          </a:p>
        </p:txBody>
      </p:sp>
    </p:spTree>
    <p:extLst>
      <p:ext uri="{BB962C8B-B14F-4D97-AF65-F5344CB8AC3E}">
        <p14:creationId xmlns:p14="http://schemas.microsoft.com/office/powerpoint/2010/main" val="2628344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00">
          <a:extLst>
            <a:ext uri="{FF2B5EF4-FFF2-40B4-BE49-F238E27FC236}">
              <a16:creationId xmlns:a16="http://schemas.microsoft.com/office/drawing/2014/main" id="{0D95DE8B-491D-7990-200B-E815C65117B3}"/>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8D0B1E6F-3A67-60BA-C35F-421B9376AED8}"/>
              </a:ext>
            </a:extLst>
          </p:cNvPr>
          <p:cNvGrpSpPr/>
          <p:nvPr/>
        </p:nvGrpSpPr>
        <p:grpSpPr>
          <a:xfrm rot="5400000">
            <a:off x="-5337651" y="-542386"/>
            <a:ext cx="7614351" cy="7634052"/>
            <a:chOff x="4175052" y="1613595"/>
            <a:chExt cx="3841898" cy="3851838"/>
          </a:xfrm>
        </p:grpSpPr>
        <p:sp>
          <p:nvSpPr>
            <p:cNvPr id="9" name="Rectangle 8">
              <a:extLst>
                <a:ext uri="{FF2B5EF4-FFF2-40B4-BE49-F238E27FC236}">
                  <a16:creationId xmlns:a16="http://schemas.microsoft.com/office/drawing/2014/main" id="{26625279-CB3D-581F-B09F-1434CEBDEE3A}"/>
                </a:ext>
              </a:extLst>
            </p:cNvPr>
            <p:cNvSpPr/>
            <p:nvPr/>
          </p:nvSpPr>
          <p:spPr>
            <a:xfrm rot="2700000">
              <a:off x="4946035" y="2388873"/>
              <a:ext cx="2299930" cy="2299929"/>
            </a:xfrm>
            <a:prstGeom prst="rect">
              <a:avLst/>
            </a:prstGeom>
            <a:solidFill>
              <a:srgbClr val="0070C0"/>
            </a:solidFill>
            <a:ln>
              <a:noFill/>
            </a:ln>
          </p:spPr>
          <p:txBody>
            <a:bodyPr vert="horz" wrap="square" lIns="91440" tIns="45720" rIns="91440" bIns="45720" numCol="1" anchor="t" anchorCtr="0" compatLnSpc="1">
              <a:prstTxWarp prst="textNoShape">
                <a:avLst/>
              </a:prstTxWarp>
            </a:bodyPr>
            <a:lstStyle/>
            <a:p>
              <a:endParaRPr lang="en-US" baseline="-25000"/>
            </a:p>
          </p:txBody>
        </p:sp>
        <p:grpSp>
          <p:nvGrpSpPr>
            <p:cNvPr id="10" name="Group 9">
              <a:extLst>
                <a:ext uri="{FF2B5EF4-FFF2-40B4-BE49-F238E27FC236}">
                  <a16:creationId xmlns:a16="http://schemas.microsoft.com/office/drawing/2014/main" id="{8DC611D9-2708-8ED8-3BB9-803A5524FB7F}"/>
                </a:ext>
              </a:extLst>
            </p:cNvPr>
            <p:cNvGrpSpPr/>
            <p:nvPr/>
          </p:nvGrpSpPr>
          <p:grpSpPr>
            <a:xfrm>
              <a:off x="4175052" y="3007144"/>
              <a:ext cx="1063389" cy="1063389"/>
              <a:chOff x="4008932" y="3023376"/>
              <a:chExt cx="1021462" cy="1021462"/>
            </a:xfrm>
            <a:effectLst>
              <a:outerShdw blurRad="292100" dist="114300" dir="2700000" algn="tl" rotWithShape="0">
                <a:prstClr val="black">
                  <a:alpha val="20000"/>
                </a:prstClr>
              </a:outerShdw>
            </a:effectLst>
          </p:grpSpPr>
          <p:sp>
            <p:nvSpPr>
              <p:cNvPr id="1092" name="Rectangle 1091">
                <a:extLst>
                  <a:ext uri="{FF2B5EF4-FFF2-40B4-BE49-F238E27FC236}">
                    <a16:creationId xmlns:a16="http://schemas.microsoft.com/office/drawing/2014/main" id="{DC830AE0-1C12-5228-1D46-4EE80697E2D1}"/>
                  </a:ext>
                </a:extLst>
              </p:cNvPr>
              <p:cNvSpPr/>
              <p:nvPr/>
            </p:nvSpPr>
            <p:spPr>
              <a:xfrm rot="2700000">
                <a:off x="4008932" y="3023376"/>
                <a:ext cx="1021462" cy="1021462"/>
              </a:xfrm>
              <a:prstGeom prst="rect">
                <a:avLst/>
              </a:pr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sp>
            <p:nvSpPr>
              <p:cNvPr id="1093" name="Rectangle 1092">
                <a:extLst>
                  <a:ext uri="{FF2B5EF4-FFF2-40B4-BE49-F238E27FC236}">
                    <a16:creationId xmlns:a16="http://schemas.microsoft.com/office/drawing/2014/main" id="{81DF6F5C-DD82-E126-A9F5-C98074764D16}"/>
                  </a:ext>
                </a:extLst>
              </p:cNvPr>
              <p:cNvSpPr/>
              <p:nvPr/>
            </p:nvSpPr>
            <p:spPr>
              <a:xfrm rot="2700000">
                <a:off x="4128275" y="3142719"/>
                <a:ext cx="782776" cy="782776"/>
              </a:xfrm>
              <a:prstGeom prst="rect">
                <a:avLst/>
              </a:prstGeom>
              <a:gradFill flip="none" rotWithShape="1">
                <a:gsLst>
                  <a:gs pos="100000">
                    <a:srgbClr val="B0F7F4"/>
                  </a:gs>
                  <a:gs pos="0">
                    <a:schemeClr val="bg1"/>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grpSp>
        <p:grpSp>
          <p:nvGrpSpPr>
            <p:cNvPr id="11" name="Group 10">
              <a:extLst>
                <a:ext uri="{FF2B5EF4-FFF2-40B4-BE49-F238E27FC236}">
                  <a16:creationId xmlns:a16="http://schemas.microsoft.com/office/drawing/2014/main" id="{D8971292-E3C3-EBC3-8F5A-F1301C8F58FC}"/>
                </a:ext>
              </a:extLst>
            </p:cNvPr>
            <p:cNvGrpSpPr/>
            <p:nvPr/>
          </p:nvGrpSpPr>
          <p:grpSpPr>
            <a:xfrm>
              <a:off x="6953561" y="3007144"/>
              <a:ext cx="1063389" cy="1063389"/>
              <a:chOff x="4008932" y="3023376"/>
              <a:chExt cx="1021462" cy="1021462"/>
            </a:xfrm>
            <a:effectLst>
              <a:outerShdw blurRad="292100" dist="114300" dir="2700000" algn="tl" rotWithShape="0">
                <a:prstClr val="black">
                  <a:alpha val="20000"/>
                </a:prstClr>
              </a:outerShdw>
            </a:effectLst>
          </p:grpSpPr>
          <p:sp>
            <p:nvSpPr>
              <p:cNvPr id="1090" name="Rectangle 1089">
                <a:extLst>
                  <a:ext uri="{FF2B5EF4-FFF2-40B4-BE49-F238E27FC236}">
                    <a16:creationId xmlns:a16="http://schemas.microsoft.com/office/drawing/2014/main" id="{A5472D63-2AF7-DA2F-FA20-7AD666770601}"/>
                  </a:ext>
                </a:extLst>
              </p:cNvPr>
              <p:cNvSpPr/>
              <p:nvPr/>
            </p:nvSpPr>
            <p:spPr>
              <a:xfrm rot="2700000">
                <a:off x="4008932" y="3023376"/>
                <a:ext cx="1021462" cy="1021462"/>
              </a:xfrm>
              <a:prstGeom prst="rect">
                <a:avLst/>
              </a:pr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sp>
            <p:nvSpPr>
              <p:cNvPr id="1091" name="Rectangle 1090">
                <a:extLst>
                  <a:ext uri="{FF2B5EF4-FFF2-40B4-BE49-F238E27FC236}">
                    <a16:creationId xmlns:a16="http://schemas.microsoft.com/office/drawing/2014/main" id="{9A96DF42-EF69-F091-9AB5-0FCE6355567B}"/>
                  </a:ext>
                </a:extLst>
              </p:cNvPr>
              <p:cNvSpPr/>
              <p:nvPr/>
            </p:nvSpPr>
            <p:spPr>
              <a:xfrm rot="2700000">
                <a:off x="4128275" y="3142719"/>
                <a:ext cx="782776" cy="782776"/>
              </a:xfrm>
              <a:prstGeom prst="rect">
                <a:avLst/>
              </a:prstGeom>
              <a:gradFill flip="none" rotWithShape="1">
                <a:gsLst>
                  <a:gs pos="100000">
                    <a:srgbClr val="B0F7F4"/>
                  </a:gs>
                  <a:gs pos="0">
                    <a:schemeClr val="bg1"/>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grpSp>
        <p:grpSp>
          <p:nvGrpSpPr>
            <p:cNvPr id="12" name="Group 11">
              <a:extLst>
                <a:ext uri="{FF2B5EF4-FFF2-40B4-BE49-F238E27FC236}">
                  <a16:creationId xmlns:a16="http://schemas.microsoft.com/office/drawing/2014/main" id="{977B742A-370E-F35F-8ADB-C492DFCE9A5A}"/>
                </a:ext>
              </a:extLst>
            </p:cNvPr>
            <p:cNvGrpSpPr/>
            <p:nvPr/>
          </p:nvGrpSpPr>
          <p:grpSpPr>
            <a:xfrm>
              <a:off x="5564307" y="1613595"/>
              <a:ext cx="1063389" cy="1063389"/>
              <a:chOff x="4008932" y="3023376"/>
              <a:chExt cx="1021462" cy="1021462"/>
            </a:xfrm>
            <a:effectLst>
              <a:outerShdw blurRad="292100" dist="114300" dir="2700000" algn="tl" rotWithShape="0">
                <a:prstClr val="black">
                  <a:alpha val="20000"/>
                </a:prstClr>
              </a:outerShdw>
            </a:effectLst>
          </p:grpSpPr>
          <p:sp>
            <p:nvSpPr>
              <p:cNvPr id="1088" name="Rectangle 1087">
                <a:extLst>
                  <a:ext uri="{FF2B5EF4-FFF2-40B4-BE49-F238E27FC236}">
                    <a16:creationId xmlns:a16="http://schemas.microsoft.com/office/drawing/2014/main" id="{F0AF858D-5980-BD46-F133-0BFB74A82E29}"/>
                  </a:ext>
                </a:extLst>
              </p:cNvPr>
              <p:cNvSpPr/>
              <p:nvPr/>
            </p:nvSpPr>
            <p:spPr>
              <a:xfrm rot="18944087">
                <a:off x="4008932" y="3023376"/>
                <a:ext cx="1021462" cy="1021462"/>
              </a:xfrm>
              <a:prstGeom prst="rect">
                <a:avLst/>
              </a:pr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sp>
            <p:nvSpPr>
              <p:cNvPr id="1089" name="Rectangle 1088">
                <a:extLst>
                  <a:ext uri="{FF2B5EF4-FFF2-40B4-BE49-F238E27FC236}">
                    <a16:creationId xmlns:a16="http://schemas.microsoft.com/office/drawing/2014/main" id="{97860AFA-35AD-A316-5053-FD04E8A09473}"/>
                  </a:ext>
                </a:extLst>
              </p:cNvPr>
              <p:cNvSpPr/>
              <p:nvPr/>
            </p:nvSpPr>
            <p:spPr>
              <a:xfrm rot="18944087">
                <a:off x="4128275" y="3142719"/>
                <a:ext cx="782776" cy="782775"/>
              </a:xfrm>
              <a:prstGeom prst="rect">
                <a:avLst/>
              </a:prstGeom>
              <a:gradFill flip="none" rotWithShape="1">
                <a:gsLst>
                  <a:gs pos="100000">
                    <a:srgbClr val="B0F7F4"/>
                  </a:gs>
                  <a:gs pos="0">
                    <a:schemeClr val="bg1"/>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grpSp>
        <p:grpSp>
          <p:nvGrpSpPr>
            <p:cNvPr id="13" name="Group 12">
              <a:extLst>
                <a:ext uri="{FF2B5EF4-FFF2-40B4-BE49-F238E27FC236}">
                  <a16:creationId xmlns:a16="http://schemas.microsoft.com/office/drawing/2014/main" id="{AC79157C-72A8-9E1B-1E22-7FBBF72EA60B}"/>
                </a:ext>
              </a:extLst>
            </p:cNvPr>
            <p:cNvGrpSpPr/>
            <p:nvPr/>
          </p:nvGrpSpPr>
          <p:grpSpPr>
            <a:xfrm>
              <a:off x="5564307" y="4402044"/>
              <a:ext cx="1063389" cy="1063389"/>
              <a:chOff x="4008932" y="3023376"/>
              <a:chExt cx="1021462" cy="1021462"/>
            </a:xfrm>
            <a:effectLst>
              <a:outerShdw blurRad="292100" dist="114300" dir="2700000" algn="tl" rotWithShape="0">
                <a:prstClr val="black">
                  <a:alpha val="20000"/>
                </a:prstClr>
              </a:outerShdw>
            </a:effectLst>
          </p:grpSpPr>
          <p:sp>
            <p:nvSpPr>
              <p:cNvPr id="30" name="Rectangle 29">
                <a:extLst>
                  <a:ext uri="{FF2B5EF4-FFF2-40B4-BE49-F238E27FC236}">
                    <a16:creationId xmlns:a16="http://schemas.microsoft.com/office/drawing/2014/main" id="{712AF8C7-3029-38DA-769D-4C8A331D1274}"/>
                  </a:ext>
                </a:extLst>
              </p:cNvPr>
              <p:cNvSpPr/>
              <p:nvPr/>
            </p:nvSpPr>
            <p:spPr>
              <a:xfrm rot="2700000">
                <a:off x="4008932" y="3023376"/>
                <a:ext cx="1021462" cy="1021462"/>
              </a:xfrm>
              <a:prstGeom prst="rect">
                <a:avLst/>
              </a:pr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sp>
            <p:nvSpPr>
              <p:cNvPr id="31" name="Rectangle 30">
                <a:extLst>
                  <a:ext uri="{FF2B5EF4-FFF2-40B4-BE49-F238E27FC236}">
                    <a16:creationId xmlns:a16="http://schemas.microsoft.com/office/drawing/2014/main" id="{EF2704F6-2A07-2FC0-4EFA-8F4192C019CA}"/>
                  </a:ext>
                </a:extLst>
              </p:cNvPr>
              <p:cNvSpPr/>
              <p:nvPr/>
            </p:nvSpPr>
            <p:spPr>
              <a:xfrm rot="2700000">
                <a:off x="4128275" y="3142719"/>
                <a:ext cx="782776" cy="782776"/>
              </a:xfrm>
              <a:prstGeom prst="rect">
                <a:avLst/>
              </a:prstGeom>
              <a:gradFill flip="none" rotWithShape="1">
                <a:gsLst>
                  <a:gs pos="100000">
                    <a:srgbClr val="B0F7F4"/>
                  </a:gs>
                  <a:gs pos="0">
                    <a:schemeClr val="bg1"/>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grpSp>
        <p:grpSp>
          <p:nvGrpSpPr>
            <p:cNvPr id="14" name="Group 13">
              <a:extLst>
                <a:ext uri="{FF2B5EF4-FFF2-40B4-BE49-F238E27FC236}">
                  <a16:creationId xmlns:a16="http://schemas.microsoft.com/office/drawing/2014/main" id="{49B15899-9A51-53DB-A935-76186812DE53}"/>
                </a:ext>
              </a:extLst>
            </p:cNvPr>
            <p:cNvGrpSpPr/>
            <p:nvPr/>
          </p:nvGrpSpPr>
          <p:grpSpPr>
            <a:xfrm>
              <a:off x="5951393" y="1901761"/>
              <a:ext cx="291990" cy="487564"/>
              <a:chOff x="10516393" y="2031360"/>
              <a:chExt cx="163513" cy="273033"/>
            </a:xfrm>
            <a:solidFill>
              <a:srgbClr val="0070C0"/>
            </a:solidFill>
            <a:effectLst/>
          </p:grpSpPr>
          <p:sp>
            <p:nvSpPr>
              <p:cNvPr id="27" name="Freeform 2072">
                <a:extLst>
                  <a:ext uri="{FF2B5EF4-FFF2-40B4-BE49-F238E27FC236}">
                    <a16:creationId xmlns:a16="http://schemas.microsoft.com/office/drawing/2014/main" id="{7B91597E-1BB8-5172-C14D-FC797FB4C08B}"/>
                  </a:ext>
                </a:extLst>
              </p:cNvPr>
              <p:cNvSpPr>
                <a:spLocks/>
              </p:cNvSpPr>
              <p:nvPr/>
            </p:nvSpPr>
            <p:spPr bwMode="auto">
              <a:xfrm rot="16244087">
                <a:off x="10571492" y="2226605"/>
                <a:ext cx="49213" cy="106363"/>
              </a:xfrm>
              <a:custGeom>
                <a:avLst/>
                <a:gdLst>
                  <a:gd name="T0" fmla="*/ 135 w 151"/>
                  <a:gd name="T1" fmla="*/ 0 h 331"/>
                  <a:gd name="T2" fmla="*/ 90 w 151"/>
                  <a:gd name="T3" fmla="*/ 0 h 331"/>
                  <a:gd name="T4" fmla="*/ 85 w 151"/>
                  <a:gd name="T5" fmla="*/ 0 h 331"/>
                  <a:gd name="T6" fmla="*/ 79 w 151"/>
                  <a:gd name="T7" fmla="*/ 2 h 331"/>
                  <a:gd name="T8" fmla="*/ 74 w 151"/>
                  <a:gd name="T9" fmla="*/ 4 h 331"/>
                  <a:gd name="T10" fmla="*/ 68 w 151"/>
                  <a:gd name="T11" fmla="*/ 5 h 331"/>
                  <a:gd name="T12" fmla="*/ 58 w 151"/>
                  <a:gd name="T13" fmla="*/ 11 h 331"/>
                  <a:gd name="T14" fmla="*/ 50 w 151"/>
                  <a:gd name="T15" fmla="*/ 20 h 331"/>
                  <a:gd name="T16" fmla="*/ 41 w 151"/>
                  <a:gd name="T17" fmla="*/ 28 h 331"/>
                  <a:gd name="T18" fmla="*/ 35 w 151"/>
                  <a:gd name="T19" fmla="*/ 39 h 331"/>
                  <a:gd name="T20" fmla="*/ 34 w 151"/>
                  <a:gd name="T21" fmla="*/ 44 h 331"/>
                  <a:gd name="T22" fmla="*/ 32 w 151"/>
                  <a:gd name="T23" fmla="*/ 49 h 331"/>
                  <a:gd name="T24" fmla="*/ 30 w 151"/>
                  <a:gd name="T25" fmla="*/ 55 h 331"/>
                  <a:gd name="T26" fmla="*/ 30 w 151"/>
                  <a:gd name="T27" fmla="*/ 60 h 331"/>
                  <a:gd name="T28" fmla="*/ 30 w 151"/>
                  <a:gd name="T29" fmla="*/ 151 h 331"/>
                  <a:gd name="T30" fmla="*/ 16 w 151"/>
                  <a:gd name="T31" fmla="*/ 151 h 331"/>
                  <a:gd name="T32" fmla="*/ 10 w 151"/>
                  <a:gd name="T33" fmla="*/ 152 h 331"/>
                  <a:gd name="T34" fmla="*/ 5 w 151"/>
                  <a:gd name="T35" fmla="*/ 155 h 331"/>
                  <a:gd name="T36" fmla="*/ 1 w 151"/>
                  <a:gd name="T37" fmla="*/ 160 h 331"/>
                  <a:gd name="T38" fmla="*/ 0 w 151"/>
                  <a:gd name="T39" fmla="*/ 166 h 331"/>
                  <a:gd name="T40" fmla="*/ 1 w 151"/>
                  <a:gd name="T41" fmla="*/ 171 h 331"/>
                  <a:gd name="T42" fmla="*/ 5 w 151"/>
                  <a:gd name="T43" fmla="*/ 176 h 331"/>
                  <a:gd name="T44" fmla="*/ 10 w 151"/>
                  <a:gd name="T45" fmla="*/ 180 h 331"/>
                  <a:gd name="T46" fmla="*/ 16 w 151"/>
                  <a:gd name="T47" fmla="*/ 181 h 331"/>
                  <a:gd name="T48" fmla="*/ 30 w 151"/>
                  <a:gd name="T49" fmla="*/ 181 h 331"/>
                  <a:gd name="T50" fmla="*/ 30 w 151"/>
                  <a:gd name="T51" fmla="*/ 271 h 331"/>
                  <a:gd name="T52" fmla="*/ 30 w 151"/>
                  <a:gd name="T53" fmla="*/ 276 h 331"/>
                  <a:gd name="T54" fmla="*/ 32 w 151"/>
                  <a:gd name="T55" fmla="*/ 282 h 331"/>
                  <a:gd name="T56" fmla="*/ 34 w 151"/>
                  <a:gd name="T57" fmla="*/ 287 h 331"/>
                  <a:gd name="T58" fmla="*/ 35 w 151"/>
                  <a:gd name="T59" fmla="*/ 293 h 331"/>
                  <a:gd name="T60" fmla="*/ 41 w 151"/>
                  <a:gd name="T61" fmla="*/ 303 h 331"/>
                  <a:gd name="T62" fmla="*/ 50 w 151"/>
                  <a:gd name="T63" fmla="*/ 312 h 331"/>
                  <a:gd name="T64" fmla="*/ 58 w 151"/>
                  <a:gd name="T65" fmla="*/ 320 h 331"/>
                  <a:gd name="T66" fmla="*/ 68 w 151"/>
                  <a:gd name="T67" fmla="*/ 326 h 331"/>
                  <a:gd name="T68" fmla="*/ 74 w 151"/>
                  <a:gd name="T69" fmla="*/ 329 h 331"/>
                  <a:gd name="T70" fmla="*/ 79 w 151"/>
                  <a:gd name="T71" fmla="*/ 330 h 331"/>
                  <a:gd name="T72" fmla="*/ 85 w 151"/>
                  <a:gd name="T73" fmla="*/ 331 h 331"/>
                  <a:gd name="T74" fmla="*/ 90 w 151"/>
                  <a:gd name="T75" fmla="*/ 331 h 331"/>
                  <a:gd name="T76" fmla="*/ 135 w 151"/>
                  <a:gd name="T77" fmla="*/ 331 h 331"/>
                  <a:gd name="T78" fmla="*/ 141 w 151"/>
                  <a:gd name="T79" fmla="*/ 330 h 331"/>
                  <a:gd name="T80" fmla="*/ 146 w 151"/>
                  <a:gd name="T81" fmla="*/ 326 h 331"/>
                  <a:gd name="T82" fmla="*/ 150 w 151"/>
                  <a:gd name="T83" fmla="*/ 322 h 331"/>
                  <a:gd name="T84" fmla="*/ 151 w 151"/>
                  <a:gd name="T85" fmla="*/ 317 h 331"/>
                  <a:gd name="T86" fmla="*/ 151 w 151"/>
                  <a:gd name="T87" fmla="*/ 15 h 331"/>
                  <a:gd name="T88" fmla="*/ 150 w 151"/>
                  <a:gd name="T89" fmla="*/ 10 h 331"/>
                  <a:gd name="T90" fmla="*/ 146 w 151"/>
                  <a:gd name="T91" fmla="*/ 5 h 331"/>
                  <a:gd name="T92" fmla="*/ 141 w 151"/>
                  <a:gd name="T93" fmla="*/ 2 h 331"/>
                  <a:gd name="T94" fmla="*/ 135 w 151"/>
                  <a:gd name="T9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331">
                    <a:moveTo>
                      <a:pt x="135" y="0"/>
                    </a:moveTo>
                    <a:lnTo>
                      <a:pt x="90" y="0"/>
                    </a:lnTo>
                    <a:lnTo>
                      <a:pt x="85" y="0"/>
                    </a:lnTo>
                    <a:lnTo>
                      <a:pt x="79" y="2"/>
                    </a:lnTo>
                    <a:lnTo>
                      <a:pt x="74" y="4"/>
                    </a:lnTo>
                    <a:lnTo>
                      <a:pt x="68" y="5"/>
                    </a:lnTo>
                    <a:lnTo>
                      <a:pt x="58" y="11"/>
                    </a:lnTo>
                    <a:lnTo>
                      <a:pt x="50" y="20"/>
                    </a:lnTo>
                    <a:lnTo>
                      <a:pt x="41" y="28"/>
                    </a:lnTo>
                    <a:lnTo>
                      <a:pt x="35" y="39"/>
                    </a:lnTo>
                    <a:lnTo>
                      <a:pt x="34" y="44"/>
                    </a:lnTo>
                    <a:lnTo>
                      <a:pt x="32" y="49"/>
                    </a:lnTo>
                    <a:lnTo>
                      <a:pt x="30" y="55"/>
                    </a:lnTo>
                    <a:lnTo>
                      <a:pt x="30" y="60"/>
                    </a:lnTo>
                    <a:lnTo>
                      <a:pt x="30" y="151"/>
                    </a:lnTo>
                    <a:lnTo>
                      <a:pt x="16" y="151"/>
                    </a:lnTo>
                    <a:lnTo>
                      <a:pt x="10" y="152"/>
                    </a:lnTo>
                    <a:lnTo>
                      <a:pt x="5" y="155"/>
                    </a:lnTo>
                    <a:lnTo>
                      <a:pt x="1" y="160"/>
                    </a:lnTo>
                    <a:lnTo>
                      <a:pt x="0" y="166"/>
                    </a:lnTo>
                    <a:lnTo>
                      <a:pt x="1" y="171"/>
                    </a:lnTo>
                    <a:lnTo>
                      <a:pt x="5" y="176"/>
                    </a:lnTo>
                    <a:lnTo>
                      <a:pt x="10" y="180"/>
                    </a:lnTo>
                    <a:lnTo>
                      <a:pt x="16" y="181"/>
                    </a:lnTo>
                    <a:lnTo>
                      <a:pt x="30" y="181"/>
                    </a:lnTo>
                    <a:lnTo>
                      <a:pt x="30" y="271"/>
                    </a:lnTo>
                    <a:lnTo>
                      <a:pt x="30" y="276"/>
                    </a:lnTo>
                    <a:lnTo>
                      <a:pt x="32" y="282"/>
                    </a:lnTo>
                    <a:lnTo>
                      <a:pt x="34" y="287"/>
                    </a:lnTo>
                    <a:lnTo>
                      <a:pt x="35" y="293"/>
                    </a:lnTo>
                    <a:lnTo>
                      <a:pt x="41" y="303"/>
                    </a:lnTo>
                    <a:lnTo>
                      <a:pt x="50" y="312"/>
                    </a:lnTo>
                    <a:lnTo>
                      <a:pt x="58" y="320"/>
                    </a:lnTo>
                    <a:lnTo>
                      <a:pt x="68" y="326"/>
                    </a:lnTo>
                    <a:lnTo>
                      <a:pt x="74" y="329"/>
                    </a:lnTo>
                    <a:lnTo>
                      <a:pt x="79" y="330"/>
                    </a:lnTo>
                    <a:lnTo>
                      <a:pt x="85" y="331"/>
                    </a:lnTo>
                    <a:lnTo>
                      <a:pt x="90" y="331"/>
                    </a:lnTo>
                    <a:lnTo>
                      <a:pt x="135" y="331"/>
                    </a:lnTo>
                    <a:lnTo>
                      <a:pt x="141" y="330"/>
                    </a:lnTo>
                    <a:lnTo>
                      <a:pt x="146" y="326"/>
                    </a:lnTo>
                    <a:lnTo>
                      <a:pt x="150" y="322"/>
                    </a:lnTo>
                    <a:lnTo>
                      <a:pt x="151" y="317"/>
                    </a:lnTo>
                    <a:lnTo>
                      <a:pt x="151" y="15"/>
                    </a:lnTo>
                    <a:lnTo>
                      <a:pt x="150" y="10"/>
                    </a:lnTo>
                    <a:lnTo>
                      <a:pt x="146" y="5"/>
                    </a:lnTo>
                    <a:lnTo>
                      <a:pt x="141" y="2"/>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28" name="Freeform 2073">
                <a:extLst>
                  <a:ext uri="{FF2B5EF4-FFF2-40B4-BE49-F238E27FC236}">
                    <a16:creationId xmlns:a16="http://schemas.microsoft.com/office/drawing/2014/main" id="{46C7648E-FB8E-215E-C3D1-83C345CAADB3}"/>
                  </a:ext>
                </a:extLst>
              </p:cNvPr>
              <p:cNvSpPr>
                <a:spLocks/>
              </p:cNvSpPr>
              <p:nvPr/>
            </p:nvSpPr>
            <p:spPr bwMode="auto">
              <a:xfrm rot="16244087">
                <a:off x="10512425" y="2085977"/>
                <a:ext cx="171450" cy="163513"/>
              </a:xfrm>
              <a:custGeom>
                <a:avLst/>
                <a:gdLst>
                  <a:gd name="T0" fmla="*/ 421 w 542"/>
                  <a:gd name="T1" fmla="*/ 0 h 512"/>
                  <a:gd name="T2" fmla="*/ 395 w 542"/>
                  <a:gd name="T3" fmla="*/ 4 h 512"/>
                  <a:gd name="T4" fmla="*/ 386 w 542"/>
                  <a:gd name="T5" fmla="*/ 10 h 512"/>
                  <a:gd name="T6" fmla="*/ 377 w 542"/>
                  <a:gd name="T7" fmla="*/ 16 h 512"/>
                  <a:gd name="T8" fmla="*/ 370 w 542"/>
                  <a:gd name="T9" fmla="*/ 24 h 512"/>
                  <a:gd name="T10" fmla="*/ 365 w 542"/>
                  <a:gd name="T11" fmla="*/ 35 h 512"/>
                  <a:gd name="T12" fmla="*/ 361 w 542"/>
                  <a:gd name="T13" fmla="*/ 60 h 512"/>
                  <a:gd name="T14" fmla="*/ 180 w 542"/>
                  <a:gd name="T15" fmla="*/ 241 h 512"/>
                  <a:gd name="T16" fmla="*/ 179 w 542"/>
                  <a:gd name="T17" fmla="*/ 46 h 512"/>
                  <a:gd name="T18" fmla="*/ 174 w 542"/>
                  <a:gd name="T19" fmla="*/ 29 h 512"/>
                  <a:gd name="T20" fmla="*/ 168 w 542"/>
                  <a:gd name="T21" fmla="*/ 20 h 512"/>
                  <a:gd name="T22" fmla="*/ 161 w 542"/>
                  <a:gd name="T23" fmla="*/ 12 h 512"/>
                  <a:gd name="T24" fmla="*/ 151 w 542"/>
                  <a:gd name="T25" fmla="*/ 6 h 512"/>
                  <a:gd name="T26" fmla="*/ 134 w 542"/>
                  <a:gd name="T27" fmla="*/ 1 h 512"/>
                  <a:gd name="T28" fmla="*/ 59 w 542"/>
                  <a:gd name="T29" fmla="*/ 0 h 512"/>
                  <a:gd name="T30" fmla="*/ 35 w 542"/>
                  <a:gd name="T31" fmla="*/ 4 h 512"/>
                  <a:gd name="T32" fmla="*/ 24 w 542"/>
                  <a:gd name="T33" fmla="*/ 10 h 512"/>
                  <a:gd name="T34" fmla="*/ 15 w 542"/>
                  <a:gd name="T35" fmla="*/ 16 h 512"/>
                  <a:gd name="T36" fmla="*/ 9 w 542"/>
                  <a:gd name="T37" fmla="*/ 24 h 512"/>
                  <a:gd name="T38" fmla="*/ 3 w 542"/>
                  <a:gd name="T39" fmla="*/ 35 h 512"/>
                  <a:gd name="T40" fmla="*/ 0 w 542"/>
                  <a:gd name="T41" fmla="*/ 60 h 512"/>
                  <a:gd name="T42" fmla="*/ 1 w 542"/>
                  <a:gd name="T43" fmla="*/ 465 h 512"/>
                  <a:gd name="T44" fmla="*/ 6 w 542"/>
                  <a:gd name="T45" fmla="*/ 482 h 512"/>
                  <a:gd name="T46" fmla="*/ 12 w 542"/>
                  <a:gd name="T47" fmla="*/ 492 h 512"/>
                  <a:gd name="T48" fmla="*/ 19 w 542"/>
                  <a:gd name="T49" fmla="*/ 499 h 512"/>
                  <a:gd name="T50" fmla="*/ 29 w 542"/>
                  <a:gd name="T51" fmla="*/ 506 h 512"/>
                  <a:gd name="T52" fmla="*/ 46 w 542"/>
                  <a:gd name="T53" fmla="*/ 510 h 512"/>
                  <a:gd name="T54" fmla="*/ 120 w 542"/>
                  <a:gd name="T55" fmla="*/ 512 h 512"/>
                  <a:gd name="T56" fmla="*/ 146 w 542"/>
                  <a:gd name="T57" fmla="*/ 508 h 512"/>
                  <a:gd name="T58" fmla="*/ 156 w 542"/>
                  <a:gd name="T59" fmla="*/ 503 h 512"/>
                  <a:gd name="T60" fmla="*/ 164 w 542"/>
                  <a:gd name="T61" fmla="*/ 496 h 512"/>
                  <a:gd name="T62" fmla="*/ 172 w 542"/>
                  <a:gd name="T63" fmla="*/ 487 h 512"/>
                  <a:gd name="T64" fmla="*/ 177 w 542"/>
                  <a:gd name="T65" fmla="*/ 477 h 512"/>
                  <a:gd name="T66" fmla="*/ 180 w 542"/>
                  <a:gd name="T67" fmla="*/ 452 h 512"/>
                  <a:gd name="T68" fmla="*/ 361 w 542"/>
                  <a:gd name="T69" fmla="*/ 271 h 512"/>
                  <a:gd name="T70" fmla="*/ 362 w 542"/>
                  <a:gd name="T71" fmla="*/ 465 h 512"/>
                  <a:gd name="T72" fmla="*/ 367 w 542"/>
                  <a:gd name="T73" fmla="*/ 482 h 512"/>
                  <a:gd name="T74" fmla="*/ 373 w 542"/>
                  <a:gd name="T75" fmla="*/ 492 h 512"/>
                  <a:gd name="T76" fmla="*/ 381 w 542"/>
                  <a:gd name="T77" fmla="*/ 499 h 512"/>
                  <a:gd name="T78" fmla="*/ 390 w 542"/>
                  <a:gd name="T79" fmla="*/ 506 h 512"/>
                  <a:gd name="T80" fmla="*/ 408 w 542"/>
                  <a:gd name="T81" fmla="*/ 510 h 512"/>
                  <a:gd name="T82" fmla="*/ 481 w 542"/>
                  <a:gd name="T83" fmla="*/ 512 h 512"/>
                  <a:gd name="T84" fmla="*/ 506 w 542"/>
                  <a:gd name="T85" fmla="*/ 508 h 512"/>
                  <a:gd name="T86" fmla="*/ 517 w 542"/>
                  <a:gd name="T87" fmla="*/ 503 h 512"/>
                  <a:gd name="T88" fmla="*/ 526 w 542"/>
                  <a:gd name="T89" fmla="*/ 496 h 512"/>
                  <a:gd name="T90" fmla="*/ 532 w 542"/>
                  <a:gd name="T91" fmla="*/ 487 h 512"/>
                  <a:gd name="T92" fmla="*/ 537 w 542"/>
                  <a:gd name="T93" fmla="*/ 477 h 512"/>
                  <a:gd name="T94" fmla="*/ 542 w 542"/>
                  <a:gd name="T95" fmla="*/ 452 h 512"/>
                  <a:gd name="T96" fmla="*/ 541 w 542"/>
                  <a:gd name="T97" fmla="*/ 46 h 512"/>
                  <a:gd name="T98" fmla="*/ 535 w 542"/>
                  <a:gd name="T99" fmla="*/ 29 h 512"/>
                  <a:gd name="T100" fmla="*/ 530 w 542"/>
                  <a:gd name="T101" fmla="*/ 20 h 512"/>
                  <a:gd name="T102" fmla="*/ 521 w 542"/>
                  <a:gd name="T103" fmla="*/ 12 h 512"/>
                  <a:gd name="T104" fmla="*/ 513 w 542"/>
                  <a:gd name="T105" fmla="*/ 6 h 512"/>
                  <a:gd name="T106" fmla="*/ 494 w 542"/>
                  <a:gd name="T107" fmla="*/ 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2" h="512">
                    <a:moveTo>
                      <a:pt x="481" y="0"/>
                    </a:moveTo>
                    <a:lnTo>
                      <a:pt x="421" y="0"/>
                    </a:lnTo>
                    <a:lnTo>
                      <a:pt x="408" y="1"/>
                    </a:lnTo>
                    <a:lnTo>
                      <a:pt x="395" y="4"/>
                    </a:lnTo>
                    <a:lnTo>
                      <a:pt x="390" y="6"/>
                    </a:lnTo>
                    <a:lnTo>
                      <a:pt x="386" y="10"/>
                    </a:lnTo>
                    <a:lnTo>
                      <a:pt x="381" y="12"/>
                    </a:lnTo>
                    <a:lnTo>
                      <a:pt x="377" y="16"/>
                    </a:lnTo>
                    <a:lnTo>
                      <a:pt x="373" y="20"/>
                    </a:lnTo>
                    <a:lnTo>
                      <a:pt x="370" y="24"/>
                    </a:lnTo>
                    <a:lnTo>
                      <a:pt x="367" y="29"/>
                    </a:lnTo>
                    <a:lnTo>
                      <a:pt x="365" y="35"/>
                    </a:lnTo>
                    <a:lnTo>
                      <a:pt x="362" y="46"/>
                    </a:lnTo>
                    <a:lnTo>
                      <a:pt x="361" y="60"/>
                    </a:lnTo>
                    <a:lnTo>
                      <a:pt x="361" y="241"/>
                    </a:lnTo>
                    <a:lnTo>
                      <a:pt x="180" y="241"/>
                    </a:lnTo>
                    <a:lnTo>
                      <a:pt x="180" y="60"/>
                    </a:lnTo>
                    <a:lnTo>
                      <a:pt x="179" y="46"/>
                    </a:lnTo>
                    <a:lnTo>
                      <a:pt x="177" y="35"/>
                    </a:lnTo>
                    <a:lnTo>
                      <a:pt x="174" y="29"/>
                    </a:lnTo>
                    <a:lnTo>
                      <a:pt x="172" y="24"/>
                    </a:lnTo>
                    <a:lnTo>
                      <a:pt x="168" y="20"/>
                    </a:lnTo>
                    <a:lnTo>
                      <a:pt x="164" y="16"/>
                    </a:lnTo>
                    <a:lnTo>
                      <a:pt x="161" y="12"/>
                    </a:lnTo>
                    <a:lnTo>
                      <a:pt x="156" y="10"/>
                    </a:lnTo>
                    <a:lnTo>
                      <a:pt x="151" y="6"/>
                    </a:lnTo>
                    <a:lnTo>
                      <a:pt x="146" y="4"/>
                    </a:lnTo>
                    <a:lnTo>
                      <a:pt x="134" y="1"/>
                    </a:lnTo>
                    <a:lnTo>
                      <a:pt x="120" y="0"/>
                    </a:lnTo>
                    <a:lnTo>
                      <a:pt x="59" y="0"/>
                    </a:lnTo>
                    <a:lnTo>
                      <a:pt x="46" y="1"/>
                    </a:lnTo>
                    <a:lnTo>
                      <a:pt x="35" y="4"/>
                    </a:lnTo>
                    <a:lnTo>
                      <a:pt x="29" y="6"/>
                    </a:lnTo>
                    <a:lnTo>
                      <a:pt x="24" y="10"/>
                    </a:lnTo>
                    <a:lnTo>
                      <a:pt x="19" y="12"/>
                    </a:lnTo>
                    <a:lnTo>
                      <a:pt x="15" y="16"/>
                    </a:lnTo>
                    <a:lnTo>
                      <a:pt x="12" y="20"/>
                    </a:lnTo>
                    <a:lnTo>
                      <a:pt x="9" y="24"/>
                    </a:lnTo>
                    <a:lnTo>
                      <a:pt x="6" y="29"/>
                    </a:lnTo>
                    <a:lnTo>
                      <a:pt x="3" y="35"/>
                    </a:lnTo>
                    <a:lnTo>
                      <a:pt x="1" y="46"/>
                    </a:lnTo>
                    <a:lnTo>
                      <a:pt x="0" y="60"/>
                    </a:lnTo>
                    <a:lnTo>
                      <a:pt x="0" y="452"/>
                    </a:lnTo>
                    <a:lnTo>
                      <a:pt x="1" y="465"/>
                    </a:lnTo>
                    <a:lnTo>
                      <a:pt x="3" y="477"/>
                    </a:lnTo>
                    <a:lnTo>
                      <a:pt x="6" y="482"/>
                    </a:lnTo>
                    <a:lnTo>
                      <a:pt x="9" y="487"/>
                    </a:lnTo>
                    <a:lnTo>
                      <a:pt x="12" y="492"/>
                    </a:lnTo>
                    <a:lnTo>
                      <a:pt x="15" y="496"/>
                    </a:lnTo>
                    <a:lnTo>
                      <a:pt x="19" y="499"/>
                    </a:lnTo>
                    <a:lnTo>
                      <a:pt x="24" y="503"/>
                    </a:lnTo>
                    <a:lnTo>
                      <a:pt x="29" y="506"/>
                    </a:lnTo>
                    <a:lnTo>
                      <a:pt x="35" y="508"/>
                    </a:lnTo>
                    <a:lnTo>
                      <a:pt x="46" y="510"/>
                    </a:lnTo>
                    <a:lnTo>
                      <a:pt x="59" y="512"/>
                    </a:lnTo>
                    <a:lnTo>
                      <a:pt x="120" y="512"/>
                    </a:lnTo>
                    <a:lnTo>
                      <a:pt x="134" y="510"/>
                    </a:lnTo>
                    <a:lnTo>
                      <a:pt x="146" y="508"/>
                    </a:lnTo>
                    <a:lnTo>
                      <a:pt x="151" y="506"/>
                    </a:lnTo>
                    <a:lnTo>
                      <a:pt x="156" y="503"/>
                    </a:lnTo>
                    <a:lnTo>
                      <a:pt x="161" y="499"/>
                    </a:lnTo>
                    <a:lnTo>
                      <a:pt x="164" y="496"/>
                    </a:lnTo>
                    <a:lnTo>
                      <a:pt x="168" y="492"/>
                    </a:lnTo>
                    <a:lnTo>
                      <a:pt x="172" y="487"/>
                    </a:lnTo>
                    <a:lnTo>
                      <a:pt x="174" y="482"/>
                    </a:lnTo>
                    <a:lnTo>
                      <a:pt x="177" y="477"/>
                    </a:lnTo>
                    <a:lnTo>
                      <a:pt x="179" y="465"/>
                    </a:lnTo>
                    <a:lnTo>
                      <a:pt x="180" y="452"/>
                    </a:lnTo>
                    <a:lnTo>
                      <a:pt x="180" y="271"/>
                    </a:lnTo>
                    <a:lnTo>
                      <a:pt x="361" y="271"/>
                    </a:lnTo>
                    <a:lnTo>
                      <a:pt x="361" y="452"/>
                    </a:lnTo>
                    <a:lnTo>
                      <a:pt x="362" y="465"/>
                    </a:lnTo>
                    <a:lnTo>
                      <a:pt x="365" y="477"/>
                    </a:lnTo>
                    <a:lnTo>
                      <a:pt x="367" y="482"/>
                    </a:lnTo>
                    <a:lnTo>
                      <a:pt x="370" y="487"/>
                    </a:lnTo>
                    <a:lnTo>
                      <a:pt x="373" y="492"/>
                    </a:lnTo>
                    <a:lnTo>
                      <a:pt x="377" y="496"/>
                    </a:lnTo>
                    <a:lnTo>
                      <a:pt x="381" y="499"/>
                    </a:lnTo>
                    <a:lnTo>
                      <a:pt x="386" y="503"/>
                    </a:lnTo>
                    <a:lnTo>
                      <a:pt x="390" y="506"/>
                    </a:lnTo>
                    <a:lnTo>
                      <a:pt x="395" y="508"/>
                    </a:lnTo>
                    <a:lnTo>
                      <a:pt x="408" y="510"/>
                    </a:lnTo>
                    <a:lnTo>
                      <a:pt x="421" y="512"/>
                    </a:lnTo>
                    <a:lnTo>
                      <a:pt x="481" y="512"/>
                    </a:lnTo>
                    <a:lnTo>
                      <a:pt x="494" y="510"/>
                    </a:lnTo>
                    <a:lnTo>
                      <a:pt x="506" y="508"/>
                    </a:lnTo>
                    <a:lnTo>
                      <a:pt x="513" y="506"/>
                    </a:lnTo>
                    <a:lnTo>
                      <a:pt x="517" y="503"/>
                    </a:lnTo>
                    <a:lnTo>
                      <a:pt x="521" y="499"/>
                    </a:lnTo>
                    <a:lnTo>
                      <a:pt x="526" y="496"/>
                    </a:lnTo>
                    <a:lnTo>
                      <a:pt x="530" y="492"/>
                    </a:lnTo>
                    <a:lnTo>
                      <a:pt x="532" y="487"/>
                    </a:lnTo>
                    <a:lnTo>
                      <a:pt x="535" y="482"/>
                    </a:lnTo>
                    <a:lnTo>
                      <a:pt x="537" y="477"/>
                    </a:lnTo>
                    <a:lnTo>
                      <a:pt x="541" y="465"/>
                    </a:lnTo>
                    <a:lnTo>
                      <a:pt x="542" y="452"/>
                    </a:lnTo>
                    <a:lnTo>
                      <a:pt x="542" y="60"/>
                    </a:lnTo>
                    <a:lnTo>
                      <a:pt x="541" y="46"/>
                    </a:lnTo>
                    <a:lnTo>
                      <a:pt x="537" y="35"/>
                    </a:lnTo>
                    <a:lnTo>
                      <a:pt x="535" y="29"/>
                    </a:lnTo>
                    <a:lnTo>
                      <a:pt x="532" y="24"/>
                    </a:lnTo>
                    <a:lnTo>
                      <a:pt x="530" y="20"/>
                    </a:lnTo>
                    <a:lnTo>
                      <a:pt x="526" y="16"/>
                    </a:lnTo>
                    <a:lnTo>
                      <a:pt x="521" y="12"/>
                    </a:lnTo>
                    <a:lnTo>
                      <a:pt x="517" y="10"/>
                    </a:lnTo>
                    <a:lnTo>
                      <a:pt x="513" y="6"/>
                    </a:lnTo>
                    <a:lnTo>
                      <a:pt x="506" y="4"/>
                    </a:lnTo>
                    <a:lnTo>
                      <a:pt x="494" y="1"/>
                    </a:lnTo>
                    <a:lnTo>
                      <a:pt x="4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29" name="Freeform 2074">
                <a:extLst>
                  <a:ext uri="{FF2B5EF4-FFF2-40B4-BE49-F238E27FC236}">
                    <a16:creationId xmlns:a16="http://schemas.microsoft.com/office/drawing/2014/main" id="{CC143C25-4AAB-6C6D-46BB-BE3496FBD583}"/>
                  </a:ext>
                </a:extLst>
              </p:cNvPr>
              <p:cNvSpPr>
                <a:spLocks/>
              </p:cNvSpPr>
              <p:nvPr/>
            </p:nvSpPr>
            <p:spPr bwMode="auto">
              <a:xfrm rot="16244087">
                <a:off x="10572286" y="2001991"/>
                <a:ext cx="47625" cy="106363"/>
              </a:xfrm>
              <a:custGeom>
                <a:avLst/>
                <a:gdLst>
                  <a:gd name="T0" fmla="*/ 136 w 150"/>
                  <a:gd name="T1" fmla="*/ 151 h 331"/>
                  <a:gd name="T2" fmla="*/ 121 w 150"/>
                  <a:gd name="T3" fmla="*/ 151 h 331"/>
                  <a:gd name="T4" fmla="*/ 121 w 150"/>
                  <a:gd name="T5" fmla="*/ 60 h 331"/>
                  <a:gd name="T6" fmla="*/ 120 w 150"/>
                  <a:gd name="T7" fmla="*/ 55 h 331"/>
                  <a:gd name="T8" fmla="*/ 120 w 150"/>
                  <a:gd name="T9" fmla="*/ 49 h 331"/>
                  <a:gd name="T10" fmla="*/ 117 w 150"/>
                  <a:gd name="T11" fmla="*/ 44 h 331"/>
                  <a:gd name="T12" fmla="*/ 115 w 150"/>
                  <a:gd name="T13" fmla="*/ 38 h 331"/>
                  <a:gd name="T14" fmla="*/ 109 w 150"/>
                  <a:gd name="T15" fmla="*/ 28 h 331"/>
                  <a:gd name="T16" fmla="*/ 102 w 150"/>
                  <a:gd name="T17" fmla="*/ 20 h 331"/>
                  <a:gd name="T18" fmla="*/ 93 w 150"/>
                  <a:gd name="T19" fmla="*/ 11 h 331"/>
                  <a:gd name="T20" fmla="*/ 82 w 150"/>
                  <a:gd name="T21" fmla="*/ 5 h 331"/>
                  <a:gd name="T22" fmla="*/ 77 w 150"/>
                  <a:gd name="T23" fmla="*/ 4 h 331"/>
                  <a:gd name="T24" fmla="*/ 71 w 150"/>
                  <a:gd name="T25" fmla="*/ 2 h 331"/>
                  <a:gd name="T26" fmla="*/ 66 w 150"/>
                  <a:gd name="T27" fmla="*/ 0 h 331"/>
                  <a:gd name="T28" fmla="*/ 60 w 150"/>
                  <a:gd name="T29" fmla="*/ 0 h 331"/>
                  <a:gd name="T30" fmla="*/ 15 w 150"/>
                  <a:gd name="T31" fmla="*/ 0 h 331"/>
                  <a:gd name="T32" fmla="*/ 10 w 150"/>
                  <a:gd name="T33" fmla="*/ 2 h 331"/>
                  <a:gd name="T34" fmla="*/ 5 w 150"/>
                  <a:gd name="T35" fmla="*/ 5 h 331"/>
                  <a:gd name="T36" fmla="*/ 1 w 150"/>
                  <a:gd name="T37" fmla="*/ 10 h 331"/>
                  <a:gd name="T38" fmla="*/ 0 w 150"/>
                  <a:gd name="T39" fmla="*/ 15 h 331"/>
                  <a:gd name="T40" fmla="*/ 0 w 150"/>
                  <a:gd name="T41" fmla="*/ 317 h 331"/>
                  <a:gd name="T42" fmla="*/ 1 w 150"/>
                  <a:gd name="T43" fmla="*/ 322 h 331"/>
                  <a:gd name="T44" fmla="*/ 5 w 150"/>
                  <a:gd name="T45" fmla="*/ 326 h 331"/>
                  <a:gd name="T46" fmla="*/ 10 w 150"/>
                  <a:gd name="T47" fmla="*/ 330 h 331"/>
                  <a:gd name="T48" fmla="*/ 15 w 150"/>
                  <a:gd name="T49" fmla="*/ 331 h 331"/>
                  <a:gd name="T50" fmla="*/ 60 w 150"/>
                  <a:gd name="T51" fmla="*/ 331 h 331"/>
                  <a:gd name="T52" fmla="*/ 66 w 150"/>
                  <a:gd name="T53" fmla="*/ 331 h 331"/>
                  <a:gd name="T54" fmla="*/ 71 w 150"/>
                  <a:gd name="T55" fmla="*/ 330 h 331"/>
                  <a:gd name="T56" fmla="*/ 77 w 150"/>
                  <a:gd name="T57" fmla="*/ 329 h 331"/>
                  <a:gd name="T58" fmla="*/ 82 w 150"/>
                  <a:gd name="T59" fmla="*/ 326 h 331"/>
                  <a:gd name="T60" fmla="*/ 93 w 150"/>
                  <a:gd name="T61" fmla="*/ 320 h 331"/>
                  <a:gd name="T62" fmla="*/ 102 w 150"/>
                  <a:gd name="T63" fmla="*/ 312 h 331"/>
                  <a:gd name="T64" fmla="*/ 109 w 150"/>
                  <a:gd name="T65" fmla="*/ 303 h 331"/>
                  <a:gd name="T66" fmla="*/ 115 w 150"/>
                  <a:gd name="T67" fmla="*/ 293 h 331"/>
                  <a:gd name="T68" fmla="*/ 117 w 150"/>
                  <a:gd name="T69" fmla="*/ 287 h 331"/>
                  <a:gd name="T70" fmla="*/ 120 w 150"/>
                  <a:gd name="T71" fmla="*/ 282 h 331"/>
                  <a:gd name="T72" fmla="*/ 120 w 150"/>
                  <a:gd name="T73" fmla="*/ 276 h 331"/>
                  <a:gd name="T74" fmla="*/ 121 w 150"/>
                  <a:gd name="T75" fmla="*/ 271 h 331"/>
                  <a:gd name="T76" fmla="*/ 121 w 150"/>
                  <a:gd name="T77" fmla="*/ 181 h 331"/>
                  <a:gd name="T78" fmla="*/ 136 w 150"/>
                  <a:gd name="T79" fmla="*/ 181 h 331"/>
                  <a:gd name="T80" fmla="*/ 142 w 150"/>
                  <a:gd name="T81" fmla="*/ 180 h 331"/>
                  <a:gd name="T82" fmla="*/ 147 w 150"/>
                  <a:gd name="T83" fmla="*/ 176 h 331"/>
                  <a:gd name="T84" fmla="*/ 149 w 150"/>
                  <a:gd name="T85" fmla="*/ 171 h 331"/>
                  <a:gd name="T86" fmla="*/ 150 w 150"/>
                  <a:gd name="T87" fmla="*/ 166 h 331"/>
                  <a:gd name="T88" fmla="*/ 149 w 150"/>
                  <a:gd name="T89" fmla="*/ 160 h 331"/>
                  <a:gd name="T90" fmla="*/ 147 w 150"/>
                  <a:gd name="T91" fmla="*/ 155 h 331"/>
                  <a:gd name="T92" fmla="*/ 142 w 150"/>
                  <a:gd name="T93" fmla="*/ 152 h 331"/>
                  <a:gd name="T94" fmla="*/ 136 w 150"/>
                  <a:gd name="T95" fmla="*/ 15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0" h="331">
                    <a:moveTo>
                      <a:pt x="136" y="151"/>
                    </a:moveTo>
                    <a:lnTo>
                      <a:pt x="121" y="151"/>
                    </a:lnTo>
                    <a:lnTo>
                      <a:pt x="121" y="60"/>
                    </a:lnTo>
                    <a:lnTo>
                      <a:pt x="120" y="55"/>
                    </a:lnTo>
                    <a:lnTo>
                      <a:pt x="120" y="49"/>
                    </a:lnTo>
                    <a:lnTo>
                      <a:pt x="117" y="44"/>
                    </a:lnTo>
                    <a:lnTo>
                      <a:pt x="115" y="38"/>
                    </a:lnTo>
                    <a:lnTo>
                      <a:pt x="109" y="28"/>
                    </a:lnTo>
                    <a:lnTo>
                      <a:pt x="102" y="20"/>
                    </a:lnTo>
                    <a:lnTo>
                      <a:pt x="93" y="11"/>
                    </a:lnTo>
                    <a:lnTo>
                      <a:pt x="82" y="5"/>
                    </a:lnTo>
                    <a:lnTo>
                      <a:pt x="77" y="4"/>
                    </a:lnTo>
                    <a:lnTo>
                      <a:pt x="71" y="2"/>
                    </a:lnTo>
                    <a:lnTo>
                      <a:pt x="66" y="0"/>
                    </a:lnTo>
                    <a:lnTo>
                      <a:pt x="60" y="0"/>
                    </a:lnTo>
                    <a:lnTo>
                      <a:pt x="15" y="0"/>
                    </a:lnTo>
                    <a:lnTo>
                      <a:pt x="10" y="2"/>
                    </a:lnTo>
                    <a:lnTo>
                      <a:pt x="5" y="5"/>
                    </a:lnTo>
                    <a:lnTo>
                      <a:pt x="1" y="10"/>
                    </a:lnTo>
                    <a:lnTo>
                      <a:pt x="0" y="15"/>
                    </a:lnTo>
                    <a:lnTo>
                      <a:pt x="0" y="317"/>
                    </a:lnTo>
                    <a:lnTo>
                      <a:pt x="1" y="322"/>
                    </a:lnTo>
                    <a:lnTo>
                      <a:pt x="5" y="326"/>
                    </a:lnTo>
                    <a:lnTo>
                      <a:pt x="10" y="330"/>
                    </a:lnTo>
                    <a:lnTo>
                      <a:pt x="15" y="331"/>
                    </a:lnTo>
                    <a:lnTo>
                      <a:pt x="60" y="331"/>
                    </a:lnTo>
                    <a:lnTo>
                      <a:pt x="66" y="331"/>
                    </a:lnTo>
                    <a:lnTo>
                      <a:pt x="71" y="330"/>
                    </a:lnTo>
                    <a:lnTo>
                      <a:pt x="77" y="329"/>
                    </a:lnTo>
                    <a:lnTo>
                      <a:pt x="82" y="326"/>
                    </a:lnTo>
                    <a:lnTo>
                      <a:pt x="93" y="320"/>
                    </a:lnTo>
                    <a:lnTo>
                      <a:pt x="102" y="312"/>
                    </a:lnTo>
                    <a:lnTo>
                      <a:pt x="109" y="303"/>
                    </a:lnTo>
                    <a:lnTo>
                      <a:pt x="115" y="293"/>
                    </a:lnTo>
                    <a:lnTo>
                      <a:pt x="117" y="287"/>
                    </a:lnTo>
                    <a:lnTo>
                      <a:pt x="120" y="282"/>
                    </a:lnTo>
                    <a:lnTo>
                      <a:pt x="120" y="276"/>
                    </a:lnTo>
                    <a:lnTo>
                      <a:pt x="121" y="271"/>
                    </a:lnTo>
                    <a:lnTo>
                      <a:pt x="121" y="181"/>
                    </a:lnTo>
                    <a:lnTo>
                      <a:pt x="136" y="181"/>
                    </a:lnTo>
                    <a:lnTo>
                      <a:pt x="142" y="180"/>
                    </a:lnTo>
                    <a:lnTo>
                      <a:pt x="147" y="176"/>
                    </a:lnTo>
                    <a:lnTo>
                      <a:pt x="149" y="171"/>
                    </a:lnTo>
                    <a:lnTo>
                      <a:pt x="150" y="166"/>
                    </a:lnTo>
                    <a:lnTo>
                      <a:pt x="149" y="160"/>
                    </a:lnTo>
                    <a:lnTo>
                      <a:pt x="147" y="155"/>
                    </a:lnTo>
                    <a:lnTo>
                      <a:pt x="142" y="152"/>
                    </a:lnTo>
                    <a:lnTo>
                      <a:pt x="13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dirty="0"/>
              </a:p>
            </p:txBody>
          </p:sp>
        </p:grpSp>
        <p:grpSp>
          <p:nvGrpSpPr>
            <p:cNvPr id="15" name="Group 14">
              <a:extLst>
                <a:ext uri="{FF2B5EF4-FFF2-40B4-BE49-F238E27FC236}">
                  <a16:creationId xmlns:a16="http://schemas.microsoft.com/office/drawing/2014/main" id="{EA7F70A9-8611-2839-D0FC-946B3A43BACF}"/>
                </a:ext>
              </a:extLst>
            </p:cNvPr>
            <p:cNvGrpSpPr/>
            <p:nvPr/>
          </p:nvGrpSpPr>
          <p:grpSpPr>
            <a:xfrm>
              <a:off x="7300431" y="3344605"/>
              <a:ext cx="395049" cy="388466"/>
              <a:chOff x="6443663" y="2484438"/>
              <a:chExt cx="285750" cy="280987"/>
            </a:xfrm>
            <a:solidFill>
              <a:srgbClr val="0070C0"/>
            </a:solidFill>
            <a:effectLst/>
          </p:grpSpPr>
          <p:sp>
            <p:nvSpPr>
              <p:cNvPr id="22" name="Freeform 3837">
                <a:extLst>
                  <a:ext uri="{FF2B5EF4-FFF2-40B4-BE49-F238E27FC236}">
                    <a16:creationId xmlns:a16="http://schemas.microsoft.com/office/drawing/2014/main" id="{046350DC-FEB1-E59B-D986-BDA3F379CBA6}"/>
                  </a:ext>
                </a:extLst>
              </p:cNvPr>
              <p:cNvSpPr>
                <a:spLocks/>
              </p:cNvSpPr>
              <p:nvPr/>
            </p:nvSpPr>
            <p:spPr bwMode="auto">
              <a:xfrm>
                <a:off x="6486525" y="2498725"/>
                <a:ext cx="42863" cy="42863"/>
              </a:xfrm>
              <a:custGeom>
                <a:avLst/>
                <a:gdLst>
                  <a:gd name="T0" fmla="*/ 84 w 135"/>
                  <a:gd name="T1" fmla="*/ 127 h 136"/>
                  <a:gd name="T2" fmla="*/ 89 w 135"/>
                  <a:gd name="T3" fmla="*/ 130 h 136"/>
                  <a:gd name="T4" fmla="*/ 95 w 135"/>
                  <a:gd name="T5" fmla="*/ 133 h 136"/>
                  <a:gd name="T6" fmla="*/ 100 w 135"/>
                  <a:gd name="T7" fmla="*/ 134 h 136"/>
                  <a:gd name="T8" fmla="*/ 105 w 135"/>
                  <a:gd name="T9" fmla="*/ 136 h 136"/>
                  <a:gd name="T10" fmla="*/ 112 w 135"/>
                  <a:gd name="T11" fmla="*/ 134 h 136"/>
                  <a:gd name="T12" fmla="*/ 117 w 135"/>
                  <a:gd name="T13" fmla="*/ 133 h 136"/>
                  <a:gd name="T14" fmla="*/ 122 w 135"/>
                  <a:gd name="T15" fmla="*/ 130 h 136"/>
                  <a:gd name="T16" fmla="*/ 127 w 135"/>
                  <a:gd name="T17" fmla="*/ 127 h 136"/>
                  <a:gd name="T18" fmla="*/ 131 w 135"/>
                  <a:gd name="T19" fmla="*/ 122 h 136"/>
                  <a:gd name="T20" fmla="*/ 133 w 135"/>
                  <a:gd name="T21" fmla="*/ 116 h 136"/>
                  <a:gd name="T22" fmla="*/ 135 w 135"/>
                  <a:gd name="T23" fmla="*/ 111 h 136"/>
                  <a:gd name="T24" fmla="*/ 135 w 135"/>
                  <a:gd name="T25" fmla="*/ 106 h 136"/>
                  <a:gd name="T26" fmla="*/ 135 w 135"/>
                  <a:gd name="T27" fmla="*/ 100 h 136"/>
                  <a:gd name="T28" fmla="*/ 133 w 135"/>
                  <a:gd name="T29" fmla="*/ 94 h 136"/>
                  <a:gd name="T30" fmla="*/ 131 w 135"/>
                  <a:gd name="T31" fmla="*/ 89 h 136"/>
                  <a:gd name="T32" fmla="*/ 127 w 135"/>
                  <a:gd name="T33" fmla="*/ 84 h 136"/>
                  <a:gd name="T34" fmla="*/ 52 w 135"/>
                  <a:gd name="T35" fmla="*/ 9 h 136"/>
                  <a:gd name="T36" fmla="*/ 47 w 135"/>
                  <a:gd name="T37" fmla="*/ 5 h 136"/>
                  <a:gd name="T38" fmla="*/ 42 w 135"/>
                  <a:gd name="T39" fmla="*/ 3 h 136"/>
                  <a:gd name="T40" fmla="*/ 36 w 135"/>
                  <a:gd name="T41" fmla="*/ 0 h 136"/>
                  <a:gd name="T42" fmla="*/ 30 w 135"/>
                  <a:gd name="T43" fmla="*/ 0 h 136"/>
                  <a:gd name="T44" fmla="*/ 25 w 135"/>
                  <a:gd name="T45" fmla="*/ 0 h 136"/>
                  <a:gd name="T46" fmla="*/ 19 w 135"/>
                  <a:gd name="T47" fmla="*/ 3 h 136"/>
                  <a:gd name="T48" fmla="*/ 14 w 135"/>
                  <a:gd name="T49" fmla="*/ 5 h 136"/>
                  <a:gd name="T50" fmla="*/ 9 w 135"/>
                  <a:gd name="T51" fmla="*/ 9 h 136"/>
                  <a:gd name="T52" fmla="*/ 6 w 135"/>
                  <a:gd name="T53" fmla="*/ 13 h 136"/>
                  <a:gd name="T54" fmla="*/ 2 w 135"/>
                  <a:gd name="T55" fmla="*/ 19 h 136"/>
                  <a:gd name="T56" fmla="*/ 1 w 135"/>
                  <a:gd name="T57" fmla="*/ 25 h 136"/>
                  <a:gd name="T58" fmla="*/ 0 w 135"/>
                  <a:gd name="T59" fmla="*/ 30 h 136"/>
                  <a:gd name="T60" fmla="*/ 1 w 135"/>
                  <a:gd name="T61" fmla="*/ 36 h 136"/>
                  <a:gd name="T62" fmla="*/ 2 w 135"/>
                  <a:gd name="T63" fmla="*/ 41 h 136"/>
                  <a:gd name="T64" fmla="*/ 6 w 135"/>
                  <a:gd name="T65" fmla="*/ 47 h 136"/>
                  <a:gd name="T66" fmla="*/ 9 w 135"/>
                  <a:gd name="T67" fmla="*/ 52 h 136"/>
                  <a:gd name="T68" fmla="*/ 84 w 135"/>
                  <a:gd name="T69" fmla="*/ 12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 h="136">
                    <a:moveTo>
                      <a:pt x="84" y="127"/>
                    </a:moveTo>
                    <a:lnTo>
                      <a:pt x="89" y="130"/>
                    </a:lnTo>
                    <a:lnTo>
                      <a:pt x="95" y="133"/>
                    </a:lnTo>
                    <a:lnTo>
                      <a:pt x="100" y="134"/>
                    </a:lnTo>
                    <a:lnTo>
                      <a:pt x="105" y="136"/>
                    </a:lnTo>
                    <a:lnTo>
                      <a:pt x="112" y="134"/>
                    </a:lnTo>
                    <a:lnTo>
                      <a:pt x="117" y="133"/>
                    </a:lnTo>
                    <a:lnTo>
                      <a:pt x="122" y="130"/>
                    </a:lnTo>
                    <a:lnTo>
                      <a:pt x="127" y="127"/>
                    </a:lnTo>
                    <a:lnTo>
                      <a:pt x="131" y="122"/>
                    </a:lnTo>
                    <a:lnTo>
                      <a:pt x="133" y="116"/>
                    </a:lnTo>
                    <a:lnTo>
                      <a:pt x="135" y="111"/>
                    </a:lnTo>
                    <a:lnTo>
                      <a:pt x="135" y="106"/>
                    </a:lnTo>
                    <a:lnTo>
                      <a:pt x="135" y="100"/>
                    </a:lnTo>
                    <a:lnTo>
                      <a:pt x="133" y="94"/>
                    </a:lnTo>
                    <a:lnTo>
                      <a:pt x="131" y="89"/>
                    </a:lnTo>
                    <a:lnTo>
                      <a:pt x="127" y="84"/>
                    </a:lnTo>
                    <a:lnTo>
                      <a:pt x="52" y="9"/>
                    </a:lnTo>
                    <a:lnTo>
                      <a:pt x="47" y="5"/>
                    </a:lnTo>
                    <a:lnTo>
                      <a:pt x="42" y="3"/>
                    </a:lnTo>
                    <a:lnTo>
                      <a:pt x="36" y="0"/>
                    </a:lnTo>
                    <a:lnTo>
                      <a:pt x="30" y="0"/>
                    </a:lnTo>
                    <a:lnTo>
                      <a:pt x="25" y="0"/>
                    </a:lnTo>
                    <a:lnTo>
                      <a:pt x="19" y="3"/>
                    </a:lnTo>
                    <a:lnTo>
                      <a:pt x="14" y="5"/>
                    </a:lnTo>
                    <a:lnTo>
                      <a:pt x="9" y="9"/>
                    </a:lnTo>
                    <a:lnTo>
                      <a:pt x="6" y="13"/>
                    </a:lnTo>
                    <a:lnTo>
                      <a:pt x="2" y="19"/>
                    </a:lnTo>
                    <a:lnTo>
                      <a:pt x="1" y="25"/>
                    </a:lnTo>
                    <a:lnTo>
                      <a:pt x="0" y="30"/>
                    </a:lnTo>
                    <a:lnTo>
                      <a:pt x="1" y="36"/>
                    </a:lnTo>
                    <a:lnTo>
                      <a:pt x="2" y="41"/>
                    </a:lnTo>
                    <a:lnTo>
                      <a:pt x="6" y="47"/>
                    </a:lnTo>
                    <a:lnTo>
                      <a:pt x="9" y="52"/>
                    </a:lnTo>
                    <a:lnTo>
                      <a:pt x="84"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23" name="Freeform 3838">
                <a:extLst>
                  <a:ext uri="{FF2B5EF4-FFF2-40B4-BE49-F238E27FC236}">
                    <a16:creationId xmlns:a16="http://schemas.microsoft.com/office/drawing/2014/main" id="{E2A804B3-0F49-F97E-492E-04C9F99DCDCF}"/>
                  </a:ext>
                </a:extLst>
              </p:cNvPr>
              <p:cNvSpPr>
                <a:spLocks/>
              </p:cNvSpPr>
              <p:nvPr/>
            </p:nvSpPr>
            <p:spPr bwMode="auto">
              <a:xfrm>
                <a:off x="6543675" y="2484438"/>
                <a:ext cx="19050" cy="47625"/>
              </a:xfrm>
              <a:custGeom>
                <a:avLst/>
                <a:gdLst>
                  <a:gd name="T0" fmla="*/ 30 w 60"/>
                  <a:gd name="T1" fmla="*/ 151 h 151"/>
                  <a:gd name="T2" fmla="*/ 37 w 60"/>
                  <a:gd name="T3" fmla="*/ 149 h 151"/>
                  <a:gd name="T4" fmla="*/ 42 w 60"/>
                  <a:gd name="T5" fmla="*/ 148 h 151"/>
                  <a:gd name="T6" fmla="*/ 48 w 60"/>
                  <a:gd name="T7" fmla="*/ 145 h 151"/>
                  <a:gd name="T8" fmla="*/ 52 w 60"/>
                  <a:gd name="T9" fmla="*/ 142 h 151"/>
                  <a:gd name="T10" fmla="*/ 55 w 60"/>
                  <a:gd name="T11" fmla="*/ 138 h 151"/>
                  <a:gd name="T12" fmla="*/ 58 w 60"/>
                  <a:gd name="T13" fmla="*/ 132 h 151"/>
                  <a:gd name="T14" fmla="*/ 60 w 60"/>
                  <a:gd name="T15" fmla="*/ 127 h 151"/>
                  <a:gd name="T16" fmla="*/ 60 w 60"/>
                  <a:gd name="T17" fmla="*/ 120 h 151"/>
                  <a:gd name="T18" fmla="*/ 60 w 60"/>
                  <a:gd name="T19" fmla="*/ 30 h 151"/>
                  <a:gd name="T20" fmla="*/ 60 w 60"/>
                  <a:gd name="T21" fmla="*/ 24 h 151"/>
                  <a:gd name="T22" fmla="*/ 58 w 60"/>
                  <a:gd name="T23" fmla="*/ 19 h 151"/>
                  <a:gd name="T24" fmla="*/ 55 w 60"/>
                  <a:gd name="T25" fmla="*/ 13 h 151"/>
                  <a:gd name="T26" fmla="*/ 52 w 60"/>
                  <a:gd name="T27" fmla="*/ 9 h 151"/>
                  <a:gd name="T28" fmla="*/ 48 w 60"/>
                  <a:gd name="T29" fmla="*/ 6 h 151"/>
                  <a:gd name="T30" fmla="*/ 42 w 60"/>
                  <a:gd name="T31" fmla="*/ 3 h 151"/>
                  <a:gd name="T32" fmla="*/ 37 w 60"/>
                  <a:gd name="T33" fmla="*/ 0 h 151"/>
                  <a:gd name="T34" fmla="*/ 30 w 60"/>
                  <a:gd name="T35" fmla="*/ 0 h 151"/>
                  <a:gd name="T36" fmla="*/ 25 w 60"/>
                  <a:gd name="T37" fmla="*/ 0 h 151"/>
                  <a:gd name="T38" fmla="*/ 19 w 60"/>
                  <a:gd name="T39" fmla="*/ 3 h 151"/>
                  <a:gd name="T40" fmla="*/ 14 w 60"/>
                  <a:gd name="T41" fmla="*/ 6 h 151"/>
                  <a:gd name="T42" fmla="*/ 9 w 60"/>
                  <a:gd name="T43" fmla="*/ 9 h 151"/>
                  <a:gd name="T44" fmla="*/ 6 w 60"/>
                  <a:gd name="T45" fmla="*/ 13 h 151"/>
                  <a:gd name="T46" fmla="*/ 2 w 60"/>
                  <a:gd name="T47" fmla="*/ 19 h 151"/>
                  <a:gd name="T48" fmla="*/ 1 w 60"/>
                  <a:gd name="T49" fmla="*/ 24 h 151"/>
                  <a:gd name="T50" fmla="*/ 0 w 60"/>
                  <a:gd name="T51" fmla="*/ 30 h 151"/>
                  <a:gd name="T52" fmla="*/ 0 w 60"/>
                  <a:gd name="T53" fmla="*/ 120 h 151"/>
                  <a:gd name="T54" fmla="*/ 1 w 60"/>
                  <a:gd name="T55" fmla="*/ 127 h 151"/>
                  <a:gd name="T56" fmla="*/ 2 w 60"/>
                  <a:gd name="T57" fmla="*/ 132 h 151"/>
                  <a:gd name="T58" fmla="*/ 6 w 60"/>
                  <a:gd name="T59" fmla="*/ 138 h 151"/>
                  <a:gd name="T60" fmla="*/ 9 w 60"/>
                  <a:gd name="T61" fmla="*/ 142 h 151"/>
                  <a:gd name="T62" fmla="*/ 14 w 60"/>
                  <a:gd name="T63" fmla="*/ 145 h 151"/>
                  <a:gd name="T64" fmla="*/ 19 w 60"/>
                  <a:gd name="T65" fmla="*/ 148 h 151"/>
                  <a:gd name="T66" fmla="*/ 25 w 60"/>
                  <a:gd name="T67" fmla="*/ 149 h 151"/>
                  <a:gd name="T68" fmla="*/ 30 w 60"/>
                  <a:gd name="T69" fmla="*/ 151 h 151"/>
                  <a:gd name="T70" fmla="*/ 30 w 60"/>
                  <a:gd name="T71"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151">
                    <a:moveTo>
                      <a:pt x="30" y="151"/>
                    </a:moveTo>
                    <a:lnTo>
                      <a:pt x="37" y="149"/>
                    </a:lnTo>
                    <a:lnTo>
                      <a:pt x="42" y="148"/>
                    </a:lnTo>
                    <a:lnTo>
                      <a:pt x="48" y="145"/>
                    </a:lnTo>
                    <a:lnTo>
                      <a:pt x="52" y="142"/>
                    </a:lnTo>
                    <a:lnTo>
                      <a:pt x="55" y="138"/>
                    </a:lnTo>
                    <a:lnTo>
                      <a:pt x="58" y="132"/>
                    </a:lnTo>
                    <a:lnTo>
                      <a:pt x="60" y="127"/>
                    </a:lnTo>
                    <a:lnTo>
                      <a:pt x="60" y="120"/>
                    </a:lnTo>
                    <a:lnTo>
                      <a:pt x="60" y="30"/>
                    </a:lnTo>
                    <a:lnTo>
                      <a:pt x="60" y="24"/>
                    </a:lnTo>
                    <a:lnTo>
                      <a:pt x="58" y="19"/>
                    </a:lnTo>
                    <a:lnTo>
                      <a:pt x="55" y="13"/>
                    </a:lnTo>
                    <a:lnTo>
                      <a:pt x="52" y="9"/>
                    </a:lnTo>
                    <a:lnTo>
                      <a:pt x="48" y="6"/>
                    </a:lnTo>
                    <a:lnTo>
                      <a:pt x="42" y="3"/>
                    </a:lnTo>
                    <a:lnTo>
                      <a:pt x="37" y="0"/>
                    </a:lnTo>
                    <a:lnTo>
                      <a:pt x="30" y="0"/>
                    </a:lnTo>
                    <a:lnTo>
                      <a:pt x="25" y="0"/>
                    </a:lnTo>
                    <a:lnTo>
                      <a:pt x="19" y="3"/>
                    </a:lnTo>
                    <a:lnTo>
                      <a:pt x="14" y="6"/>
                    </a:lnTo>
                    <a:lnTo>
                      <a:pt x="9" y="9"/>
                    </a:lnTo>
                    <a:lnTo>
                      <a:pt x="6" y="13"/>
                    </a:lnTo>
                    <a:lnTo>
                      <a:pt x="2" y="19"/>
                    </a:lnTo>
                    <a:lnTo>
                      <a:pt x="1" y="24"/>
                    </a:lnTo>
                    <a:lnTo>
                      <a:pt x="0" y="30"/>
                    </a:lnTo>
                    <a:lnTo>
                      <a:pt x="0" y="120"/>
                    </a:lnTo>
                    <a:lnTo>
                      <a:pt x="1" y="127"/>
                    </a:lnTo>
                    <a:lnTo>
                      <a:pt x="2" y="132"/>
                    </a:lnTo>
                    <a:lnTo>
                      <a:pt x="6" y="138"/>
                    </a:lnTo>
                    <a:lnTo>
                      <a:pt x="9" y="142"/>
                    </a:lnTo>
                    <a:lnTo>
                      <a:pt x="14" y="145"/>
                    </a:lnTo>
                    <a:lnTo>
                      <a:pt x="19" y="148"/>
                    </a:lnTo>
                    <a:lnTo>
                      <a:pt x="25" y="149"/>
                    </a:lnTo>
                    <a:lnTo>
                      <a:pt x="30" y="151"/>
                    </a:lnTo>
                    <a:lnTo>
                      <a:pt x="30"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24" name="Freeform 3839">
                <a:extLst>
                  <a:ext uri="{FF2B5EF4-FFF2-40B4-BE49-F238E27FC236}">
                    <a16:creationId xmlns:a16="http://schemas.microsoft.com/office/drawing/2014/main" id="{648ADBDF-5C04-7216-4D0F-79EC015291ED}"/>
                  </a:ext>
                </a:extLst>
              </p:cNvPr>
              <p:cNvSpPr>
                <a:spLocks/>
              </p:cNvSpPr>
              <p:nvPr/>
            </p:nvSpPr>
            <p:spPr bwMode="auto">
              <a:xfrm>
                <a:off x="6467475" y="2555875"/>
                <a:ext cx="47625" cy="19050"/>
              </a:xfrm>
              <a:custGeom>
                <a:avLst/>
                <a:gdLst>
                  <a:gd name="T0" fmla="*/ 30 w 150"/>
                  <a:gd name="T1" fmla="*/ 60 h 60"/>
                  <a:gd name="T2" fmla="*/ 120 w 150"/>
                  <a:gd name="T3" fmla="*/ 60 h 60"/>
                  <a:gd name="T4" fmla="*/ 127 w 150"/>
                  <a:gd name="T5" fmla="*/ 59 h 60"/>
                  <a:gd name="T6" fmla="*/ 132 w 150"/>
                  <a:gd name="T7" fmla="*/ 57 h 60"/>
                  <a:gd name="T8" fmla="*/ 137 w 150"/>
                  <a:gd name="T9" fmla="*/ 54 h 60"/>
                  <a:gd name="T10" fmla="*/ 142 w 150"/>
                  <a:gd name="T11" fmla="*/ 51 h 60"/>
                  <a:gd name="T12" fmla="*/ 145 w 150"/>
                  <a:gd name="T13" fmla="*/ 47 h 60"/>
                  <a:gd name="T14" fmla="*/ 148 w 150"/>
                  <a:gd name="T15" fmla="*/ 41 h 60"/>
                  <a:gd name="T16" fmla="*/ 150 w 150"/>
                  <a:gd name="T17" fmla="*/ 36 h 60"/>
                  <a:gd name="T18" fmla="*/ 150 w 150"/>
                  <a:gd name="T19" fmla="*/ 30 h 60"/>
                  <a:gd name="T20" fmla="*/ 150 w 150"/>
                  <a:gd name="T21" fmla="*/ 23 h 60"/>
                  <a:gd name="T22" fmla="*/ 148 w 150"/>
                  <a:gd name="T23" fmla="*/ 18 h 60"/>
                  <a:gd name="T24" fmla="*/ 145 w 150"/>
                  <a:gd name="T25" fmla="*/ 12 h 60"/>
                  <a:gd name="T26" fmla="*/ 142 w 150"/>
                  <a:gd name="T27" fmla="*/ 8 h 60"/>
                  <a:gd name="T28" fmla="*/ 137 w 150"/>
                  <a:gd name="T29" fmla="*/ 5 h 60"/>
                  <a:gd name="T30" fmla="*/ 132 w 150"/>
                  <a:gd name="T31" fmla="*/ 2 h 60"/>
                  <a:gd name="T32" fmla="*/ 127 w 150"/>
                  <a:gd name="T33" fmla="*/ 1 h 60"/>
                  <a:gd name="T34" fmla="*/ 120 w 150"/>
                  <a:gd name="T35" fmla="*/ 0 h 60"/>
                  <a:gd name="T36" fmla="*/ 30 w 150"/>
                  <a:gd name="T37" fmla="*/ 0 h 60"/>
                  <a:gd name="T38" fmla="*/ 24 w 150"/>
                  <a:gd name="T39" fmla="*/ 1 h 60"/>
                  <a:gd name="T40" fmla="*/ 18 w 150"/>
                  <a:gd name="T41" fmla="*/ 2 h 60"/>
                  <a:gd name="T42" fmla="*/ 13 w 150"/>
                  <a:gd name="T43" fmla="*/ 5 h 60"/>
                  <a:gd name="T44" fmla="*/ 9 w 150"/>
                  <a:gd name="T45" fmla="*/ 8 h 60"/>
                  <a:gd name="T46" fmla="*/ 5 w 150"/>
                  <a:gd name="T47" fmla="*/ 12 h 60"/>
                  <a:gd name="T48" fmla="*/ 2 w 150"/>
                  <a:gd name="T49" fmla="*/ 18 h 60"/>
                  <a:gd name="T50" fmla="*/ 1 w 150"/>
                  <a:gd name="T51" fmla="*/ 23 h 60"/>
                  <a:gd name="T52" fmla="*/ 0 w 150"/>
                  <a:gd name="T53" fmla="*/ 30 h 60"/>
                  <a:gd name="T54" fmla="*/ 1 w 150"/>
                  <a:gd name="T55" fmla="*/ 36 h 60"/>
                  <a:gd name="T56" fmla="*/ 2 w 150"/>
                  <a:gd name="T57" fmla="*/ 41 h 60"/>
                  <a:gd name="T58" fmla="*/ 5 w 150"/>
                  <a:gd name="T59" fmla="*/ 47 h 60"/>
                  <a:gd name="T60" fmla="*/ 9 w 150"/>
                  <a:gd name="T61" fmla="*/ 51 h 60"/>
                  <a:gd name="T62" fmla="*/ 13 w 150"/>
                  <a:gd name="T63" fmla="*/ 54 h 60"/>
                  <a:gd name="T64" fmla="*/ 18 w 150"/>
                  <a:gd name="T65" fmla="*/ 57 h 60"/>
                  <a:gd name="T66" fmla="*/ 24 w 150"/>
                  <a:gd name="T67" fmla="*/ 59 h 60"/>
                  <a:gd name="T68" fmla="*/ 30 w 150"/>
                  <a:gd name="T69" fmla="*/ 60 h 60"/>
                  <a:gd name="T70" fmla="*/ 30 w 150"/>
                  <a:gd name="T7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60">
                    <a:moveTo>
                      <a:pt x="30" y="60"/>
                    </a:moveTo>
                    <a:lnTo>
                      <a:pt x="120" y="60"/>
                    </a:lnTo>
                    <a:lnTo>
                      <a:pt x="127" y="59"/>
                    </a:lnTo>
                    <a:lnTo>
                      <a:pt x="132" y="57"/>
                    </a:lnTo>
                    <a:lnTo>
                      <a:pt x="137" y="54"/>
                    </a:lnTo>
                    <a:lnTo>
                      <a:pt x="142" y="51"/>
                    </a:lnTo>
                    <a:lnTo>
                      <a:pt x="145" y="47"/>
                    </a:lnTo>
                    <a:lnTo>
                      <a:pt x="148" y="41"/>
                    </a:lnTo>
                    <a:lnTo>
                      <a:pt x="150" y="36"/>
                    </a:lnTo>
                    <a:lnTo>
                      <a:pt x="150" y="30"/>
                    </a:lnTo>
                    <a:lnTo>
                      <a:pt x="150" y="23"/>
                    </a:lnTo>
                    <a:lnTo>
                      <a:pt x="148" y="18"/>
                    </a:lnTo>
                    <a:lnTo>
                      <a:pt x="145" y="12"/>
                    </a:lnTo>
                    <a:lnTo>
                      <a:pt x="142" y="8"/>
                    </a:lnTo>
                    <a:lnTo>
                      <a:pt x="137" y="5"/>
                    </a:lnTo>
                    <a:lnTo>
                      <a:pt x="132" y="2"/>
                    </a:lnTo>
                    <a:lnTo>
                      <a:pt x="127" y="1"/>
                    </a:lnTo>
                    <a:lnTo>
                      <a:pt x="120" y="0"/>
                    </a:lnTo>
                    <a:lnTo>
                      <a:pt x="30" y="0"/>
                    </a:lnTo>
                    <a:lnTo>
                      <a:pt x="24" y="1"/>
                    </a:lnTo>
                    <a:lnTo>
                      <a:pt x="18" y="2"/>
                    </a:lnTo>
                    <a:lnTo>
                      <a:pt x="13" y="5"/>
                    </a:lnTo>
                    <a:lnTo>
                      <a:pt x="9" y="8"/>
                    </a:lnTo>
                    <a:lnTo>
                      <a:pt x="5" y="12"/>
                    </a:lnTo>
                    <a:lnTo>
                      <a:pt x="2" y="18"/>
                    </a:lnTo>
                    <a:lnTo>
                      <a:pt x="1" y="23"/>
                    </a:lnTo>
                    <a:lnTo>
                      <a:pt x="0" y="30"/>
                    </a:lnTo>
                    <a:lnTo>
                      <a:pt x="1" y="36"/>
                    </a:lnTo>
                    <a:lnTo>
                      <a:pt x="2" y="41"/>
                    </a:lnTo>
                    <a:lnTo>
                      <a:pt x="5" y="47"/>
                    </a:lnTo>
                    <a:lnTo>
                      <a:pt x="9" y="51"/>
                    </a:lnTo>
                    <a:lnTo>
                      <a:pt x="13" y="54"/>
                    </a:lnTo>
                    <a:lnTo>
                      <a:pt x="18" y="57"/>
                    </a:lnTo>
                    <a:lnTo>
                      <a:pt x="24" y="59"/>
                    </a:lnTo>
                    <a:lnTo>
                      <a:pt x="30" y="60"/>
                    </a:lnTo>
                    <a:lnTo>
                      <a:pt x="3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25" name="Freeform 3840">
                <a:extLst>
                  <a:ext uri="{FF2B5EF4-FFF2-40B4-BE49-F238E27FC236}">
                    <a16:creationId xmlns:a16="http://schemas.microsoft.com/office/drawing/2014/main" id="{20D244AB-3A18-73D1-2E52-A85B7F071015}"/>
                  </a:ext>
                </a:extLst>
              </p:cNvPr>
              <p:cNvSpPr>
                <a:spLocks/>
              </p:cNvSpPr>
              <p:nvPr/>
            </p:nvSpPr>
            <p:spPr bwMode="auto">
              <a:xfrm>
                <a:off x="6443663" y="2622550"/>
                <a:ext cx="142875" cy="142875"/>
              </a:xfrm>
              <a:custGeom>
                <a:avLst/>
                <a:gdLst>
                  <a:gd name="T0" fmla="*/ 279 w 450"/>
                  <a:gd name="T1" fmla="*/ 355 h 451"/>
                  <a:gd name="T2" fmla="*/ 261 w 450"/>
                  <a:gd name="T3" fmla="*/ 370 h 451"/>
                  <a:gd name="T4" fmla="*/ 241 w 450"/>
                  <a:gd name="T5" fmla="*/ 381 h 451"/>
                  <a:gd name="T6" fmla="*/ 222 w 450"/>
                  <a:gd name="T7" fmla="*/ 388 h 451"/>
                  <a:gd name="T8" fmla="*/ 203 w 450"/>
                  <a:gd name="T9" fmla="*/ 391 h 451"/>
                  <a:gd name="T10" fmla="*/ 183 w 450"/>
                  <a:gd name="T11" fmla="*/ 388 h 451"/>
                  <a:gd name="T12" fmla="*/ 164 w 450"/>
                  <a:gd name="T13" fmla="*/ 381 h 451"/>
                  <a:gd name="T14" fmla="*/ 145 w 450"/>
                  <a:gd name="T15" fmla="*/ 370 h 451"/>
                  <a:gd name="T16" fmla="*/ 127 w 450"/>
                  <a:gd name="T17" fmla="*/ 355 h 451"/>
                  <a:gd name="T18" fmla="*/ 88 w 450"/>
                  <a:gd name="T19" fmla="*/ 315 h 451"/>
                  <a:gd name="T20" fmla="*/ 74 w 450"/>
                  <a:gd name="T21" fmla="*/ 296 h 451"/>
                  <a:gd name="T22" fmla="*/ 65 w 450"/>
                  <a:gd name="T23" fmla="*/ 277 h 451"/>
                  <a:gd name="T24" fmla="*/ 60 w 450"/>
                  <a:gd name="T25" fmla="*/ 257 h 451"/>
                  <a:gd name="T26" fmla="*/ 60 w 450"/>
                  <a:gd name="T27" fmla="*/ 238 h 451"/>
                  <a:gd name="T28" fmla="*/ 65 w 450"/>
                  <a:gd name="T29" fmla="*/ 218 h 451"/>
                  <a:gd name="T30" fmla="*/ 74 w 450"/>
                  <a:gd name="T31" fmla="*/ 199 h 451"/>
                  <a:gd name="T32" fmla="*/ 88 w 450"/>
                  <a:gd name="T33" fmla="*/ 181 h 451"/>
                  <a:gd name="T34" fmla="*/ 217 w 450"/>
                  <a:gd name="T35" fmla="*/ 51 h 451"/>
                  <a:gd name="T36" fmla="*/ 223 w 450"/>
                  <a:gd name="T37" fmla="*/ 42 h 451"/>
                  <a:gd name="T38" fmla="*/ 225 w 450"/>
                  <a:gd name="T39" fmla="*/ 30 h 451"/>
                  <a:gd name="T40" fmla="*/ 223 w 450"/>
                  <a:gd name="T41" fmla="*/ 19 h 451"/>
                  <a:gd name="T42" fmla="*/ 217 w 450"/>
                  <a:gd name="T43" fmla="*/ 8 h 451"/>
                  <a:gd name="T44" fmla="*/ 207 w 450"/>
                  <a:gd name="T45" fmla="*/ 2 h 451"/>
                  <a:gd name="T46" fmla="*/ 195 w 450"/>
                  <a:gd name="T47" fmla="*/ 0 h 451"/>
                  <a:gd name="T48" fmla="*/ 184 w 450"/>
                  <a:gd name="T49" fmla="*/ 2 h 451"/>
                  <a:gd name="T50" fmla="*/ 174 w 450"/>
                  <a:gd name="T51" fmla="*/ 8 h 451"/>
                  <a:gd name="T52" fmla="*/ 41 w 450"/>
                  <a:gd name="T53" fmla="*/ 142 h 451"/>
                  <a:gd name="T54" fmla="*/ 20 w 450"/>
                  <a:gd name="T55" fmla="*/ 171 h 451"/>
                  <a:gd name="T56" fmla="*/ 8 w 450"/>
                  <a:gd name="T57" fmla="*/ 201 h 451"/>
                  <a:gd name="T58" fmla="*/ 1 w 450"/>
                  <a:gd name="T59" fmla="*/ 232 h 451"/>
                  <a:gd name="T60" fmla="*/ 1 w 450"/>
                  <a:gd name="T61" fmla="*/ 263 h 451"/>
                  <a:gd name="T62" fmla="*/ 8 w 450"/>
                  <a:gd name="T63" fmla="*/ 294 h 451"/>
                  <a:gd name="T64" fmla="*/ 20 w 450"/>
                  <a:gd name="T65" fmla="*/ 324 h 451"/>
                  <a:gd name="T66" fmla="*/ 41 w 450"/>
                  <a:gd name="T67" fmla="*/ 352 h 451"/>
                  <a:gd name="T68" fmla="*/ 84 w 450"/>
                  <a:gd name="T69" fmla="*/ 396 h 451"/>
                  <a:gd name="T70" fmla="*/ 112 w 450"/>
                  <a:gd name="T71" fmla="*/ 420 h 451"/>
                  <a:gd name="T72" fmla="*/ 142 w 450"/>
                  <a:gd name="T73" fmla="*/ 437 h 451"/>
                  <a:gd name="T74" fmla="*/ 172 w 450"/>
                  <a:gd name="T75" fmla="*/ 448 h 451"/>
                  <a:gd name="T76" fmla="*/ 203 w 450"/>
                  <a:gd name="T77" fmla="*/ 451 h 451"/>
                  <a:gd name="T78" fmla="*/ 234 w 450"/>
                  <a:gd name="T79" fmla="*/ 448 h 451"/>
                  <a:gd name="T80" fmla="*/ 264 w 450"/>
                  <a:gd name="T81" fmla="*/ 437 h 451"/>
                  <a:gd name="T82" fmla="*/ 294 w 450"/>
                  <a:gd name="T83" fmla="*/ 420 h 451"/>
                  <a:gd name="T84" fmla="*/ 322 w 450"/>
                  <a:gd name="T85" fmla="*/ 396 h 451"/>
                  <a:gd name="T86" fmla="*/ 446 w 450"/>
                  <a:gd name="T87" fmla="*/ 272 h 451"/>
                  <a:gd name="T88" fmla="*/ 450 w 450"/>
                  <a:gd name="T89" fmla="*/ 261 h 451"/>
                  <a:gd name="T90" fmla="*/ 450 w 450"/>
                  <a:gd name="T91" fmla="*/ 250 h 451"/>
                  <a:gd name="T92" fmla="*/ 446 w 450"/>
                  <a:gd name="T93" fmla="*/ 239 h 451"/>
                  <a:gd name="T94" fmla="*/ 438 w 450"/>
                  <a:gd name="T95" fmla="*/ 230 h 451"/>
                  <a:gd name="T96" fmla="*/ 427 w 450"/>
                  <a:gd name="T97" fmla="*/ 226 h 451"/>
                  <a:gd name="T98" fmla="*/ 415 w 450"/>
                  <a:gd name="T99" fmla="*/ 226 h 451"/>
                  <a:gd name="T100" fmla="*/ 404 w 450"/>
                  <a:gd name="T101" fmla="*/ 230 h 451"/>
                  <a:gd name="T102" fmla="*/ 399 w 450"/>
                  <a:gd name="T103" fmla="*/ 233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451">
                    <a:moveTo>
                      <a:pt x="399" y="233"/>
                    </a:moveTo>
                    <a:lnTo>
                      <a:pt x="279" y="355"/>
                    </a:lnTo>
                    <a:lnTo>
                      <a:pt x="270" y="362"/>
                    </a:lnTo>
                    <a:lnTo>
                      <a:pt x="261" y="370"/>
                    </a:lnTo>
                    <a:lnTo>
                      <a:pt x="251" y="376"/>
                    </a:lnTo>
                    <a:lnTo>
                      <a:pt x="241" y="381"/>
                    </a:lnTo>
                    <a:lnTo>
                      <a:pt x="232" y="386"/>
                    </a:lnTo>
                    <a:lnTo>
                      <a:pt x="222" y="388"/>
                    </a:lnTo>
                    <a:lnTo>
                      <a:pt x="212" y="390"/>
                    </a:lnTo>
                    <a:lnTo>
                      <a:pt x="203" y="391"/>
                    </a:lnTo>
                    <a:lnTo>
                      <a:pt x="193" y="390"/>
                    </a:lnTo>
                    <a:lnTo>
                      <a:pt x="183" y="388"/>
                    </a:lnTo>
                    <a:lnTo>
                      <a:pt x="174" y="386"/>
                    </a:lnTo>
                    <a:lnTo>
                      <a:pt x="164" y="381"/>
                    </a:lnTo>
                    <a:lnTo>
                      <a:pt x="154" y="376"/>
                    </a:lnTo>
                    <a:lnTo>
                      <a:pt x="145" y="370"/>
                    </a:lnTo>
                    <a:lnTo>
                      <a:pt x="135" y="363"/>
                    </a:lnTo>
                    <a:lnTo>
                      <a:pt x="127" y="355"/>
                    </a:lnTo>
                    <a:lnTo>
                      <a:pt x="97" y="325"/>
                    </a:lnTo>
                    <a:lnTo>
                      <a:pt x="88" y="315"/>
                    </a:lnTo>
                    <a:lnTo>
                      <a:pt x="80" y="305"/>
                    </a:lnTo>
                    <a:lnTo>
                      <a:pt x="74" y="296"/>
                    </a:lnTo>
                    <a:lnTo>
                      <a:pt x="69" y="287"/>
                    </a:lnTo>
                    <a:lnTo>
                      <a:pt x="65" y="277"/>
                    </a:lnTo>
                    <a:lnTo>
                      <a:pt x="62" y="268"/>
                    </a:lnTo>
                    <a:lnTo>
                      <a:pt x="60" y="257"/>
                    </a:lnTo>
                    <a:lnTo>
                      <a:pt x="60" y="247"/>
                    </a:lnTo>
                    <a:lnTo>
                      <a:pt x="60" y="238"/>
                    </a:lnTo>
                    <a:lnTo>
                      <a:pt x="62" y="228"/>
                    </a:lnTo>
                    <a:lnTo>
                      <a:pt x="65" y="218"/>
                    </a:lnTo>
                    <a:lnTo>
                      <a:pt x="69" y="209"/>
                    </a:lnTo>
                    <a:lnTo>
                      <a:pt x="74" y="199"/>
                    </a:lnTo>
                    <a:lnTo>
                      <a:pt x="80" y="190"/>
                    </a:lnTo>
                    <a:lnTo>
                      <a:pt x="88" y="181"/>
                    </a:lnTo>
                    <a:lnTo>
                      <a:pt x="97" y="171"/>
                    </a:lnTo>
                    <a:lnTo>
                      <a:pt x="217" y="51"/>
                    </a:lnTo>
                    <a:lnTo>
                      <a:pt x="221" y="47"/>
                    </a:lnTo>
                    <a:lnTo>
                      <a:pt x="223" y="42"/>
                    </a:lnTo>
                    <a:lnTo>
                      <a:pt x="225" y="35"/>
                    </a:lnTo>
                    <a:lnTo>
                      <a:pt x="225" y="30"/>
                    </a:lnTo>
                    <a:lnTo>
                      <a:pt x="225" y="24"/>
                    </a:lnTo>
                    <a:lnTo>
                      <a:pt x="223" y="19"/>
                    </a:lnTo>
                    <a:lnTo>
                      <a:pt x="221" y="14"/>
                    </a:lnTo>
                    <a:lnTo>
                      <a:pt x="217" y="8"/>
                    </a:lnTo>
                    <a:lnTo>
                      <a:pt x="212" y="5"/>
                    </a:lnTo>
                    <a:lnTo>
                      <a:pt x="207" y="2"/>
                    </a:lnTo>
                    <a:lnTo>
                      <a:pt x="202" y="1"/>
                    </a:lnTo>
                    <a:lnTo>
                      <a:pt x="195" y="0"/>
                    </a:lnTo>
                    <a:lnTo>
                      <a:pt x="190" y="1"/>
                    </a:lnTo>
                    <a:lnTo>
                      <a:pt x="184" y="2"/>
                    </a:lnTo>
                    <a:lnTo>
                      <a:pt x="179" y="5"/>
                    </a:lnTo>
                    <a:lnTo>
                      <a:pt x="174" y="8"/>
                    </a:lnTo>
                    <a:lnTo>
                      <a:pt x="54" y="128"/>
                    </a:lnTo>
                    <a:lnTo>
                      <a:pt x="41" y="142"/>
                    </a:lnTo>
                    <a:lnTo>
                      <a:pt x="30" y="157"/>
                    </a:lnTo>
                    <a:lnTo>
                      <a:pt x="20" y="171"/>
                    </a:lnTo>
                    <a:lnTo>
                      <a:pt x="13" y="186"/>
                    </a:lnTo>
                    <a:lnTo>
                      <a:pt x="8" y="201"/>
                    </a:lnTo>
                    <a:lnTo>
                      <a:pt x="3" y="216"/>
                    </a:lnTo>
                    <a:lnTo>
                      <a:pt x="1" y="232"/>
                    </a:lnTo>
                    <a:lnTo>
                      <a:pt x="0" y="247"/>
                    </a:lnTo>
                    <a:lnTo>
                      <a:pt x="1" y="263"/>
                    </a:lnTo>
                    <a:lnTo>
                      <a:pt x="3" y="278"/>
                    </a:lnTo>
                    <a:lnTo>
                      <a:pt x="8" y="294"/>
                    </a:lnTo>
                    <a:lnTo>
                      <a:pt x="13" y="310"/>
                    </a:lnTo>
                    <a:lnTo>
                      <a:pt x="20" y="324"/>
                    </a:lnTo>
                    <a:lnTo>
                      <a:pt x="30" y="339"/>
                    </a:lnTo>
                    <a:lnTo>
                      <a:pt x="41" y="352"/>
                    </a:lnTo>
                    <a:lnTo>
                      <a:pt x="54" y="366"/>
                    </a:lnTo>
                    <a:lnTo>
                      <a:pt x="84" y="396"/>
                    </a:lnTo>
                    <a:lnTo>
                      <a:pt x="98" y="409"/>
                    </a:lnTo>
                    <a:lnTo>
                      <a:pt x="112" y="420"/>
                    </a:lnTo>
                    <a:lnTo>
                      <a:pt x="127" y="430"/>
                    </a:lnTo>
                    <a:lnTo>
                      <a:pt x="142" y="437"/>
                    </a:lnTo>
                    <a:lnTo>
                      <a:pt x="157" y="444"/>
                    </a:lnTo>
                    <a:lnTo>
                      <a:pt x="172" y="448"/>
                    </a:lnTo>
                    <a:lnTo>
                      <a:pt x="188" y="450"/>
                    </a:lnTo>
                    <a:lnTo>
                      <a:pt x="203" y="451"/>
                    </a:lnTo>
                    <a:lnTo>
                      <a:pt x="219" y="450"/>
                    </a:lnTo>
                    <a:lnTo>
                      <a:pt x="234" y="448"/>
                    </a:lnTo>
                    <a:lnTo>
                      <a:pt x="249" y="444"/>
                    </a:lnTo>
                    <a:lnTo>
                      <a:pt x="264" y="437"/>
                    </a:lnTo>
                    <a:lnTo>
                      <a:pt x="279" y="430"/>
                    </a:lnTo>
                    <a:lnTo>
                      <a:pt x="294" y="420"/>
                    </a:lnTo>
                    <a:lnTo>
                      <a:pt x="308" y="409"/>
                    </a:lnTo>
                    <a:lnTo>
                      <a:pt x="322" y="396"/>
                    </a:lnTo>
                    <a:lnTo>
                      <a:pt x="442" y="276"/>
                    </a:lnTo>
                    <a:lnTo>
                      <a:pt x="446" y="272"/>
                    </a:lnTo>
                    <a:lnTo>
                      <a:pt x="448" y="267"/>
                    </a:lnTo>
                    <a:lnTo>
                      <a:pt x="450" y="261"/>
                    </a:lnTo>
                    <a:lnTo>
                      <a:pt x="450" y="255"/>
                    </a:lnTo>
                    <a:lnTo>
                      <a:pt x="450" y="250"/>
                    </a:lnTo>
                    <a:lnTo>
                      <a:pt x="448" y="244"/>
                    </a:lnTo>
                    <a:lnTo>
                      <a:pt x="446" y="239"/>
                    </a:lnTo>
                    <a:lnTo>
                      <a:pt x="442" y="235"/>
                    </a:lnTo>
                    <a:lnTo>
                      <a:pt x="438" y="230"/>
                    </a:lnTo>
                    <a:lnTo>
                      <a:pt x="432" y="227"/>
                    </a:lnTo>
                    <a:lnTo>
                      <a:pt x="427" y="226"/>
                    </a:lnTo>
                    <a:lnTo>
                      <a:pt x="420" y="225"/>
                    </a:lnTo>
                    <a:lnTo>
                      <a:pt x="415" y="226"/>
                    </a:lnTo>
                    <a:lnTo>
                      <a:pt x="410" y="227"/>
                    </a:lnTo>
                    <a:lnTo>
                      <a:pt x="404" y="230"/>
                    </a:lnTo>
                    <a:lnTo>
                      <a:pt x="399" y="235"/>
                    </a:lnTo>
                    <a:lnTo>
                      <a:pt x="399"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26" name="Freeform 3841">
                <a:extLst>
                  <a:ext uri="{FF2B5EF4-FFF2-40B4-BE49-F238E27FC236}">
                    <a16:creationId xmlns:a16="http://schemas.microsoft.com/office/drawing/2014/main" id="{E604701F-C578-87B2-826C-5AA789F4B8D1}"/>
                  </a:ext>
                </a:extLst>
              </p:cNvPr>
              <p:cNvSpPr>
                <a:spLocks/>
              </p:cNvSpPr>
              <p:nvPr/>
            </p:nvSpPr>
            <p:spPr bwMode="auto">
              <a:xfrm>
                <a:off x="6615113" y="2555875"/>
                <a:ext cx="114300" cy="133350"/>
              </a:xfrm>
              <a:custGeom>
                <a:avLst/>
                <a:gdLst>
                  <a:gd name="T0" fmla="*/ 30 w 361"/>
                  <a:gd name="T1" fmla="*/ 0 h 420"/>
                  <a:gd name="T2" fmla="*/ 19 w 361"/>
                  <a:gd name="T3" fmla="*/ 2 h 420"/>
                  <a:gd name="T4" fmla="*/ 9 w 361"/>
                  <a:gd name="T5" fmla="*/ 8 h 420"/>
                  <a:gd name="T6" fmla="*/ 3 w 361"/>
                  <a:gd name="T7" fmla="*/ 18 h 420"/>
                  <a:gd name="T8" fmla="*/ 0 w 361"/>
                  <a:gd name="T9" fmla="*/ 30 h 420"/>
                  <a:gd name="T10" fmla="*/ 3 w 361"/>
                  <a:gd name="T11" fmla="*/ 41 h 420"/>
                  <a:gd name="T12" fmla="*/ 9 w 361"/>
                  <a:gd name="T13" fmla="*/ 51 h 420"/>
                  <a:gd name="T14" fmla="*/ 19 w 361"/>
                  <a:gd name="T15" fmla="*/ 57 h 420"/>
                  <a:gd name="T16" fmla="*/ 30 w 361"/>
                  <a:gd name="T17" fmla="*/ 60 h 420"/>
                  <a:gd name="T18" fmla="*/ 205 w 361"/>
                  <a:gd name="T19" fmla="*/ 61 h 420"/>
                  <a:gd name="T20" fmla="*/ 225 w 361"/>
                  <a:gd name="T21" fmla="*/ 65 h 420"/>
                  <a:gd name="T22" fmla="*/ 243 w 361"/>
                  <a:gd name="T23" fmla="*/ 75 h 420"/>
                  <a:gd name="T24" fmla="*/ 260 w 361"/>
                  <a:gd name="T25" fmla="*/ 89 h 420"/>
                  <a:gd name="T26" fmla="*/ 275 w 361"/>
                  <a:gd name="T27" fmla="*/ 106 h 420"/>
                  <a:gd name="T28" fmla="*/ 287 w 361"/>
                  <a:gd name="T29" fmla="*/ 125 h 420"/>
                  <a:gd name="T30" fmla="*/ 296 w 361"/>
                  <a:gd name="T31" fmla="*/ 145 h 420"/>
                  <a:gd name="T32" fmla="*/ 300 w 361"/>
                  <a:gd name="T33" fmla="*/ 168 h 420"/>
                  <a:gd name="T34" fmla="*/ 301 w 361"/>
                  <a:gd name="T35" fmla="*/ 255 h 420"/>
                  <a:gd name="T36" fmla="*/ 299 w 361"/>
                  <a:gd name="T37" fmla="*/ 275 h 420"/>
                  <a:gd name="T38" fmla="*/ 292 w 361"/>
                  <a:gd name="T39" fmla="*/ 295 h 420"/>
                  <a:gd name="T40" fmla="*/ 282 w 361"/>
                  <a:gd name="T41" fmla="*/ 313 h 420"/>
                  <a:gd name="T42" fmla="*/ 269 w 361"/>
                  <a:gd name="T43" fmla="*/ 329 h 420"/>
                  <a:gd name="T44" fmla="*/ 254 w 361"/>
                  <a:gd name="T45" fmla="*/ 342 h 420"/>
                  <a:gd name="T46" fmla="*/ 236 w 361"/>
                  <a:gd name="T47" fmla="*/ 351 h 420"/>
                  <a:gd name="T48" fmla="*/ 216 w 361"/>
                  <a:gd name="T49" fmla="*/ 358 h 420"/>
                  <a:gd name="T50" fmla="*/ 196 w 361"/>
                  <a:gd name="T51" fmla="*/ 360 h 420"/>
                  <a:gd name="T52" fmla="*/ 24 w 361"/>
                  <a:gd name="T53" fmla="*/ 361 h 420"/>
                  <a:gd name="T54" fmla="*/ 13 w 361"/>
                  <a:gd name="T55" fmla="*/ 365 h 420"/>
                  <a:gd name="T56" fmla="*/ 5 w 361"/>
                  <a:gd name="T57" fmla="*/ 374 h 420"/>
                  <a:gd name="T58" fmla="*/ 1 w 361"/>
                  <a:gd name="T59" fmla="*/ 384 h 420"/>
                  <a:gd name="T60" fmla="*/ 1 w 361"/>
                  <a:gd name="T61" fmla="*/ 396 h 420"/>
                  <a:gd name="T62" fmla="*/ 5 w 361"/>
                  <a:gd name="T63" fmla="*/ 407 h 420"/>
                  <a:gd name="T64" fmla="*/ 13 w 361"/>
                  <a:gd name="T65" fmla="*/ 416 h 420"/>
                  <a:gd name="T66" fmla="*/ 24 w 361"/>
                  <a:gd name="T67" fmla="*/ 420 h 420"/>
                  <a:gd name="T68" fmla="*/ 196 w 361"/>
                  <a:gd name="T69" fmla="*/ 420 h 420"/>
                  <a:gd name="T70" fmla="*/ 228 w 361"/>
                  <a:gd name="T71" fmla="*/ 417 h 420"/>
                  <a:gd name="T72" fmla="*/ 259 w 361"/>
                  <a:gd name="T73" fmla="*/ 407 h 420"/>
                  <a:gd name="T74" fmla="*/ 287 w 361"/>
                  <a:gd name="T75" fmla="*/ 392 h 420"/>
                  <a:gd name="T76" fmla="*/ 312 w 361"/>
                  <a:gd name="T77" fmla="*/ 372 h 420"/>
                  <a:gd name="T78" fmla="*/ 332 w 361"/>
                  <a:gd name="T79" fmla="*/ 347 h 420"/>
                  <a:gd name="T80" fmla="*/ 347 w 361"/>
                  <a:gd name="T81" fmla="*/ 319 h 420"/>
                  <a:gd name="T82" fmla="*/ 357 w 361"/>
                  <a:gd name="T83" fmla="*/ 288 h 420"/>
                  <a:gd name="T84" fmla="*/ 361 w 361"/>
                  <a:gd name="T85" fmla="*/ 255 h 420"/>
                  <a:gd name="T86" fmla="*/ 360 w 361"/>
                  <a:gd name="T87" fmla="*/ 163 h 420"/>
                  <a:gd name="T88" fmla="*/ 353 w 361"/>
                  <a:gd name="T89" fmla="*/ 130 h 420"/>
                  <a:gd name="T90" fmla="*/ 342 w 361"/>
                  <a:gd name="T91" fmla="*/ 99 h 420"/>
                  <a:gd name="T92" fmla="*/ 323 w 361"/>
                  <a:gd name="T93" fmla="*/ 70 h 420"/>
                  <a:gd name="T94" fmla="*/ 302 w 361"/>
                  <a:gd name="T95" fmla="*/ 45 h 420"/>
                  <a:gd name="T96" fmla="*/ 275 w 361"/>
                  <a:gd name="T97" fmla="*/ 24 h 420"/>
                  <a:gd name="T98" fmla="*/ 246 w 361"/>
                  <a:gd name="T99" fmla="*/ 9 h 420"/>
                  <a:gd name="T100" fmla="*/ 213 w 361"/>
                  <a:gd name="T101" fmla="*/ 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1" h="420">
                    <a:moveTo>
                      <a:pt x="196" y="0"/>
                    </a:moveTo>
                    <a:lnTo>
                      <a:pt x="30" y="0"/>
                    </a:lnTo>
                    <a:lnTo>
                      <a:pt x="24" y="1"/>
                    </a:lnTo>
                    <a:lnTo>
                      <a:pt x="19" y="2"/>
                    </a:lnTo>
                    <a:lnTo>
                      <a:pt x="13" y="5"/>
                    </a:lnTo>
                    <a:lnTo>
                      <a:pt x="9" y="8"/>
                    </a:lnTo>
                    <a:lnTo>
                      <a:pt x="5" y="12"/>
                    </a:lnTo>
                    <a:lnTo>
                      <a:pt x="3" y="18"/>
                    </a:lnTo>
                    <a:lnTo>
                      <a:pt x="1" y="23"/>
                    </a:lnTo>
                    <a:lnTo>
                      <a:pt x="0" y="30"/>
                    </a:lnTo>
                    <a:lnTo>
                      <a:pt x="1" y="36"/>
                    </a:lnTo>
                    <a:lnTo>
                      <a:pt x="3" y="41"/>
                    </a:lnTo>
                    <a:lnTo>
                      <a:pt x="5" y="47"/>
                    </a:lnTo>
                    <a:lnTo>
                      <a:pt x="9" y="51"/>
                    </a:lnTo>
                    <a:lnTo>
                      <a:pt x="13" y="54"/>
                    </a:lnTo>
                    <a:lnTo>
                      <a:pt x="19" y="57"/>
                    </a:lnTo>
                    <a:lnTo>
                      <a:pt x="24" y="59"/>
                    </a:lnTo>
                    <a:lnTo>
                      <a:pt x="30" y="60"/>
                    </a:lnTo>
                    <a:lnTo>
                      <a:pt x="196" y="60"/>
                    </a:lnTo>
                    <a:lnTo>
                      <a:pt x="205" y="61"/>
                    </a:lnTo>
                    <a:lnTo>
                      <a:pt x="215" y="62"/>
                    </a:lnTo>
                    <a:lnTo>
                      <a:pt x="225" y="65"/>
                    </a:lnTo>
                    <a:lnTo>
                      <a:pt x="234" y="69"/>
                    </a:lnTo>
                    <a:lnTo>
                      <a:pt x="243" y="75"/>
                    </a:lnTo>
                    <a:lnTo>
                      <a:pt x="252" y="81"/>
                    </a:lnTo>
                    <a:lnTo>
                      <a:pt x="260" y="89"/>
                    </a:lnTo>
                    <a:lnTo>
                      <a:pt x="268" y="97"/>
                    </a:lnTo>
                    <a:lnTo>
                      <a:pt x="275" y="106"/>
                    </a:lnTo>
                    <a:lnTo>
                      <a:pt x="282" y="114"/>
                    </a:lnTo>
                    <a:lnTo>
                      <a:pt x="287" y="125"/>
                    </a:lnTo>
                    <a:lnTo>
                      <a:pt x="291" y="135"/>
                    </a:lnTo>
                    <a:lnTo>
                      <a:pt x="296" y="145"/>
                    </a:lnTo>
                    <a:lnTo>
                      <a:pt x="298" y="156"/>
                    </a:lnTo>
                    <a:lnTo>
                      <a:pt x="300" y="168"/>
                    </a:lnTo>
                    <a:lnTo>
                      <a:pt x="301" y="179"/>
                    </a:lnTo>
                    <a:lnTo>
                      <a:pt x="301" y="255"/>
                    </a:lnTo>
                    <a:lnTo>
                      <a:pt x="300" y="265"/>
                    </a:lnTo>
                    <a:lnTo>
                      <a:pt x="299" y="275"/>
                    </a:lnTo>
                    <a:lnTo>
                      <a:pt x="296" y="286"/>
                    </a:lnTo>
                    <a:lnTo>
                      <a:pt x="292" y="295"/>
                    </a:lnTo>
                    <a:lnTo>
                      <a:pt x="287" y="304"/>
                    </a:lnTo>
                    <a:lnTo>
                      <a:pt x="282" y="313"/>
                    </a:lnTo>
                    <a:lnTo>
                      <a:pt x="276" y="321"/>
                    </a:lnTo>
                    <a:lnTo>
                      <a:pt x="269" y="329"/>
                    </a:lnTo>
                    <a:lnTo>
                      <a:pt x="261" y="335"/>
                    </a:lnTo>
                    <a:lnTo>
                      <a:pt x="254" y="342"/>
                    </a:lnTo>
                    <a:lnTo>
                      <a:pt x="244" y="347"/>
                    </a:lnTo>
                    <a:lnTo>
                      <a:pt x="236" y="351"/>
                    </a:lnTo>
                    <a:lnTo>
                      <a:pt x="226" y="356"/>
                    </a:lnTo>
                    <a:lnTo>
                      <a:pt x="216" y="358"/>
                    </a:lnTo>
                    <a:lnTo>
                      <a:pt x="205" y="360"/>
                    </a:lnTo>
                    <a:lnTo>
                      <a:pt x="196" y="360"/>
                    </a:lnTo>
                    <a:lnTo>
                      <a:pt x="30" y="360"/>
                    </a:lnTo>
                    <a:lnTo>
                      <a:pt x="24" y="361"/>
                    </a:lnTo>
                    <a:lnTo>
                      <a:pt x="19" y="362"/>
                    </a:lnTo>
                    <a:lnTo>
                      <a:pt x="13" y="365"/>
                    </a:lnTo>
                    <a:lnTo>
                      <a:pt x="9" y="368"/>
                    </a:lnTo>
                    <a:lnTo>
                      <a:pt x="5" y="374"/>
                    </a:lnTo>
                    <a:lnTo>
                      <a:pt x="3" y="378"/>
                    </a:lnTo>
                    <a:lnTo>
                      <a:pt x="1" y="384"/>
                    </a:lnTo>
                    <a:lnTo>
                      <a:pt x="0" y="390"/>
                    </a:lnTo>
                    <a:lnTo>
                      <a:pt x="1" y="396"/>
                    </a:lnTo>
                    <a:lnTo>
                      <a:pt x="3" y="402"/>
                    </a:lnTo>
                    <a:lnTo>
                      <a:pt x="5" y="407"/>
                    </a:lnTo>
                    <a:lnTo>
                      <a:pt x="9" y="411"/>
                    </a:lnTo>
                    <a:lnTo>
                      <a:pt x="13" y="416"/>
                    </a:lnTo>
                    <a:lnTo>
                      <a:pt x="19" y="418"/>
                    </a:lnTo>
                    <a:lnTo>
                      <a:pt x="24" y="420"/>
                    </a:lnTo>
                    <a:lnTo>
                      <a:pt x="30" y="420"/>
                    </a:lnTo>
                    <a:lnTo>
                      <a:pt x="196" y="420"/>
                    </a:lnTo>
                    <a:lnTo>
                      <a:pt x="212" y="419"/>
                    </a:lnTo>
                    <a:lnTo>
                      <a:pt x="228" y="417"/>
                    </a:lnTo>
                    <a:lnTo>
                      <a:pt x="244" y="412"/>
                    </a:lnTo>
                    <a:lnTo>
                      <a:pt x="259" y="407"/>
                    </a:lnTo>
                    <a:lnTo>
                      <a:pt x="273" y="400"/>
                    </a:lnTo>
                    <a:lnTo>
                      <a:pt x="287" y="392"/>
                    </a:lnTo>
                    <a:lnTo>
                      <a:pt x="300" y="382"/>
                    </a:lnTo>
                    <a:lnTo>
                      <a:pt x="312" y="372"/>
                    </a:lnTo>
                    <a:lnTo>
                      <a:pt x="322" y="360"/>
                    </a:lnTo>
                    <a:lnTo>
                      <a:pt x="332" y="347"/>
                    </a:lnTo>
                    <a:lnTo>
                      <a:pt x="341" y="333"/>
                    </a:lnTo>
                    <a:lnTo>
                      <a:pt x="347" y="319"/>
                    </a:lnTo>
                    <a:lnTo>
                      <a:pt x="353" y="303"/>
                    </a:lnTo>
                    <a:lnTo>
                      <a:pt x="357" y="288"/>
                    </a:lnTo>
                    <a:lnTo>
                      <a:pt x="360" y="272"/>
                    </a:lnTo>
                    <a:lnTo>
                      <a:pt x="361" y="255"/>
                    </a:lnTo>
                    <a:lnTo>
                      <a:pt x="361" y="179"/>
                    </a:lnTo>
                    <a:lnTo>
                      <a:pt x="360" y="163"/>
                    </a:lnTo>
                    <a:lnTo>
                      <a:pt x="358" y="146"/>
                    </a:lnTo>
                    <a:lnTo>
                      <a:pt x="353" y="130"/>
                    </a:lnTo>
                    <a:lnTo>
                      <a:pt x="348" y="115"/>
                    </a:lnTo>
                    <a:lnTo>
                      <a:pt x="342" y="99"/>
                    </a:lnTo>
                    <a:lnTo>
                      <a:pt x="333" y="85"/>
                    </a:lnTo>
                    <a:lnTo>
                      <a:pt x="323" y="70"/>
                    </a:lnTo>
                    <a:lnTo>
                      <a:pt x="314" y="57"/>
                    </a:lnTo>
                    <a:lnTo>
                      <a:pt x="302" y="45"/>
                    </a:lnTo>
                    <a:lnTo>
                      <a:pt x="289" y="34"/>
                    </a:lnTo>
                    <a:lnTo>
                      <a:pt x="275" y="24"/>
                    </a:lnTo>
                    <a:lnTo>
                      <a:pt x="261" y="16"/>
                    </a:lnTo>
                    <a:lnTo>
                      <a:pt x="246" y="9"/>
                    </a:lnTo>
                    <a:lnTo>
                      <a:pt x="229" y="4"/>
                    </a:lnTo>
                    <a:lnTo>
                      <a:pt x="213" y="1"/>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grpSp>
        <p:grpSp>
          <p:nvGrpSpPr>
            <p:cNvPr id="16" name="Group 15">
              <a:extLst>
                <a:ext uri="{FF2B5EF4-FFF2-40B4-BE49-F238E27FC236}">
                  <a16:creationId xmlns:a16="http://schemas.microsoft.com/office/drawing/2014/main" id="{28180FC3-C4B9-1A16-F6CA-978D8A5252F5}"/>
                </a:ext>
              </a:extLst>
            </p:cNvPr>
            <p:cNvGrpSpPr/>
            <p:nvPr/>
          </p:nvGrpSpPr>
          <p:grpSpPr>
            <a:xfrm>
              <a:off x="4504237" y="3350953"/>
              <a:ext cx="405018" cy="375771"/>
              <a:chOff x="9879013" y="2500313"/>
              <a:chExt cx="285750" cy="265113"/>
            </a:xfrm>
            <a:solidFill>
              <a:srgbClr val="0070C0"/>
            </a:solidFill>
            <a:effectLst/>
          </p:grpSpPr>
          <p:sp>
            <p:nvSpPr>
              <p:cNvPr id="18" name="Freeform 3859">
                <a:extLst>
                  <a:ext uri="{FF2B5EF4-FFF2-40B4-BE49-F238E27FC236}">
                    <a16:creationId xmlns:a16="http://schemas.microsoft.com/office/drawing/2014/main" id="{F768BDA6-18B3-3128-184A-D29BF1ACAD77}"/>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9" name="Freeform 3860">
                <a:extLst>
                  <a:ext uri="{FF2B5EF4-FFF2-40B4-BE49-F238E27FC236}">
                    <a16:creationId xmlns:a16="http://schemas.microsoft.com/office/drawing/2014/main" id="{E9959CB5-4900-4276-1D7D-1ED667F448F6}"/>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20" name="Freeform 3861">
                <a:extLst>
                  <a:ext uri="{FF2B5EF4-FFF2-40B4-BE49-F238E27FC236}">
                    <a16:creationId xmlns:a16="http://schemas.microsoft.com/office/drawing/2014/main" id="{5918832A-F678-46E3-2EE5-497A0EE770C2}"/>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21" name="Freeform 3862">
                <a:extLst>
                  <a:ext uri="{FF2B5EF4-FFF2-40B4-BE49-F238E27FC236}">
                    <a16:creationId xmlns:a16="http://schemas.microsoft.com/office/drawing/2014/main" id="{923F47D6-3EE3-0FB4-E83E-1A9F72A66B48}"/>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grpSp>
        <p:sp>
          <p:nvSpPr>
            <p:cNvPr id="17" name="Freeform 3091">
              <a:extLst>
                <a:ext uri="{FF2B5EF4-FFF2-40B4-BE49-F238E27FC236}">
                  <a16:creationId xmlns:a16="http://schemas.microsoft.com/office/drawing/2014/main" id="{FABF701B-96B2-7490-4513-6504AF5ACDA2}"/>
                </a:ext>
              </a:extLst>
            </p:cNvPr>
            <p:cNvSpPr>
              <a:spLocks noEditPoints="1"/>
            </p:cNvSpPr>
            <p:nvPr/>
          </p:nvSpPr>
          <p:spPr bwMode="auto">
            <a:xfrm>
              <a:off x="5923275" y="4736214"/>
              <a:ext cx="395049" cy="395049"/>
            </a:xfrm>
            <a:custGeom>
              <a:avLst/>
              <a:gdLst>
                <a:gd name="T0" fmla="*/ 175 w 360"/>
                <a:gd name="T1" fmla="*/ 322 h 359"/>
                <a:gd name="T2" fmla="*/ 166 w 360"/>
                <a:gd name="T3" fmla="*/ 319 h 359"/>
                <a:gd name="T4" fmla="*/ 161 w 360"/>
                <a:gd name="T5" fmla="*/ 313 h 359"/>
                <a:gd name="T6" fmla="*/ 157 w 360"/>
                <a:gd name="T7" fmla="*/ 303 h 359"/>
                <a:gd name="T8" fmla="*/ 157 w 360"/>
                <a:gd name="T9" fmla="*/ 294 h 359"/>
                <a:gd name="T10" fmla="*/ 161 w 360"/>
                <a:gd name="T11" fmla="*/ 286 h 359"/>
                <a:gd name="T12" fmla="*/ 166 w 360"/>
                <a:gd name="T13" fmla="*/ 280 h 359"/>
                <a:gd name="T14" fmla="*/ 175 w 360"/>
                <a:gd name="T15" fmla="*/ 276 h 359"/>
                <a:gd name="T16" fmla="*/ 184 w 360"/>
                <a:gd name="T17" fmla="*/ 276 h 359"/>
                <a:gd name="T18" fmla="*/ 194 w 360"/>
                <a:gd name="T19" fmla="*/ 280 h 359"/>
                <a:gd name="T20" fmla="*/ 200 w 360"/>
                <a:gd name="T21" fmla="*/ 286 h 359"/>
                <a:gd name="T22" fmla="*/ 203 w 360"/>
                <a:gd name="T23" fmla="*/ 294 h 359"/>
                <a:gd name="T24" fmla="*/ 203 w 360"/>
                <a:gd name="T25" fmla="*/ 303 h 359"/>
                <a:gd name="T26" fmla="*/ 200 w 360"/>
                <a:gd name="T27" fmla="*/ 313 h 359"/>
                <a:gd name="T28" fmla="*/ 194 w 360"/>
                <a:gd name="T29" fmla="*/ 319 h 359"/>
                <a:gd name="T30" fmla="*/ 184 w 360"/>
                <a:gd name="T31" fmla="*/ 322 h 359"/>
                <a:gd name="T32" fmla="*/ 168 w 360"/>
                <a:gd name="T33" fmla="*/ 140 h 359"/>
                <a:gd name="T34" fmla="*/ 171 w 360"/>
                <a:gd name="T35" fmla="*/ 132 h 359"/>
                <a:gd name="T36" fmla="*/ 180 w 360"/>
                <a:gd name="T37" fmla="*/ 128 h 359"/>
                <a:gd name="T38" fmla="*/ 188 w 360"/>
                <a:gd name="T39" fmla="*/ 132 h 359"/>
                <a:gd name="T40" fmla="*/ 191 w 360"/>
                <a:gd name="T41" fmla="*/ 140 h 359"/>
                <a:gd name="T42" fmla="*/ 191 w 360"/>
                <a:gd name="T43" fmla="*/ 244 h 359"/>
                <a:gd name="T44" fmla="*/ 184 w 360"/>
                <a:gd name="T45" fmla="*/ 250 h 359"/>
                <a:gd name="T46" fmla="*/ 175 w 360"/>
                <a:gd name="T47" fmla="*/ 250 h 359"/>
                <a:gd name="T48" fmla="*/ 169 w 360"/>
                <a:gd name="T49" fmla="*/ 244 h 359"/>
                <a:gd name="T50" fmla="*/ 168 w 360"/>
                <a:gd name="T51" fmla="*/ 140 h 359"/>
                <a:gd name="T52" fmla="*/ 190 w 360"/>
                <a:gd name="T53" fmla="*/ 6 h 359"/>
                <a:gd name="T54" fmla="*/ 187 w 360"/>
                <a:gd name="T55" fmla="*/ 1 h 359"/>
                <a:gd name="T56" fmla="*/ 180 w 360"/>
                <a:gd name="T57" fmla="*/ 0 h 359"/>
                <a:gd name="T58" fmla="*/ 174 w 360"/>
                <a:gd name="T59" fmla="*/ 1 h 359"/>
                <a:gd name="T60" fmla="*/ 169 w 360"/>
                <a:gd name="T61" fmla="*/ 6 h 359"/>
                <a:gd name="T62" fmla="*/ 1 w 360"/>
                <a:gd name="T63" fmla="*/ 344 h 359"/>
                <a:gd name="T64" fmla="*/ 1 w 360"/>
                <a:gd name="T65" fmla="*/ 351 h 359"/>
                <a:gd name="T66" fmla="*/ 4 w 360"/>
                <a:gd name="T67" fmla="*/ 356 h 359"/>
                <a:gd name="T68" fmla="*/ 9 w 360"/>
                <a:gd name="T69" fmla="*/ 358 h 359"/>
                <a:gd name="T70" fmla="*/ 347 w 360"/>
                <a:gd name="T71" fmla="*/ 359 h 359"/>
                <a:gd name="T72" fmla="*/ 348 w 360"/>
                <a:gd name="T73" fmla="*/ 359 h 359"/>
                <a:gd name="T74" fmla="*/ 357 w 360"/>
                <a:gd name="T75" fmla="*/ 356 h 359"/>
                <a:gd name="T76" fmla="*/ 360 w 360"/>
                <a:gd name="T77" fmla="*/ 347 h 359"/>
                <a:gd name="T78" fmla="*/ 358 w 360"/>
                <a:gd name="T79" fmla="*/ 34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0" h="359">
                  <a:moveTo>
                    <a:pt x="180" y="322"/>
                  </a:moveTo>
                  <a:lnTo>
                    <a:pt x="175" y="322"/>
                  </a:lnTo>
                  <a:lnTo>
                    <a:pt x="171" y="321"/>
                  </a:lnTo>
                  <a:lnTo>
                    <a:pt x="166" y="319"/>
                  </a:lnTo>
                  <a:lnTo>
                    <a:pt x="163" y="316"/>
                  </a:lnTo>
                  <a:lnTo>
                    <a:pt x="161" y="313"/>
                  </a:lnTo>
                  <a:lnTo>
                    <a:pt x="158" y="308"/>
                  </a:lnTo>
                  <a:lnTo>
                    <a:pt x="157" y="303"/>
                  </a:lnTo>
                  <a:lnTo>
                    <a:pt x="156" y="299"/>
                  </a:lnTo>
                  <a:lnTo>
                    <a:pt x="157" y="294"/>
                  </a:lnTo>
                  <a:lnTo>
                    <a:pt x="158" y="290"/>
                  </a:lnTo>
                  <a:lnTo>
                    <a:pt x="161" y="286"/>
                  </a:lnTo>
                  <a:lnTo>
                    <a:pt x="163" y="282"/>
                  </a:lnTo>
                  <a:lnTo>
                    <a:pt x="166" y="280"/>
                  </a:lnTo>
                  <a:lnTo>
                    <a:pt x="171" y="277"/>
                  </a:lnTo>
                  <a:lnTo>
                    <a:pt x="175" y="276"/>
                  </a:lnTo>
                  <a:lnTo>
                    <a:pt x="180" y="275"/>
                  </a:lnTo>
                  <a:lnTo>
                    <a:pt x="184" y="276"/>
                  </a:lnTo>
                  <a:lnTo>
                    <a:pt x="189" y="277"/>
                  </a:lnTo>
                  <a:lnTo>
                    <a:pt x="194" y="280"/>
                  </a:lnTo>
                  <a:lnTo>
                    <a:pt x="197" y="282"/>
                  </a:lnTo>
                  <a:lnTo>
                    <a:pt x="200" y="286"/>
                  </a:lnTo>
                  <a:lnTo>
                    <a:pt x="202" y="290"/>
                  </a:lnTo>
                  <a:lnTo>
                    <a:pt x="203" y="294"/>
                  </a:lnTo>
                  <a:lnTo>
                    <a:pt x="205" y="299"/>
                  </a:lnTo>
                  <a:lnTo>
                    <a:pt x="203" y="303"/>
                  </a:lnTo>
                  <a:lnTo>
                    <a:pt x="202" y="308"/>
                  </a:lnTo>
                  <a:lnTo>
                    <a:pt x="200" y="313"/>
                  </a:lnTo>
                  <a:lnTo>
                    <a:pt x="197" y="316"/>
                  </a:lnTo>
                  <a:lnTo>
                    <a:pt x="194" y="319"/>
                  </a:lnTo>
                  <a:lnTo>
                    <a:pt x="189" y="321"/>
                  </a:lnTo>
                  <a:lnTo>
                    <a:pt x="184" y="322"/>
                  </a:lnTo>
                  <a:lnTo>
                    <a:pt x="180" y="322"/>
                  </a:lnTo>
                  <a:close/>
                  <a:moveTo>
                    <a:pt x="168" y="140"/>
                  </a:moveTo>
                  <a:lnTo>
                    <a:pt x="169" y="136"/>
                  </a:lnTo>
                  <a:lnTo>
                    <a:pt x="171" y="132"/>
                  </a:lnTo>
                  <a:lnTo>
                    <a:pt x="175" y="130"/>
                  </a:lnTo>
                  <a:lnTo>
                    <a:pt x="180" y="128"/>
                  </a:lnTo>
                  <a:lnTo>
                    <a:pt x="184" y="130"/>
                  </a:lnTo>
                  <a:lnTo>
                    <a:pt x="188" y="132"/>
                  </a:lnTo>
                  <a:lnTo>
                    <a:pt x="191" y="136"/>
                  </a:lnTo>
                  <a:lnTo>
                    <a:pt x="191" y="140"/>
                  </a:lnTo>
                  <a:lnTo>
                    <a:pt x="191" y="239"/>
                  </a:lnTo>
                  <a:lnTo>
                    <a:pt x="191" y="244"/>
                  </a:lnTo>
                  <a:lnTo>
                    <a:pt x="188" y="247"/>
                  </a:lnTo>
                  <a:lnTo>
                    <a:pt x="184" y="250"/>
                  </a:lnTo>
                  <a:lnTo>
                    <a:pt x="180" y="251"/>
                  </a:lnTo>
                  <a:lnTo>
                    <a:pt x="175" y="250"/>
                  </a:lnTo>
                  <a:lnTo>
                    <a:pt x="171" y="247"/>
                  </a:lnTo>
                  <a:lnTo>
                    <a:pt x="169" y="244"/>
                  </a:lnTo>
                  <a:lnTo>
                    <a:pt x="168" y="239"/>
                  </a:lnTo>
                  <a:lnTo>
                    <a:pt x="168" y="140"/>
                  </a:lnTo>
                  <a:close/>
                  <a:moveTo>
                    <a:pt x="358" y="339"/>
                  </a:moveTo>
                  <a:lnTo>
                    <a:pt x="190" y="6"/>
                  </a:lnTo>
                  <a:lnTo>
                    <a:pt x="189" y="4"/>
                  </a:lnTo>
                  <a:lnTo>
                    <a:pt x="187" y="1"/>
                  </a:lnTo>
                  <a:lnTo>
                    <a:pt x="183" y="0"/>
                  </a:lnTo>
                  <a:lnTo>
                    <a:pt x="180" y="0"/>
                  </a:lnTo>
                  <a:lnTo>
                    <a:pt x="177" y="0"/>
                  </a:lnTo>
                  <a:lnTo>
                    <a:pt x="174" y="1"/>
                  </a:lnTo>
                  <a:lnTo>
                    <a:pt x="171" y="4"/>
                  </a:lnTo>
                  <a:lnTo>
                    <a:pt x="169" y="6"/>
                  </a:lnTo>
                  <a:lnTo>
                    <a:pt x="1" y="341"/>
                  </a:lnTo>
                  <a:lnTo>
                    <a:pt x="1" y="344"/>
                  </a:lnTo>
                  <a:lnTo>
                    <a:pt x="0" y="347"/>
                  </a:lnTo>
                  <a:lnTo>
                    <a:pt x="1" y="351"/>
                  </a:lnTo>
                  <a:lnTo>
                    <a:pt x="2" y="353"/>
                  </a:lnTo>
                  <a:lnTo>
                    <a:pt x="4" y="356"/>
                  </a:lnTo>
                  <a:lnTo>
                    <a:pt x="7" y="357"/>
                  </a:lnTo>
                  <a:lnTo>
                    <a:pt x="9" y="358"/>
                  </a:lnTo>
                  <a:lnTo>
                    <a:pt x="12" y="359"/>
                  </a:lnTo>
                  <a:lnTo>
                    <a:pt x="347" y="359"/>
                  </a:lnTo>
                  <a:lnTo>
                    <a:pt x="347" y="359"/>
                  </a:lnTo>
                  <a:lnTo>
                    <a:pt x="348" y="359"/>
                  </a:lnTo>
                  <a:lnTo>
                    <a:pt x="352" y="358"/>
                  </a:lnTo>
                  <a:lnTo>
                    <a:pt x="357" y="356"/>
                  </a:lnTo>
                  <a:lnTo>
                    <a:pt x="359" y="352"/>
                  </a:lnTo>
                  <a:lnTo>
                    <a:pt x="360" y="347"/>
                  </a:lnTo>
                  <a:lnTo>
                    <a:pt x="359" y="343"/>
                  </a:lnTo>
                  <a:lnTo>
                    <a:pt x="358" y="340"/>
                  </a:lnTo>
                  <a:lnTo>
                    <a:pt x="358" y="339"/>
                  </a:lnTo>
                  <a:close/>
                </a:path>
              </a:pathLst>
            </a:custGeom>
            <a:solidFill>
              <a:srgbClr val="0070C0"/>
            </a:solidFill>
            <a:ln>
              <a:noFill/>
            </a:ln>
            <a:effectLst/>
          </p:spPr>
          <p:txBody>
            <a:bodyPr vert="horz" wrap="square" lIns="91440" tIns="45720" rIns="91440" bIns="45720" numCol="1" anchor="t" anchorCtr="0" compatLnSpc="1">
              <a:prstTxWarp prst="textNoShape">
                <a:avLst/>
              </a:prstTxWarp>
            </a:bodyPr>
            <a:lstStyle/>
            <a:p>
              <a:endParaRPr lang="en-US" baseline="-25000"/>
            </a:p>
          </p:txBody>
        </p:sp>
      </p:grpSp>
      <p:grpSp>
        <p:nvGrpSpPr>
          <p:cNvPr id="1094" name="Group 1093">
            <a:extLst>
              <a:ext uri="{FF2B5EF4-FFF2-40B4-BE49-F238E27FC236}">
                <a16:creationId xmlns:a16="http://schemas.microsoft.com/office/drawing/2014/main" id="{A0F03068-3183-9513-9376-ED1DD0E79D4B}"/>
              </a:ext>
            </a:extLst>
          </p:cNvPr>
          <p:cNvGrpSpPr/>
          <p:nvPr/>
        </p:nvGrpSpPr>
        <p:grpSpPr>
          <a:xfrm>
            <a:off x="2901905" y="2072566"/>
            <a:ext cx="8235721" cy="2377458"/>
            <a:chOff x="2158167" y="5220121"/>
            <a:chExt cx="2724345" cy="1178931"/>
          </a:xfrm>
        </p:grpSpPr>
        <p:sp>
          <p:nvSpPr>
            <p:cNvPr id="1095" name="Text Placeholder 2">
              <a:extLst>
                <a:ext uri="{FF2B5EF4-FFF2-40B4-BE49-F238E27FC236}">
                  <a16:creationId xmlns:a16="http://schemas.microsoft.com/office/drawing/2014/main" id="{7DF81A10-A6CA-CC59-FBD3-B11456485F22}"/>
                </a:ext>
              </a:extLst>
            </p:cNvPr>
            <p:cNvSpPr txBox="1">
              <a:spLocks/>
            </p:cNvSpPr>
            <p:nvPr/>
          </p:nvSpPr>
          <p:spPr>
            <a:xfrm>
              <a:off x="2158167" y="5597034"/>
              <a:ext cx="2724345" cy="80201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lgn="l">
                <a:spcBef>
                  <a:spcPts val="300"/>
                </a:spcBef>
                <a:buFont typeface="Arial" panose="020B0604020202020204" pitchFamily="34" charset="0"/>
                <a:buChar char="•"/>
              </a:pPr>
              <a:r>
                <a:rPr lang="en-US" sz="3800" b="0" i="0" dirty="0">
                  <a:solidFill>
                    <a:srgbClr val="404040"/>
                  </a:solidFill>
                  <a:effectLst/>
                  <a:latin typeface="Inter"/>
                </a:rPr>
                <a:t>Competitive salaries and long employee tenure.</a:t>
              </a:r>
            </a:p>
            <a:p>
              <a:pPr marL="742950" lvl="1" indent="-285750" algn="l">
                <a:spcBef>
                  <a:spcPts val="300"/>
                </a:spcBef>
                <a:buFont typeface="Arial" panose="020B0604020202020204" pitchFamily="34" charset="0"/>
                <a:buChar char="•"/>
              </a:pPr>
              <a:r>
                <a:rPr lang="en-US" sz="3800" b="0" i="0" dirty="0">
                  <a:solidFill>
                    <a:srgbClr val="404040"/>
                  </a:solidFill>
                  <a:effectLst/>
                  <a:latin typeface="Inter"/>
                </a:rPr>
                <a:t>High job satisfaction and productivity.</a:t>
              </a:r>
            </a:p>
          </p:txBody>
        </p:sp>
        <p:sp>
          <p:nvSpPr>
            <p:cNvPr id="1096" name="TextBox 1095">
              <a:extLst>
                <a:ext uri="{FF2B5EF4-FFF2-40B4-BE49-F238E27FC236}">
                  <a16:creationId xmlns:a16="http://schemas.microsoft.com/office/drawing/2014/main" id="{5E4483EF-2BEC-81F3-5858-95B36C5C30B1}"/>
                </a:ext>
              </a:extLst>
            </p:cNvPr>
            <p:cNvSpPr txBox="1"/>
            <p:nvPr/>
          </p:nvSpPr>
          <p:spPr>
            <a:xfrm>
              <a:off x="2158167" y="5220121"/>
              <a:ext cx="934840" cy="305240"/>
            </a:xfrm>
            <a:prstGeom prst="rect">
              <a:avLst/>
            </a:prstGeom>
            <a:noFill/>
          </p:spPr>
          <p:txBody>
            <a:bodyPr wrap="none" lIns="0" tIns="0" rIns="0" bIns="0" rtlCol="0" anchor="ctr">
              <a:spAutoFit/>
            </a:bodyPr>
            <a:lstStyle/>
            <a:p>
              <a:r>
                <a:rPr lang="cy-GB" sz="40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rPr>
                <a:t>STRENGTHS</a:t>
              </a:r>
              <a:endParaRPr lang="en-US" sz="40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grpSp>
        <p:nvGrpSpPr>
          <p:cNvPr id="1097" name="Group 1096">
            <a:extLst>
              <a:ext uri="{FF2B5EF4-FFF2-40B4-BE49-F238E27FC236}">
                <a16:creationId xmlns:a16="http://schemas.microsoft.com/office/drawing/2014/main" id="{55B01344-FBE8-0781-1525-632181B7495F}"/>
              </a:ext>
            </a:extLst>
          </p:cNvPr>
          <p:cNvGrpSpPr/>
          <p:nvPr/>
        </p:nvGrpSpPr>
        <p:grpSpPr>
          <a:xfrm>
            <a:off x="-6827024" y="452394"/>
            <a:ext cx="3438364" cy="1943225"/>
            <a:chOff x="2158167" y="5188075"/>
            <a:chExt cx="2687529" cy="1943225"/>
          </a:xfrm>
        </p:grpSpPr>
        <p:sp>
          <p:nvSpPr>
            <p:cNvPr id="1098" name="Text Placeholder 2">
              <a:extLst>
                <a:ext uri="{FF2B5EF4-FFF2-40B4-BE49-F238E27FC236}">
                  <a16:creationId xmlns:a16="http://schemas.microsoft.com/office/drawing/2014/main" id="{49B31899-472D-1407-2FCF-99160787DC3A}"/>
                </a:ext>
              </a:extLst>
            </p:cNvPr>
            <p:cNvSpPr txBox="1">
              <a:spLocks/>
            </p:cNvSpPr>
            <p:nvPr/>
          </p:nvSpPr>
          <p:spPr>
            <a:xfrm>
              <a:off x="2158167" y="5597034"/>
              <a:ext cx="2687529" cy="1534266"/>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lgn="l">
                <a:spcBef>
                  <a:spcPts val="300"/>
                </a:spcBef>
                <a:buFont typeface="Arial" panose="020B0604020202020204" pitchFamily="34" charset="0"/>
                <a:buChar char="•"/>
              </a:pPr>
              <a:r>
                <a:rPr lang="en-US" sz="1800" b="0" i="0" dirty="0">
                  <a:solidFill>
                    <a:srgbClr val="404040"/>
                  </a:solidFill>
                  <a:effectLst/>
                  <a:latin typeface="Inter"/>
                </a:rPr>
                <a:t>High turnover and weak incentive programs.</a:t>
              </a:r>
            </a:p>
            <a:p>
              <a:pPr marL="742950" lvl="1" indent="-285750" algn="l">
                <a:spcBef>
                  <a:spcPts val="300"/>
                </a:spcBef>
                <a:buFont typeface="Arial" panose="020B0604020202020204" pitchFamily="34" charset="0"/>
                <a:buChar char="•"/>
              </a:pPr>
              <a:r>
                <a:rPr lang="en-US" sz="1800" b="0" i="0" dirty="0">
                  <a:solidFill>
                    <a:srgbClr val="404040"/>
                  </a:solidFill>
                  <a:effectLst/>
                  <a:latin typeface="Inter"/>
                </a:rPr>
                <a:t>Salary disparities and lack of training opportunities.</a:t>
              </a:r>
              <a:r>
                <a:rPr lang="en-US" sz="1800" dirty="0">
                  <a:solidFill>
                    <a:srgbClr val="B0F7F4"/>
                  </a:solidFill>
                  <a:latin typeface="Segoe UI" panose="020B0502040204020203" pitchFamily="34" charset="0"/>
                  <a:cs typeface="Segoe UI" panose="020B0502040204020203" pitchFamily="34" charset="0"/>
                </a:rPr>
                <a:t>.</a:t>
              </a:r>
            </a:p>
          </p:txBody>
        </p:sp>
        <p:sp>
          <p:nvSpPr>
            <p:cNvPr id="1099" name="TextBox 1098">
              <a:extLst>
                <a:ext uri="{FF2B5EF4-FFF2-40B4-BE49-F238E27FC236}">
                  <a16:creationId xmlns:a16="http://schemas.microsoft.com/office/drawing/2014/main" id="{C4195C5B-4CA8-401C-902B-67E4A857823A}"/>
                </a:ext>
              </a:extLst>
            </p:cNvPr>
            <p:cNvSpPr txBox="1"/>
            <p:nvPr/>
          </p:nvSpPr>
          <p:spPr>
            <a:xfrm>
              <a:off x="2158167" y="5188075"/>
              <a:ext cx="1493272" cy="369332"/>
            </a:xfrm>
            <a:prstGeom prst="rect">
              <a:avLst/>
            </a:prstGeom>
            <a:noFill/>
          </p:spPr>
          <p:txBody>
            <a:bodyPr wrap="none" lIns="0" tIns="0" rIns="0" bIns="0" rtlCol="0" anchor="ctr">
              <a:spAutoFit/>
            </a:bodyPr>
            <a:lstStyle/>
            <a:p>
              <a:r>
                <a:rPr lang="cy-GB" sz="24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rPr>
                <a:t>WEAKNESSES</a:t>
              </a:r>
              <a:endParaRPr lang="en-US"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grpSp>
        <p:nvGrpSpPr>
          <p:cNvPr id="1100" name="Group 1099">
            <a:extLst>
              <a:ext uri="{FF2B5EF4-FFF2-40B4-BE49-F238E27FC236}">
                <a16:creationId xmlns:a16="http://schemas.microsoft.com/office/drawing/2014/main" id="{F755947A-D6D5-E1E8-DB8C-6119EDF4EC1F}"/>
              </a:ext>
            </a:extLst>
          </p:cNvPr>
          <p:cNvGrpSpPr/>
          <p:nvPr/>
        </p:nvGrpSpPr>
        <p:grpSpPr>
          <a:xfrm>
            <a:off x="-7004739" y="5064844"/>
            <a:ext cx="3821389" cy="1943225"/>
            <a:chOff x="1107921" y="3019704"/>
            <a:chExt cx="3026659" cy="1943225"/>
          </a:xfrm>
        </p:grpSpPr>
        <p:sp>
          <p:nvSpPr>
            <p:cNvPr id="1104" name="Text Placeholder 2">
              <a:extLst>
                <a:ext uri="{FF2B5EF4-FFF2-40B4-BE49-F238E27FC236}">
                  <a16:creationId xmlns:a16="http://schemas.microsoft.com/office/drawing/2014/main" id="{215A7493-E2A9-EBAE-0784-56F1D6D9ADF1}"/>
                </a:ext>
              </a:extLst>
            </p:cNvPr>
            <p:cNvSpPr txBox="1">
              <a:spLocks/>
            </p:cNvSpPr>
            <p:nvPr/>
          </p:nvSpPr>
          <p:spPr>
            <a:xfrm>
              <a:off x="1107921" y="3428663"/>
              <a:ext cx="3026659" cy="1534266"/>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lgn="l">
                <a:spcBef>
                  <a:spcPts val="300"/>
                </a:spcBef>
                <a:buFont typeface="Arial" panose="020B0604020202020204" pitchFamily="34" charset="0"/>
                <a:buChar char="•"/>
              </a:pPr>
              <a:r>
                <a:rPr lang="en-US" sz="1800" b="0" i="0" dirty="0">
                  <a:solidFill>
                    <a:srgbClr val="404040"/>
                  </a:solidFill>
                  <a:effectLst/>
                  <a:latin typeface="Inter"/>
                </a:rPr>
                <a:t>Improve training programs and offer remote work.</a:t>
              </a:r>
            </a:p>
            <a:p>
              <a:pPr marL="742950" lvl="1" indent="-285750" algn="l">
                <a:spcBef>
                  <a:spcPts val="300"/>
                </a:spcBef>
                <a:buFont typeface="Arial" panose="020B0604020202020204" pitchFamily="34" charset="0"/>
                <a:buChar char="•"/>
              </a:pPr>
              <a:r>
                <a:rPr lang="en-US" sz="1800" b="0" i="0" dirty="0">
                  <a:solidFill>
                    <a:srgbClr val="404040"/>
                  </a:solidFill>
                  <a:effectLst/>
                  <a:latin typeface="Inter"/>
                </a:rPr>
                <a:t>Leverage technology and expand into new markets.</a:t>
              </a:r>
            </a:p>
          </p:txBody>
        </p:sp>
        <p:sp>
          <p:nvSpPr>
            <p:cNvPr id="1105" name="TextBox 1104">
              <a:extLst>
                <a:ext uri="{FF2B5EF4-FFF2-40B4-BE49-F238E27FC236}">
                  <a16:creationId xmlns:a16="http://schemas.microsoft.com/office/drawing/2014/main" id="{33FEEB7C-0498-AA22-D74A-8A1B39A1F199}"/>
                </a:ext>
              </a:extLst>
            </p:cNvPr>
            <p:cNvSpPr txBox="1"/>
            <p:nvPr/>
          </p:nvSpPr>
          <p:spPr>
            <a:xfrm>
              <a:off x="2306975" y="3019704"/>
              <a:ext cx="1827605" cy="369332"/>
            </a:xfrm>
            <a:prstGeom prst="rect">
              <a:avLst/>
            </a:prstGeom>
            <a:noFill/>
          </p:spPr>
          <p:txBody>
            <a:bodyPr wrap="none" lIns="0" tIns="0" rIns="0" bIns="0" rtlCol="0" anchor="ctr">
              <a:spAutoFit/>
            </a:bodyPr>
            <a:lstStyle/>
            <a:p>
              <a:pPr algn="r"/>
              <a:r>
                <a:rPr lang="cy-GB" sz="24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rPr>
                <a:t>OPPORTUNITIES</a:t>
              </a:r>
              <a:endParaRPr lang="en-US"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grpSp>
        <p:nvGrpSpPr>
          <p:cNvPr id="1106" name="Group 1105">
            <a:extLst>
              <a:ext uri="{FF2B5EF4-FFF2-40B4-BE49-F238E27FC236}">
                <a16:creationId xmlns:a16="http://schemas.microsoft.com/office/drawing/2014/main" id="{7A71B0E5-026E-D010-B02F-F046FF2C6D71}"/>
              </a:ext>
            </a:extLst>
          </p:cNvPr>
          <p:cNvGrpSpPr/>
          <p:nvPr/>
        </p:nvGrpSpPr>
        <p:grpSpPr>
          <a:xfrm>
            <a:off x="-6388866" y="-1305755"/>
            <a:ext cx="4041398" cy="1693926"/>
            <a:chOff x="1054936" y="4304678"/>
            <a:chExt cx="3079644" cy="1693926"/>
          </a:xfrm>
        </p:grpSpPr>
        <p:sp>
          <p:nvSpPr>
            <p:cNvPr id="1107" name="Text Placeholder 2">
              <a:extLst>
                <a:ext uri="{FF2B5EF4-FFF2-40B4-BE49-F238E27FC236}">
                  <a16:creationId xmlns:a16="http://schemas.microsoft.com/office/drawing/2014/main" id="{98C6C2F9-CC8B-641E-7E47-DED22FFED1FB}"/>
                </a:ext>
              </a:extLst>
            </p:cNvPr>
            <p:cNvSpPr txBox="1">
              <a:spLocks/>
            </p:cNvSpPr>
            <p:nvPr/>
          </p:nvSpPr>
          <p:spPr>
            <a:xfrm>
              <a:off x="1054936" y="4713637"/>
              <a:ext cx="3079644" cy="128496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lgn="l">
                <a:spcBef>
                  <a:spcPts val="300"/>
                </a:spcBef>
                <a:buFont typeface="Arial" panose="020B0604020202020204" pitchFamily="34" charset="0"/>
                <a:buChar char="•"/>
              </a:pPr>
              <a:r>
                <a:rPr lang="en-US" sz="1800" b="0" i="0" dirty="0">
                  <a:solidFill>
                    <a:srgbClr val="404040"/>
                  </a:solidFill>
                  <a:effectLst/>
                  <a:latin typeface="Inter"/>
                </a:rPr>
                <a:t>Intense competition for talent and rising recruitment costs.</a:t>
              </a:r>
            </a:p>
            <a:p>
              <a:pPr marL="742950" lvl="1" indent="-285750" algn="l">
                <a:spcBef>
                  <a:spcPts val="300"/>
                </a:spcBef>
                <a:buFont typeface="Arial" panose="020B0604020202020204" pitchFamily="34" charset="0"/>
                <a:buChar char="•"/>
              </a:pPr>
              <a:r>
                <a:rPr lang="en-US" sz="1800" b="0" i="0" dirty="0">
                  <a:solidFill>
                    <a:srgbClr val="404040"/>
                  </a:solidFill>
                  <a:effectLst/>
                  <a:latin typeface="Inter"/>
                </a:rPr>
                <a:t>Work pressures and new regulations</a:t>
              </a:r>
              <a:endParaRPr lang="en-US" sz="1800" dirty="0">
                <a:solidFill>
                  <a:srgbClr val="B0F7F4"/>
                </a:solidFill>
                <a:latin typeface="Segoe UI" panose="020B0502040204020203" pitchFamily="34" charset="0"/>
                <a:cs typeface="Segoe UI" panose="020B0502040204020203" pitchFamily="34" charset="0"/>
              </a:endParaRPr>
            </a:p>
          </p:txBody>
        </p:sp>
        <p:sp>
          <p:nvSpPr>
            <p:cNvPr id="1108" name="TextBox 1107">
              <a:extLst>
                <a:ext uri="{FF2B5EF4-FFF2-40B4-BE49-F238E27FC236}">
                  <a16:creationId xmlns:a16="http://schemas.microsoft.com/office/drawing/2014/main" id="{7AC5F8AD-5EB5-B98E-82A3-FC21B6E33A61}"/>
                </a:ext>
              </a:extLst>
            </p:cNvPr>
            <p:cNvSpPr txBox="1"/>
            <p:nvPr/>
          </p:nvSpPr>
          <p:spPr>
            <a:xfrm>
              <a:off x="3164443" y="4304678"/>
              <a:ext cx="970137" cy="369332"/>
            </a:xfrm>
            <a:prstGeom prst="rect">
              <a:avLst/>
            </a:prstGeom>
            <a:noFill/>
          </p:spPr>
          <p:txBody>
            <a:bodyPr wrap="none" lIns="0" tIns="0" rIns="0" bIns="0" rtlCol="0" anchor="ctr">
              <a:spAutoFit/>
            </a:bodyPr>
            <a:lstStyle/>
            <a:p>
              <a:pPr algn="r"/>
              <a:r>
                <a:rPr lang="cy-GB" sz="24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rPr>
                <a:t>THREATS</a:t>
              </a:r>
              <a:endParaRPr lang="en-US"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1477655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00">
          <a:extLst>
            <a:ext uri="{FF2B5EF4-FFF2-40B4-BE49-F238E27FC236}">
              <a16:creationId xmlns:a16="http://schemas.microsoft.com/office/drawing/2014/main" id="{664956DF-C8F3-6B64-818D-6A623FA19D7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7389E1E-74B0-FC09-01AE-98E409A62364}"/>
              </a:ext>
            </a:extLst>
          </p:cNvPr>
          <p:cNvGrpSpPr/>
          <p:nvPr/>
        </p:nvGrpSpPr>
        <p:grpSpPr>
          <a:xfrm>
            <a:off x="-5337651" y="-542386"/>
            <a:ext cx="7614351" cy="7634052"/>
            <a:chOff x="4175052" y="1613595"/>
            <a:chExt cx="3841898" cy="3851838"/>
          </a:xfrm>
        </p:grpSpPr>
        <p:sp>
          <p:nvSpPr>
            <p:cNvPr id="3" name="Rectangle 2">
              <a:extLst>
                <a:ext uri="{FF2B5EF4-FFF2-40B4-BE49-F238E27FC236}">
                  <a16:creationId xmlns:a16="http://schemas.microsoft.com/office/drawing/2014/main" id="{86E12971-021D-A728-8675-0531BAAE2085}"/>
                </a:ext>
              </a:extLst>
            </p:cNvPr>
            <p:cNvSpPr/>
            <p:nvPr/>
          </p:nvSpPr>
          <p:spPr>
            <a:xfrm rot="2700000">
              <a:off x="4946035" y="2388873"/>
              <a:ext cx="2299930" cy="2299929"/>
            </a:xfrm>
            <a:prstGeom prst="rect">
              <a:avLst/>
            </a:prstGeom>
            <a:solidFill>
              <a:srgbClr val="0070C0"/>
            </a:solidFill>
            <a:ln>
              <a:noFill/>
            </a:ln>
          </p:spPr>
          <p:txBody>
            <a:bodyPr vert="horz" wrap="square" lIns="91440" tIns="45720" rIns="91440" bIns="45720" numCol="1" anchor="t" anchorCtr="0" compatLnSpc="1">
              <a:prstTxWarp prst="textNoShape">
                <a:avLst/>
              </a:prstTxWarp>
            </a:bodyPr>
            <a:lstStyle/>
            <a:p>
              <a:endParaRPr lang="en-US" baseline="-25000"/>
            </a:p>
          </p:txBody>
        </p:sp>
        <p:grpSp>
          <p:nvGrpSpPr>
            <p:cNvPr id="4" name="Group 3">
              <a:extLst>
                <a:ext uri="{FF2B5EF4-FFF2-40B4-BE49-F238E27FC236}">
                  <a16:creationId xmlns:a16="http://schemas.microsoft.com/office/drawing/2014/main" id="{FEBF4481-8B17-E0C0-FEC2-61A37194ADC3}"/>
                </a:ext>
              </a:extLst>
            </p:cNvPr>
            <p:cNvGrpSpPr/>
            <p:nvPr/>
          </p:nvGrpSpPr>
          <p:grpSpPr>
            <a:xfrm>
              <a:off x="4175052" y="3007144"/>
              <a:ext cx="1063389" cy="1063389"/>
              <a:chOff x="4008932" y="3023376"/>
              <a:chExt cx="1021462" cy="1021462"/>
            </a:xfrm>
            <a:effectLst>
              <a:outerShdw blurRad="292100" dist="114300" dir="2700000" algn="tl" rotWithShape="0">
                <a:prstClr val="black">
                  <a:alpha val="20000"/>
                </a:prstClr>
              </a:outerShdw>
            </a:effectLst>
          </p:grpSpPr>
          <p:sp>
            <p:nvSpPr>
              <p:cNvPr id="30" name="Rectangle 29">
                <a:extLst>
                  <a:ext uri="{FF2B5EF4-FFF2-40B4-BE49-F238E27FC236}">
                    <a16:creationId xmlns:a16="http://schemas.microsoft.com/office/drawing/2014/main" id="{28CAFEC6-0D43-07D3-AB5C-D2EC6495AAFD}"/>
                  </a:ext>
                </a:extLst>
              </p:cNvPr>
              <p:cNvSpPr/>
              <p:nvPr/>
            </p:nvSpPr>
            <p:spPr>
              <a:xfrm rot="2700000">
                <a:off x="4008932" y="3023376"/>
                <a:ext cx="1021462" cy="1021462"/>
              </a:xfrm>
              <a:prstGeom prst="rect">
                <a:avLst/>
              </a:pr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sp>
            <p:nvSpPr>
              <p:cNvPr id="31" name="Rectangle 30">
                <a:extLst>
                  <a:ext uri="{FF2B5EF4-FFF2-40B4-BE49-F238E27FC236}">
                    <a16:creationId xmlns:a16="http://schemas.microsoft.com/office/drawing/2014/main" id="{F1C19594-CB35-C9AA-E94F-783843DB984E}"/>
                  </a:ext>
                </a:extLst>
              </p:cNvPr>
              <p:cNvSpPr/>
              <p:nvPr/>
            </p:nvSpPr>
            <p:spPr>
              <a:xfrm rot="2700000">
                <a:off x="4128275" y="3142719"/>
                <a:ext cx="782776" cy="782776"/>
              </a:xfrm>
              <a:prstGeom prst="rect">
                <a:avLst/>
              </a:prstGeom>
              <a:gradFill flip="none" rotWithShape="1">
                <a:gsLst>
                  <a:gs pos="100000">
                    <a:srgbClr val="B0F7F4"/>
                  </a:gs>
                  <a:gs pos="0">
                    <a:schemeClr val="bg1"/>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grpSp>
        <p:grpSp>
          <p:nvGrpSpPr>
            <p:cNvPr id="5" name="Group 4">
              <a:extLst>
                <a:ext uri="{FF2B5EF4-FFF2-40B4-BE49-F238E27FC236}">
                  <a16:creationId xmlns:a16="http://schemas.microsoft.com/office/drawing/2014/main" id="{7B89CA73-C7E2-DBE4-CE67-150B63D27EB7}"/>
                </a:ext>
              </a:extLst>
            </p:cNvPr>
            <p:cNvGrpSpPr/>
            <p:nvPr/>
          </p:nvGrpSpPr>
          <p:grpSpPr>
            <a:xfrm>
              <a:off x="6953561" y="3007144"/>
              <a:ext cx="1063389" cy="1063389"/>
              <a:chOff x="4008932" y="3023376"/>
              <a:chExt cx="1021462" cy="1021462"/>
            </a:xfrm>
            <a:effectLst>
              <a:outerShdw blurRad="292100" dist="114300" dir="2700000" algn="tl" rotWithShape="0">
                <a:prstClr val="black">
                  <a:alpha val="20000"/>
                </a:prstClr>
              </a:outerShdw>
            </a:effectLst>
          </p:grpSpPr>
          <p:sp>
            <p:nvSpPr>
              <p:cNvPr id="28" name="Rectangle 27">
                <a:extLst>
                  <a:ext uri="{FF2B5EF4-FFF2-40B4-BE49-F238E27FC236}">
                    <a16:creationId xmlns:a16="http://schemas.microsoft.com/office/drawing/2014/main" id="{5BB9A30A-8923-D0B0-0B8A-80105C5233F3}"/>
                  </a:ext>
                </a:extLst>
              </p:cNvPr>
              <p:cNvSpPr/>
              <p:nvPr/>
            </p:nvSpPr>
            <p:spPr>
              <a:xfrm rot="2700000">
                <a:off x="4008932" y="3023376"/>
                <a:ext cx="1021462" cy="1021462"/>
              </a:xfrm>
              <a:prstGeom prst="rect">
                <a:avLst/>
              </a:pr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sp>
            <p:nvSpPr>
              <p:cNvPr id="29" name="Rectangle 28">
                <a:extLst>
                  <a:ext uri="{FF2B5EF4-FFF2-40B4-BE49-F238E27FC236}">
                    <a16:creationId xmlns:a16="http://schemas.microsoft.com/office/drawing/2014/main" id="{C51A8917-F178-833D-42C3-5361412E3F7D}"/>
                  </a:ext>
                </a:extLst>
              </p:cNvPr>
              <p:cNvSpPr/>
              <p:nvPr/>
            </p:nvSpPr>
            <p:spPr>
              <a:xfrm rot="2700000">
                <a:off x="4128275" y="3142719"/>
                <a:ext cx="782776" cy="782776"/>
              </a:xfrm>
              <a:prstGeom prst="rect">
                <a:avLst/>
              </a:prstGeom>
              <a:gradFill flip="none" rotWithShape="1">
                <a:gsLst>
                  <a:gs pos="100000">
                    <a:srgbClr val="B0F7F4"/>
                  </a:gs>
                  <a:gs pos="0">
                    <a:schemeClr val="bg1"/>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grpSp>
        <p:grpSp>
          <p:nvGrpSpPr>
            <p:cNvPr id="6" name="Group 5">
              <a:extLst>
                <a:ext uri="{FF2B5EF4-FFF2-40B4-BE49-F238E27FC236}">
                  <a16:creationId xmlns:a16="http://schemas.microsoft.com/office/drawing/2014/main" id="{ED936B88-BD5F-9682-4C29-271AF4F07B88}"/>
                </a:ext>
              </a:extLst>
            </p:cNvPr>
            <p:cNvGrpSpPr/>
            <p:nvPr/>
          </p:nvGrpSpPr>
          <p:grpSpPr>
            <a:xfrm>
              <a:off x="5564307" y="1613595"/>
              <a:ext cx="1063389" cy="1063389"/>
              <a:chOff x="4008932" y="3023376"/>
              <a:chExt cx="1021462" cy="1021462"/>
            </a:xfrm>
            <a:effectLst>
              <a:outerShdw blurRad="292100" dist="114300" dir="2700000" algn="tl" rotWithShape="0">
                <a:prstClr val="black">
                  <a:alpha val="20000"/>
                </a:prstClr>
              </a:outerShdw>
            </a:effectLst>
          </p:grpSpPr>
          <p:sp>
            <p:nvSpPr>
              <p:cNvPr id="26" name="Rectangle 25">
                <a:extLst>
                  <a:ext uri="{FF2B5EF4-FFF2-40B4-BE49-F238E27FC236}">
                    <a16:creationId xmlns:a16="http://schemas.microsoft.com/office/drawing/2014/main" id="{BDA4FFB8-F15C-8A6C-3E6F-5EDADC301F6B}"/>
                  </a:ext>
                </a:extLst>
              </p:cNvPr>
              <p:cNvSpPr/>
              <p:nvPr/>
            </p:nvSpPr>
            <p:spPr>
              <a:xfrm rot="18944087">
                <a:off x="4008932" y="3023376"/>
                <a:ext cx="1021462" cy="1021462"/>
              </a:xfrm>
              <a:prstGeom prst="rect">
                <a:avLst/>
              </a:pr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sp>
            <p:nvSpPr>
              <p:cNvPr id="27" name="Rectangle 26">
                <a:extLst>
                  <a:ext uri="{FF2B5EF4-FFF2-40B4-BE49-F238E27FC236}">
                    <a16:creationId xmlns:a16="http://schemas.microsoft.com/office/drawing/2014/main" id="{048F196D-5FD5-C1B1-94AB-66F65C3F5C41}"/>
                  </a:ext>
                </a:extLst>
              </p:cNvPr>
              <p:cNvSpPr/>
              <p:nvPr/>
            </p:nvSpPr>
            <p:spPr>
              <a:xfrm rot="18944087">
                <a:off x="4128275" y="3142719"/>
                <a:ext cx="782776" cy="782775"/>
              </a:xfrm>
              <a:prstGeom prst="rect">
                <a:avLst/>
              </a:prstGeom>
              <a:gradFill flip="none" rotWithShape="1">
                <a:gsLst>
                  <a:gs pos="100000">
                    <a:srgbClr val="B0F7F4"/>
                  </a:gs>
                  <a:gs pos="0">
                    <a:schemeClr val="bg1"/>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grpSp>
        <p:grpSp>
          <p:nvGrpSpPr>
            <p:cNvPr id="7" name="Group 6">
              <a:extLst>
                <a:ext uri="{FF2B5EF4-FFF2-40B4-BE49-F238E27FC236}">
                  <a16:creationId xmlns:a16="http://schemas.microsoft.com/office/drawing/2014/main" id="{30B5D287-4DDD-4AE0-504D-CE473D780ED9}"/>
                </a:ext>
              </a:extLst>
            </p:cNvPr>
            <p:cNvGrpSpPr/>
            <p:nvPr/>
          </p:nvGrpSpPr>
          <p:grpSpPr>
            <a:xfrm>
              <a:off x="5564307" y="4402044"/>
              <a:ext cx="1063389" cy="1063389"/>
              <a:chOff x="4008932" y="3023376"/>
              <a:chExt cx="1021462" cy="1021462"/>
            </a:xfrm>
            <a:effectLst>
              <a:outerShdw blurRad="292100" dist="114300" dir="2700000" algn="tl" rotWithShape="0">
                <a:prstClr val="black">
                  <a:alpha val="20000"/>
                </a:prstClr>
              </a:outerShdw>
            </a:effectLst>
          </p:grpSpPr>
          <p:sp>
            <p:nvSpPr>
              <p:cNvPr id="24" name="Rectangle 23">
                <a:extLst>
                  <a:ext uri="{FF2B5EF4-FFF2-40B4-BE49-F238E27FC236}">
                    <a16:creationId xmlns:a16="http://schemas.microsoft.com/office/drawing/2014/main" id="{C67C23B8-E418-3F48-8AAF-730AF71D6019}"/>
                  </a:ext>
                </a:extLst>
              </p:cNvPr>
              <p:cNvSpPr/>
              <p:nvPr/>
            </p:nvSpPr>
            <p:spPr>
              <a:xfrm rot="2700000">
                <a:off x="4008932" y="3023376"/>
                <a:ext cx="1021462" cy="1021462"/>
              </a:xfrm>
              <a:prstGeom prst="rect">
                <a:avLst/>
              </a:pr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sp>
            <p:nvSpPr>
              <p:cNvPr id="25" name="Rectangle 24">
                <a:extLst>
                  <a:ext uri="{FF2B5EF4-FFF2-40B4-BE49-F238E27FC236}">
                    <a16:creationId xmlns:a16="http://schemas.microsoft.com/office/drawing/2014/main" id="{5D4FA9D2-D07E-B41F-818D-FD1C83B1A41B}"/>
                  </a:ext>
                </a:extLst>
              </p:cNvPr>
              <p:cNvSpPr/>
              <p:nvPr/>
            </p:nvSpPr>
            <p:spPr>
              <a:xfrm rot="2700000">
                <a:off x="4128275" y="3142719"/>
                <a:ext cx="782776" cy="782776"/>
              </a:xfrm>
              <a:prstGeom prst="rect">
                <a:avLst/>
              </a:prstGeom>
              <a:gradFill flip="none" rotWithShape="1">
                <a:gsLst>
                  <a:gs pos="100000">
                    <a:srgbClr val="B0F7F4"/>
                  </a:gs>
                  <a:gs pos="0">
                    <a:schemeClr val="bg1"/>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grpSp>
        <p:grpSp>
          <p:nvGrpSpPr>
            <p:cNvPr id="8" name="Group 7">
              <a:extLst>
                <a:ext uri="{FF2B5EF4-FFF2-40B4-BE49-F238E27FC236}">
                  <a16:creationId xmlns:a16="http://schemas.microsoft.com/office/drawing/2014/main" id="{3C0AFCC7-29C1-7079-D5E2-FEDC443D5CC7}"/>
                </a:ext>
              </a:extLst>
            </p:cNvPr>
            <p:cNvGrpSpPr/>
            <p:nvPr/>
          </p:nvGrpSpPr>
          <p:grpSpPr>
            <a:xfrm>
              <a:off x="5951393" y="1901761"/>
              <a:ext cx="291990" cy="487564"/>
              <a:chOff x="10516393" y="2031360"/>
              <a:chExt cx="163513" cy="273033"/>
            </a:xfrm>
            <a:solidFill>
              <a:srgbClr val="0070C0"/>
            </a:solidFill>
            <a:effectLst/>
          </p:grpSpPr>
          <p:sp>
            <p:nvSpPr>
              <p:cNvPr id="21" name="Freeform 2072">
                <a:extLst>
                  <a:ext uri="{FF2B5EF4-FFF2-40B4-BE49-F238E27FC236}">
                    <a16:creationId xmlns:a16="http://schemas.microsoft.com/office/drawing/2014/main" id="{3E7A6C76-9C9B-FEEE-5B09-5B2890B6A5F5}"/>
                  </a:ext>
                </a:extLst>
              </p:cNvPr>
              <p:cNvSpPr>
                <a:spLocks/>
              </p:cNvSpPr>
              <p:nvPr/>
            </p:nvSpPr>
            <p:spPr bwMode="auto">
              <a:xfrm rot="16244087">
                <a:off x="10571492" y="2226605"/>
                <a:ext cx="49213" cy="106363"/>
              </a:xfrm>
              <a:custGeom>
                <a:avLst/>
                <a:gdLst>
                  <a:gd name="T0" fmla="*/ 135 w 151"/>
                  <a:gd name="T1" fmla="*/ 0 h 331"/>
                  <a:gd name="T2" fmla="*/ 90 w 151"/>
                  <a:gd name="T3" fmla="*/ 0 h 331"/>
                  <a:gd name="T4" fmla="*/ 85 w 151"/>
                  <a:gd name="T5" fmla="*/ 0 h 331"/>
                  <a:gd name="T6" fmla="*/ 79 w 151"/>
                  <a:gd name="T7" fmla="*/ 2 h 331"/>
                  <a:gd name="T8" fmla="*/ 74 w 151"/>
                  <a:gd name="T9" fmla="*/ 4 h 331"/>
                  <a:gd name="T10" fmla="*/ 68 w 151"/>
                  <a:gd name="T11" fmla="*/ 5 h 331"/>
                  <a:gd name="T12" fmla="*/ 58 w 151"/>
                  <a:gd name="T13" fmla="*/ 11 h 331"/>
                  <a:gd name="T14" fmla="*/ 50 w 151"/>
                  <a:gd name="T15" fmla="*/ 20 h 331"/>
                  <a:gd name="T16" fmla="*/ 41 w 151"/>
                  <a:gd name="T17" fmla="*/ 28 h 331"/>
                  <a:gd name="T18" fmla="*/ 35 w 151"/>
                  <a:gd name="T19" fmla="*/ 39 h 331"/>
                  <a:gd name="T20" fmla="*/ 34 w 151"/>
                  <a:gd name="T21" fmla="*/ 44 h 331"/>
                  <a:gd name="T22" fmla="*/ 32 w 151"/>
                  <a:gd name="T23" fmla="*/ 49 h 331"/>
                  <a:gd name="T24" fmla="*/ 30 w 151"/>
                  <a:gd name="T25" fmla="*/ 55 h 331"/>
                  <a:gd name="T26" fmla="*/ 30 w 151"/>
                  <a:gd name="T27" fmla="*/ 60 h 331"/>
                  <a:gd name="T28" fmla="*/ 30 w 151"/>
                  <a:gd name="T29" fmla="*/ 151 h 331"/>
                  <a:gd name="T30" fmla="*/ 16 w 151"/>
                  <a:gd name="T31" fmla="*/ 151 h 331"/>
                  <a:gd name="T32" fmla="*/ 10 w 151"/>
                  <a:gd name="T33" fmla="*/ 152 h 331"/>
                  <a:gd name="T34" fmla="*/ 5 w 151"/>
                  <a:gd name="T35" fmla="*/ 155 h 331"/>
                  <a:gd name="T36" fmla="*/ 1 w 151"/>
                  <a:gd name="T37" fmla="*/ 160 h 331"/>
                  <a:gd name="T38" fmla="*/ 0 w 151"/>
                  <a:gd name="T39" fmla="*/ 166 h 331"/>
                  <a:gd name="T40" fmla="*/ 1 w 151"/>
                  <a:gd name="T41" fmla="*/ 171 h 331"/>
                  <a:gd name="T42" fmla="*/ 5 w 151"/>
                  <a:gd name="T43" fmla="*/ 176 h 331"/>
                  <a:gd name="T44" fmla="*/ 10 w 151"/>
                  <a:gd name="T45" fmla="*/ 180 h 331"/>
                  <a:gd name="T46" fmla="*/ 16 w 151"/>
                  <a:gd name="T47" fmla="*/ 181 h 331"/>
                  <a:gd name="T48" fmla="*/ 30 w 151"/>
                  <a:gd name="T49" fmla="*/ 181 h 331"/>
                  <a:gd name="T50" fmla="*/ 30 w 151"/>
                  <a:gd name="T51" fmla="*/ 271 h 331"/>
                  <a:gd name="T52" fmla="*/ 30 w 151"/>
                  <a:gd name="T53" fmla="*/ 276 h 331"/>
                  <a:gd name="T54" fmla="*/ 32 w 151"/>
                  <a:gd name="T55" fmla="*/ 282 h 331"/>
                  <a:gd name="T56" fmla="*/ 34 w 151"/>
                  <a:gd name="T57" fmla="*/ 287 h 331"/>
                  <a:gd name="T58" fmla="*/ 35 w 151"/>
                  <a:gd name="T59" fmla="*/ 293 h 331"/>
                  <a:gd name="T60" fmla="*/ 41 w 151"/>
                  <a:gd name="T61" fmla="*/ 303 h 331"/>
                  <a:gd name="T62" fmla="*/ 50 w 151"/>
                  <a:gd name="T63" fmla="*/ 312 h 331"/>
                  <a:gd name="T64" fmla="*/ 58 w 151"/>
                  <a:gd name="T65" fmla="*/ 320 h 331"/>
                  <a:gd name="T66" fmla="*/ 68 w 151"/>
                  <a:gd name="T67" fmla="*/ 326 h 331"/>
                  <a:gd name="T68" fmla="*/ 74 w 151"/>
                  <a:gd name="T69" fmla="*/ 329 h 331"/>
                  <a:gd name="T70" fmla="*/ 79 w 151"/>
                  <a:gd name="T71" fmla="*/ 330 h 331"/>
                  <a:gd name="T72" fmla="*/ 85 w 151"/>
                  <a:gd name="T73" fmla="*/ 331 h 331"/>
                  <a:gd name="T74" fmla="*/ 90 w 151"/>
                  <a:gd name="T75" fmla="*/ 331 h 331"/>
                  <a:gd name="T76" fmla="*/ 135 w 151"/>
                  <a:gd name="T77" fmla="*/ 331 h 331"/>
                  <a:gd name="T78" fmla="*/ 141 w 151"/>
                  <a:gd name="T79" fmla="*/ 330 h 331"/>
                  <a:gd name="T80" fmla="*/ 146 w 151"/>
                  <a:gd name="T81" fmla="*/ 326 h 331"/>
                  <a:gd name="T82" fmla="*/ 150 w 151"/>
                  <a:gd name="T83" fmla="*/ 322 h 331"/>
                  <a:gd name="T84" fmla="*/ 151 w 151"/>
                  <a:gd name="T85" fmla="*/ 317 h 331"/>
                  <a:gd name="T86" fmla="*/ 151 w 151"/>
                  <a:gd name="T87" fmla="*/ 15 h 331"/>
                  <a:gd name="T88" fmla="*/ 150 w 151"/>
                  <a:gd name="T89" fmla="*/ 10 h 331"/>
                  <a:gd name="T90" fmla="*/ 146 w 151"/>
                  <a:gd name="T91" fmla="*/ 5 h 331"/>
                  <a:gd name="T92" fmla="*/ 141 w 151"/>
                  <a:gd name="T93" fmla="*/ 2 h 331"/>
                  <a:gd name="T94" fmla="*/ 135 w 151"/>
                  <a:gd name="T9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331">
                    <a:moveTo>
                      <a:pt x="135" y="0"/>
                    </a:moveTo>
                    <a:lnTo>
                      <a:pt x="90" y="0"/>
                    </a:lnTo>
                    <a:lnTo>
                      <a:pt x="85" y="0"/>
                    </a:lnTo>
                    <a:lnTo>
                      <a:pt x="79" y="2"/>
                    </a:lnTo>
                    <a:lnTo>
                      <a:pt x="74" y="4"/>
                    </a:lnTo>
                    <a:lnTo>
                      <a:pt x="68" y="5"/>
                    </a:lnTo>
                    <a:lnTo>
                      <a:pt x="58" y="11"/>
                    </a:lnTo>
                    <a:lnTo>
                      <a:pt x="50" y="20"/>
                    </a:lnTo>
                    <a:lnTo>
                      <a:pt x="41" y="28"/>
                    </a:lnTo>
                    <a:lnTo>
                      <a:pt x="35" y="39"/>
                    </a:lnTo>
                    <a:lnTo>
                      <a:pt x="34" y="44"/>
                    </a:lnTo>
                    <a:lnTo>
                      <a:pt x="32" y="49"/>
                    </a:lnTo>
                    <a:lnTo>
                      <a:pt x="30" y="55"/>
                    </a:lnTo>
                    <a:lnTo>
                      <a:pt x="30" y="60"/>
                    </a:lnTo>
                    <a:lnTo>
                      <a:pt x="30" y="151"/>
                    </a:lnTo>
                    <a:lnTo>
                      <a:pt x="16" y="151"/>
                    </a:lnTo>
                    <a:lnTo>
                      <a:pt x="10" y="152"/>
                    </a:lnTo>
                    <a:lnTo>
                      <a:pt x="5" y="155"/>
                    </a:lnTo>
                    <a:lnTo>
                      <a:pt x="1" y="160"/>
                    </a:lnTo>
                    <a:lnTo>
                      <a:pt x="0" y="166"/>
                    </a:lnTo>
                    <a:lnTo>
                      <a:pt x="1" y="171"/>
                    </a:lnTo>
                    <a:lnTo>
                      <a:pt x="5" y="176"/>
                    </a:lnTo>
                    <a:lnTo>
                      <a:pt x="10" y="180"/>
                    </a:lnTo>
                    <a:lnTo>
                      <a:pt x="16" y="181"/>
                    </a:lnTo>
                    <a:lnTo>
                      <a:pt x="30" y="181"/>
                    </a:lnTo>
                    <a:lnTo>
                      <a:pt x="30" y="271"/>
                    </a:lnTo>
                    <a:lnTo>
                      <a:pt x="30" y="276"/>
                    </a:lnTo>
                    <a:lnTo>
                      <a:pt x="32" y="282"/>
                    </a:lnTo>
                    <a:lnTo>
                      <a:pt x="34" y="287"/>
                    </a:lnTo>
                    <a:lnTo>
                      <a:pt x="35" y="293"/>
                    </a:lnTo>
                    <a:lnTo>
                      <a:pt x="41" y="303"/>
                    </a:lnTo>
                    <a:lnTo>
                      <a:pt x="50" y="312"/>
                    </a:lnTo>
                    <a:lnTo>
                      <a:pt x="58" y="320"/>
                    </a:lnTo>
                    <a:lnTo>
                      <a:pt x="68" y="326"/>
                    </a:lnTo>
                    <a:lnTo>
                      <a:pt x="74" y="329"/>
                    </a:lnTo>
                    <a:lnTo>
                      <a:pt x="79" y="330"/>
                    </a:lnTo>
                    <a:lnTo>
                      <a:pt x="85" y="331"/>
                    </a:lnTo>
                    <a:lnTo>
                      <a:pt x="90" y="331"/>
                    </a:lnTo>
                    <a:lnTo>
                      <a:pt x="135" y="331"/>
                    </a:lnTo>
                    <a:lnTo>
                      <a:pt x="141" y="330"/>
                    </a:lnTo>
                    <a:lnTo>
                      <a:pt x="146" y="326"/>
                    </a:lnTo>
                    <a:lnTo>
                      <a:pt x="150" y="322"/>
                    </a:lnTo>
                    <a:lnTo>
                      <a:pt x="151" y="317"/>
                    </a:lnTo>
                    <a:lnTo>
                      <a:pt x="151" y="15"/>
                    </a:lnTo>
                    <a:lnTo>
                      <a:pt x="150" y="10"/>
                    </a:lnTo>
                    <a:lnTo>
                      <a:pt x="146" y="5"/>
                    </a:lnTo>
                    <a:lnTo>
                      <a:pt x="141" y="2"/>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22" name="Freeform 2073">
                <a:extLst>
                  <a:ext uri="{FF2B5EF4-FFF2-40B4-BE49-F238E27FC236}">
                    <a16:creationId xmlns:a16="http://schemas.microsoft.com/office/drawing/2014/main" id="{AD847B56-5F85-4B72-3E84-5244E3EF2F78}"/>
                  </a:ext>
                </a:extLst>
              </p:cNvPr>
              <p:cNvSpPr>
                <a:spLocks/>
              </p:cNvSpPr>
              <p:nvPr/>
            </p:nvSpPr>
            <p:spPr bwMode="auto">
              <a:xfrm rot="16244087">
                <a:off x="10512425" y="2085977"/>
                <a:ext cx="171450" cy="163513"/>
              </a:xfrm>
              <a:custGeom>
                <a:avLst/>
                <a:gdLst>
                  <a:gd name="T0" fmla="*/ 421 w 542"/>
                  <a:gd name="T1" fmla="*/ 0 h 512"/>
                  <a:gd name="T2" fmla="*/ 395 w 542"/>
                  <a:gd name="T3" fmla="*/ 4 h 512"/>
                  <a:gd name="T4" fmla="*/ 386 w 542"/>
                  <a:gd name="T5" fmla="*/ 10 h 512"/>
                  <a:gd name="T6" fmla="*/ 377 w 542"/>
                  <a:gd name="T7" fmla="*/ 16 h 512"/>
                  <a:gd name="T8" fmla="*/ 370 w 542"/>
                  <a:gd name="T9" fmla="*/ 24 h 512"/>
                  <a:gd name="T10" fmla="*/ 365 w 542"/>
                  <a:gd name="T11" fmla="*/ 35 h 512"/>
                  <a:gd name="T12" fmla="*/ 361 w 542"/>
                  <a:gd name="T13" fmla="*/ 60 h 512"/>
                  <a:gd name="T14" fmla="*/ 180 w 542"/>
                  <a:gd name="T15" fmla="*/ 241 h 512"/>
                  <a:gd name="T16" fmla="*/ 179 w 542"/>
                  <a:gd name="T17" fmla="*/ 46 h 512"/>
                  <a:gd name="T18" fmla="*/ 174 w 542"/>
                  <a:gd name="T19" fmla="*/ 29 h 512"/>
                  <a:gd name="T20" fmla="*/ 168 w 542"/>
                  <a:gd name="T21" fmla="*/ 20 h 512"/>
                  <a:gd name="T22" fmla="*/ 161 w 542"/>
                  <a:gd name="T23" fmla="*/ 12 h 512"/>
                  <a:gd name="T24" fmla="*/ 151 w 542"/>
                  <a:gd name="T25" fmla="*/ 6 h 512"/>
                  <a:gd name="T26" fmla="*/ 134 w 542"/>
                  <a:gd name="T27" fmla="*/ 1 h 512"/>
                  <a:gd name="T28" fmla="*/ 59 w 542"/>
                  <a:gd name="T29" fmla="*/ 0 h 512"/>
                  <a:gd name="T30" fmla="*/ 35 w 542"/>
                  <a:gd name="T31" fmla="*/ 4 h 512"/>
                  <a:gd name="T32" fmla="*/ 24 w 542"/>
                  <a:gd name="T33" fmla="*/ 10 h 512"/>
                  <a:gd name="T34" fmla="*/ 15 w 542"/>
                  <a:gd name="T35" fmla="*/ 16 h 512"/>
                  <a:gd name="T36" fmla="*/ 9 w 542"/>
                  <a:gd name="T37" fmla="*/ 24 h 512"/>
                  <a:gd name="T38" fmla="*/ 3 w 542"/>
                  <a:gd name="T39" fmla="*/ 35 h 512"/>
                  <a:gd name="T40" fmla="*/ 0 w 542"/>
                  <a:gd name="T41" fmla="*/ 60 h 512"/>
                  <a:gd name="T42" fmla="*/ 1 w 542"/>
                  <a:gd name="T43" fmla="*/ 465 h 512"/>
                  <a:gd name="T44" fmla="*/ 6 w 542"/>
                  <a:gd name="T45" fmla="*/ 482 h 512"/>
                  <a:gd name="T46" fmla="*/ 12 w 542"/>
                  <a:gd name="T47" fmla="*/ 492 h 512"/>
                  <a:gd name="T48" fmla="*/ 19 w 542"/>
                  <a:gd name="T49" fmla="*/ 499 h 512"/>
                  <a:gd name="T50" fmla="*/ 29 w 542"/>
                  <a:gd name="T51" fmla="*/ 506 h 512"/>
                  <a:gd name="T52" fmla="*/ 46 w 542"/>
                  <a:gd name="T53" fmla="*/ 510 h 512"/>
                  <a:gd name="T54" fmla="*/ 120 w 542"/>
                  <a:gd name="T55" fmla="*/ 512 h 512"/>
                  <a:gd name="T56" fmla="*/ 146 w 542"/>
                  <a:gd name="T57" fmla="*/ 508 h 512"/>
                  <a:gd name="T58" fmla="*/ 156 w 542"/>
                  <a:gd name="T59" fmla="*/ 503 h 512"/>
                  <a:gd name="T60" fmla="*/ 164 w 542"/>
                  <a:gd name="T61" fmla="*/ 496 h 512"/>
                  <a:gd name="T62" fmla="*/ 172 w 542"/>
                  <a:gd name="T63" fmla="*/ 487 h 512"/>
                  <a:gd name="T64" fmla="*/ 177 w 542"/>
                  <a:gd name="T65" fmla="*/ 477 h 512"/>
                  <a:gd name="T66" fmla="*/ 180 w 542"/>
                  <a:gd name="T67" fmla="*/ 452 h 512"/>
                  <a:gd name="T68" fmla="*/ 361 w 542"/>
                  <a:gd name="T69" fmla="*/ 271 h 512"/>
                  <a:gd name="T70" fmla="*/ 362 w 542"/>
                  <a:gd name="T71" fmla="*/ 465 h 512"/>
                  <a:gd name="T72" fmla="*/ 367 w 542"/>
                  <a:gd name="T73" fmla="*/ 482 h 512"/>
                  <a:gd name="T74" fmla="*/ 373 w 542"/>
                  <a:gd name="T75" fmla="*/ 492 h 512"/>
                  <a:gd name="T76" fmla="*/ 381 w 542"/>
                  <a:gd name="T77" fmla="*/ 499 h 512"/>
                  <a:gd name="T78" fmla="*/ 390 w 542"/>
                  <a:gd name="T79" fmla="*/ 506 h 512"/>
                  <a:gd name="T80" fmla="*/ 408 w 542"/>
                  <a:gd name="T81" fmla="*/ 510 h 512"/>
                  <a:gd name="T82" fmla="*/ 481 w 542"/>
                  <a:gd name="T83" fmla="*/ 512 h 512"/>
                  <a:gd name="T84" fmla="*/ 506 w 542"/>
                  <a:gd name="T85" fmla="*/ 508 h 512"/>
                  <a:gd name="T86" fmla="*/ 517 w 542"/>
                  <a:gd name="T87" fmla="*/ 503 h 512"/>
                  <a:gd name="T88" fmla="*/ 526 w 542"/>
                  <a:gd name="T89" fmla="*/ 496 h 512"/>
                  <a:gd name="T90" fmla="*/ 532 w 542"/>
                  <a:gd name="T91" fmla="*/ 487 h 512"/>
                  <a:gd name="T92" fmla="*/ 537 w 542"/>
                  <a:gd name="T93" fmla="*/ 477 h 512"/>
                  <a:gd name="T94" fmla="*/ 542 w 542"/>
                  <a:gd name="T95" fmla="*/ 452 h 512"/>
                  <a:gd name="T96" fmla="*/ 541 w 542"/>
                  <a:gd name="T97" fmla="*/ 46 h 512"/>
                  <a:gd name="T98" fmla="*/ 535 w 542"/>
                  <a:gd name="T99" fmla="*/ 29 h 512"/>
                  <a:gd name="T100" fmla="*/ 530 w 542"/>
                  <a:gd name="T101" fmla="*/ 20 h 512"/>
                  <a:gd name="T102" fmla="*/ 521 w 542"/>
                  <a:gd name="T103" fmla="*/ 12 h 512"/>
                  <a:gd name="T104" fmla="*/ 513 w 542"/>
                  <a:gd name="T105" fmla="*/ 6 h 512"/>
                  <a:gd name="T106" fmla="*/ 494 w 542"/>
                  <a:gd name="T107" fmla="*/ 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2" h="512">
                    <a:moveTo>
                      <a:pt x="481" y="0"/>
                    </a:moveTo>
                    <a:lnTo>
                      <a:pt x="421" y="0"/>
                    </a:lnTo>
                    <a:lnTo>
                      <a:pt x="408" y="1"/>
                    </a:lnTo>
                    <a:lnTo>
                      <a:pt x="395" y="4"/>
                    </a:lnTo>
                    <a:lnTo>
                      <a:pt x="390" y="6"/>
                    </a:lnTo>
                    <a:lnTo>
                      <a:pt x="386" y="10"/>
                    </a:lnTo>
                    <a:lnTo>
                      <a:pt x="381" y="12"/>
                    </a:lnTo>
                    <a:lnTo>
                      <a:pt x="377" y="16"/>
                    </a:lnTo>
                    <a:lnTo>
                      <a:pt x="373" y="20"/>
                    </a:lnTo>
                    <a:lnTo>
                      <a:pt x="370" y="24"/>
                    </a:lnTo>
                    <a:lnTo>
                      <a:pt x="367" y="29"/>
                    </a:lnTo>
                    <a:lnTo>
                      <a:pt x="365" y="35"/>
                    </a:lnTo>
                    <a:lnTo>
                      <a:pt x="362" y="46"/>
                    </a:lnTo>
                    <a:lnTo>
                      <a:pt x="361" y="60"/>
                    </a:lnTo>
                    <a:lnTo>
                      <a:pt x="361" y="241"/>
                    </a:lnTo>
                    <a:lnTo>
                      <a:pt x="180" y="241"/>
                    </a:lnTo>
                    <a:lnTo>
                      <a:pt x="180" y="60"/>
                    </a:lnTo>
                    <a:lnTo>
                      <a:pt x="179" y="46"/>
                    </a:lnTo>
                    <a:lnTo>
                      <a:pt x="177" y="35"/>
                    </a:lnTo>
                    <a:lnTo>
                      <a:pt x="174" y="29"/>
                    </a:lnTo>
                    <a:lnTo>
                      <a:pt x="172" y="24"/>
                    </a:lnTo>
                    <a:lnTo>
                      <a:pt x="168" y="20"/>
                    </a:lnTo>
                    <a:lnTo>
                      <a:pt x="164" y="16"/>
                    </a:lnTo>
                    <a:lnTo>
                      <a:pt x="161" y="12"/>
                    </a:lnTo>
                    <a:lnTo>
                      <a:pt x="156" y="10"/>
                    </a:lnTo>
                    <a:lnTo>
                      <a:pt x="151" y="6"/>
                    </a:lnTo>
                    <a:lnTo>
                      <a:pt x="146" y="4"/>
                    </a:lnTo>
                    <a:lnTo>
                      <a:pt x="134" y="1"/>
                    </a:lnTo>
                    <a:lnTo>
                      <a:pt x="120" y="0"/>
                    </a:lnTo>
                    <a:lnTo>
                      <a:pt x="59" y="0"/>
                    </a:lnTo>
                    <a:lnTo>
                      <a:pt x="46" y="1"/>
                    </a:lnTo>
                    <a:lnTo>
                      <a:pt x="35" y="4"/>
                    </a:lnTo>
                    <a:lnTo>
                      <a:pt x="29" y="6"/>
                    </a:lnTo>
                    <a:lnTo>
                      <a:pt x="24" y="10"/>
                    </a:lnTo>
                    <a:lnTo>
                      <a:pt x="19" y="12"/>
                    </a:lnTo>
                    <a:lnTo>
                      <a:pt x="15" y="16"/>
                    </a:lnTo>
                    <a:lnTo>
                      <a:pt x="12" y="20"/>
                    </a:lnTo>
                    <a:lnTo>
                      <a:pt x="9" y="24"/>
                    </a:lnTo>
                    <a:lnTo>
                      <a:pt x="6" y="29"/>
                    </a:lnTo>
                    <a:lnTo>
                      <a:pt x="3" y="35"/>
                    </a:lnTo>
                    <a:lnTo>
                      <a:pt x="1" y="46"/>
                    </a:lnTo>
                    <a:lnTo>
                      <a:pt x="0" y="60"/>
                    </a:lnTo>
                    <a:lnTo>
                      <a:pt x="0" y="452"/>
                    </a:lnTo>
                    <a:lnTo>
                      <a:pt x="1" y="465"/>
                    </a:lnTo>
                    <a:lnTo>
                      <a:pt x="3" y="477"/>
                    </a:lnTo>
                    <a:lnTo>
                      <a:pt x="6" y="482"/>
                    </a:lnTo>
                    <a:lnTo>
                      <a:pt x="9" y="487"/>
                    </a:lnTo>
                    <a:lnTo>
                      <a:pt x="12" y="492"/>
                    </a:lnTo>
                    <a:lnTo>
                      <a:pt x="15" y="496"/>
                    </a:lnTo>
                    <a:lnTo>
                      <a:pt x="19" y="499"/>
                    </a:lnTo>
                    <a:lnTo>
                      <a:pt x="24" y="503"/>
                    </a:lnTo>
                    <a:lnTo>
                      <a:pt x="29" y="506"/>
                    </a:lnTo>
                    <a:lnTo>
                      <a:pt x="35" y="508"/>
                    </a:lnTo>
                    <a:lnTo>
                      <a:pt x="46" y="510"/>
                    </a:lnTo>
                    <a:lnTo>
                      <a:pt x="59" y="512"/>
                    </a:lnTo>
                    <a:lnTo>
                      <a:pt x="120" y="512"/>
                    </a:lnTo>
                    <a:lnTo>
                      <a:pt x="134" y="510"/>
                    </a:lnTo>
                    <a:lnTo>
                      <a:pt x="146" y="508"/>
                    </a:lnTo>
                    <a:lnTo>
                      <a:pt x="151" y="506"/>
                    </a:lnTo>
                    <a:lnTo>
                      <a:pt x="156" y="503"/>
                    </a:lnTo>
                    <a:lnTo>
                      <a:pt x="161" y="499"/>
                    </a:lnTo>
                    <a:lnTo>
                      <a:pt x="164" y="496"/>
                    </a:lnTo>
                    <a:lnTo>
                      <a:pt x="168" y="492"/>
                    </a:lnTo>
                    <a:lnTo>
                      <a:pt x="172" y="487"/>
                    </a:lnTo>
                    <a:lnTo>
                      <a:pt x="174" y="482"/>
                    </a:lnTo>
                    <a:lnTo>
                      <a:pt x="177" y="477"/>
                    </a:lnTo>
                    <a:lnTo>
                      <a:pt x="179" y="465"/>
                    </a:lnTo>
                    <a:lnTo>
                      <a:pt x="180" y="452"/>
                    </a:lnTo>
                    <a:lnTo>
                      <a:pt x="180" y="271"/>
                    </a:lnTo>
                    <a:lnTo>
                      <a:pt x="361" y="271"/>
                    </a:lnTo>
                    <a:lnTo>
                      <a:pt x="361" y="452"/>
                    </a:lnTo>
                    <a:lnTo>
                      <a:pt x="362" y="465"/>
                    </a:lnTo>
                    <a:lnTo>
                      <a:pt x="365" y="477"/>
                    </a:lnTo>
                    <a:lnTo>
                      <a:pt x="367" y="482"/>
                    </a:lnTo>
                    <a:lnTo>
                      <a:pt x="370" y="487"/>
                    </a:lnTo>
                    <a:lnTo>
                      <a:pt x="373" y="492"/>
                    </a:lnTo>
                    <a:lnTo>
                      <a:pt x="377" y="496"/>
                    </a:lnTo>
                    <a:lnTo>
                      <a:pt x="381" y="499"/>
                    </a:lnTo>
                    <a:lnTo>
                      <a:pt x="386" y="503"/>
                    </a:lnTo>
                    <a:lnTo>
                      <a:pt x="390" y="506"/>
                    </a:lnTo>
                    <a:lnTo>
                      <a:pt x="395" y="508"/>
                    </a:lnTo>
                    <a:lnTo>
                      <a:pt x="408" y="510"/>
                    </a:lnTo>
                    <a:lnTo>
                      <a:pt x="421" y="512"/>
                    </a:lnTo>
                    <a:lnTo>
                      <a:pt x="481" y="512"/>
                    </a:lnTo>
                    <a:lnTo>
                      <a:pt x="494" y="510"/>
                    </a:lnTo>
                    <a:lnTo>
                      <a:pt x="506" y="508"/>
                    </a:lnTo>
                    <a:lnTo>
                      <a:pt x="513" y="506"/>
                    </a:lnTo>
                    <a:lnTo>
                      <a:pt x="517" y="503"/>
                    </a:lnTo>
                    <a:lnTo>
                      <a:pt x="521" y="499"/>
                    </a:lnTo>
                    <a:lnTo>
                      <a:pt x="526" y="496"/>
                    </a:lnTo>
                    <a:lnTo>
                      <a:pt x="530" y="492"/>
                    </a:lnTo>
                    <a:lnTo>
                      <a:pt x="532" y="487"/>
                    </a:lnTo>
                    <a:lnTo>
                      <a:pt x="535" y="482"/>
                    </a:lnTo>
                    <a:lnTo>
                      <a:pt x="537" y="477"/>
                    </a:lnTo>
                    <a:lnTo>
                      <a:pt x="541" y="465"/>
                    </a:lnTo>
                    <a:lnTo>
                      <a:pt x="542" y="452"/>
                    </a:lnTo>
                    <a:lnTo>
                      <a:pt x="542" y="60"/>
                    </a:lnTo>
                    <a:lnTo>
                      <a:pt x="541" y="46"/>
                    </a:lnTo>
                    <a:lnTo>
                      <a:pt x="537" y="35"/>
                    </a:lnTo>
                    <a:lnTo>
                      <a:pt x="535" y="29"/>
                    </a:lnTo>
                    <a:lnTo>
                      <a:pt x="532" y="24"/>
                    </a:lnTo>
                    <a:lnTo>
                      <a:pt x="530" y="20"/>
                    </a:lnTo>
                    <a:lnTo>
                      <a:pt x="526" y="16"/>
                    </a:lnTo>
                    <a:lnTo>
                      <a:pt x="521" y="12"/>
                    </a:lnTo>
                    <a:lnTo>
                      <a:pt x="517" y="10"/>
                    </a:lnTo>
                    <a:lnTo>
                      <a:pt x="513" y="6"/>
                    </a:lnTo>
                    <a:lnTo>
                      <a:pt x="506" y="4"/>
                    </a:lnTo>
                    <a:lnTo>
                      <a:pt x="494" y="1"/>
                    </a:lnTo>
                    <a:lnTo>
                      <a:pt x="4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23" name="Freeform 2074">
                <a:extLst>
                  <a:ext uri="{FF2B5EF4-FFF2-40B4-BE49-F238E27FC236}">
                    <a16:creationId xmlns:a16="http://schemas.microsoft.com/office/drawing/2014/main" id="{5BA22EA3-C82F-E194-26D1-13EE790EF51A}"/>
                  </a:ext>
                </a:extLst>
              </p:cNvPr>
              <p:cNvSpPr>
                <a:spLocks/>
              </p:cNvSpPr>
              <p:nvPr/>
            </p:nvSpPr>
            <p:spPr bwMode="auto">
              <a:xfrm rot="16244087">
                <a:off x="10572286" y="2001991"/>
                <a:ext cx="47625" cy="106363"/>
              </a:xfrm>
              <a:custGeom>
                <a:avLst/>
                <a:gdLst>
                  <a:gd name="T0" fmla="*/ 136 w 150"/>
                  <a:gd name="T1" fmla="*/ 151 h 331"/>
                  <a:gd name="T2" fmla="*/ 121 w 150"/>
                  <a:gd name="T3" fmla="*/ 151 h 331"/>
                  <a:gd name="T4" fmla="*/ 121 w 150"/>
                  <a:gd name="T5" fmla="*/ 60 h 331"/>
                  <a:gd name="T6" fmla="*/ 120 w 150"/>
                  <a:gd name="T7" fmla="*/ 55 h 331"/>
                  <a:gd name="T8" fmla="*/ 120 w 150"/>
                  <a:gd name="T9" fmla="*/ 49 h 331"/>
                  <a:gd name="T10" fmla="*/ 117 w 150"/>
                  <a:gd name="T11" fmla="*/ 44 h 331"/>
                  <a:gd name="T12" fmla="*/ 115 w 150"/>
                  <a:gd name="T13" fmla="*/ 38 h 331"/>
                  <a:gd name="T14" fmla="*/ 109 w 150"/>
                  <a:gd name="T15" fmla="*/ 28 h 331"/>
                  <a:gd name="T16" fmla="*/ 102 w 150"/>
                  <a:gd name="T17" fmla="*/ 20 h 331"/>
                  <a:gd name="T18" fmla="*/ 93 w 150"/>
                  <a:gd name="T19" fmla="*/ 11 h 331"/>
                  <a:gd name="T20" fmla="*/ 82 w 150"/>
                  <a:gd name="T21" fmla="*/ 5 h 331"/>
                  <a:gd name="T22" fmla="*/ 77 w 150"/>
                  <a:gd name="T23" fmla="*/ 4 h 331"/>
                  <a:gd name="T24" fmla="*/ 71 w 150"/>
                  <a:gd name="T25" fmla="*/ 2 h 331"/>
                  <a:gd name="T26" fmla="*/ 66 w 150"/>
                  <a:gd name="T27" fmla="*/ 0 h 331"/>
                  <a:gd name="T28" fmla="*/ 60 w 150"/>
                  <a:gd name="T29" fmla="*/ 0 h 331"/>
                  <a:gd name="T30" fmla="*/ 15 w 150"/>
                  <a:gd name="T31" fmla="*/ 0 h 331"/>
                  <a:gd name="T32" fmla="*/ 10 w 150"/>
                  <a:gd name="T33" fmla="*/ 2 h 331"/>
                  <a:gd name="T34" fmla="*/ 5 w 150"/>
                  <a:gd name="T35" fmla="*/ 5 h 331"/>
                  <a:gd name="T36" fmla="*/ 1 w 150"/>
                  <a:gd name="T37" fmla="*/ 10 h 331"/>
                  <a:gd name="T38" fmla="*/ 0 w 150"/>
                  <a:gd name="T39" fmla="*/ 15 h 331"/>
                  <a:gd name="T40" fmla="*/ 0 w 150"/>
                  <a:gd name="T41" fmla="*/ 317 h 331"/>
                  <a:gd name="T42" fmla="*/ 1 w 150"/>
                  <a:gd name="T43" fmla="*/ 322 h 331"/>
                  <a:gd name="T44" fmla="*/ 5 w 150"/>
                  <a:gd name="T45" fmla="*/ 326 h 331"/>
                  <a:gd name="T46" fmla="*/ 10 w 150"/>
                  <a:gd name="T47" fmla="*/ 330 h 331"/>
                  <a:gd name="T48" fmla="*/ 15 w 150"/>
                  <a:gd name="T49" fmla="*/ 331 h 331"/>
                  <a:gd name="T50" fmla="*/ 60 w 150"/>
                  <a:gd name="T51" fmla="*/ 331 h 331"/>
                  <a:gd name="T52" fmla="*/ 66 w 150"/>
                  <a:gd name="T53" fmla="*/ 331 h 331"/>
                  <a:gd name="T54" fmla="*/ 71 w 150"/>
                  <a:gd name="T55" fmla="*/ 330 h 331"/>
                  <a:gd name="T56" fmla="*/ 77 w 150"/>
                  <a:gd name="T57" fmla="*/ 329 h 331"/>
                  <a:gd name="T58" fmla="*/ 82 w 150"/>
                  <a:gd name="T59" fmla="*/ 326 h 331"/>
                  <a:gd name="T60" fmla="*/ 93 w 150"/>
                  <a:gd name="T61" fmla="*/ 320 h 331"/>
                  <a:gd name="T62" fmla="*/ 102 w 150"/>
                  <a:gd name="T63" fmla="*/ 312 h 331"/>
                  <a:gd name="T64" fmla="*/ 109 w 150"/>
                  <a:gd name="T65" fmla="*/ 303 h 331"/>
                  <a:gd name="T66" fmla="*/ 115 w 150"/>
                  <a:gd name="T67" fmla="*/ 293 h 331"/>
                  <a:gd name="T68" fmla="*/ 117 w 150"/>
                  <a:gd name="T69" fmla="*/ 287 h 331"/>
                  <a:gd name="T70" fmla="*/ 120 w 150"/>
                  <a:gd name="T71" fmla="*/ 282 h 331"/>
                  <a:gd name="T72" fmla="*/ 120 w 150"/>
                  <a:gd name="T73" fmla="*/ 276 h 331"/>
                  <a:gd name="T74" fmla="*/ 121 w 150"/>
                  <a:gd name="T75" fmla="*/ 271 h 331"/>
                  <a:gd name="T76" fmla="*/ 121 w 150"/>
                  <a:gd name="T77" fmla="*/ 181 h 331"/>
                  <a:gd name="T78" fmla="*/ 136 w 150"/>
                  <a:gd name="T79" fmla="*/ 181 h 331"/>
                  <a:gd name="T80" fmla="*/ 142 w 150"/>
                  <a:gd name="T81" fmla="*/ 180 h 331"/>
                  <a:gd name="T82" fmla="*/ 147 w 150"/>
                  <a:gd name="T83" fmla="*/ 176 h 331"/>
                  <a:gd name="T84" fmla="*/ 149 w 150"/>
                  <a:gd name="T85" fmla="*/ 171 h 331"/>
                  <a:gd name="T86" fmla="*/ 150 w 150"/>
                  <a:gd name="T87" fmla="*/ 166 h 331"/>
                  <a:gd name="T88" fmla="*/ 149 w 150"/>
                  <a:gd name="T89" fmla="*/ 160 h 331"/>
                  <a:gd name="T90" fmla="*/ 147 w 150"/>
                  <a:gd name="T91" fmla="*/ 155 h 331"/>
                  <a:gd name="T92" fmla="*/ 142 w 150"/>
                  <a:gd name="T93" fmla="*/ 152 h 331"/>
                  <a:gd name="T94" fmla="*/ 136 w 150"/>
                  <a:gd name="T95" fmla="*/ 15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0" h="331">
                    <a:moveTo>
                      <a:pt x="136" y="151"/>
                    </a:moveTo>
                    <a:lnTo>
                      <a:pt x="121" y="151"/>
                    </a:lnTo>
                    <a:lnTo>
                      <a:pt x="121" y="60"/>
                    </a:lnTo>
                    <a:lnTo>
                      <a:pt x="120" y="55"/>
                    </a:lnTo>
                    <a:lnTo>
                      <a:pt x="120" y="49"/>
                    </a:lnTo>
                    <a:lnTo>
                      <a:pt x="117" y="44"/>
                    </a:lnTo>
                    <a:lnTo>
                      <a:pt x="115" y="38"/>
                    </a:lnTo>
                    <a:lnTo>
                      <a:pt x="109" y="28"/>
                    </a:lnTo>
                    <a:lnTo>
                      <a:pt x="102" y="20"/>
                    </a:lnTo>
                    <a:lnTo>
                      <a:pt x="93" y="11"/>
                    </a:lnTo>
                    <a:lnTo>
                      <a:pt x="82" y="5"/>
                    </a:lnTo>
                    <a:lnTo>
                      <a:pt x="77" y="4"/>
                    </a:lnTo>
                    <a:lnTo>
                      <a:pt x="71" y="2"/>
                    </a:lnTo>
                    <a:lnTo>
                      <a:pt x="66" y="0"/>
                    </a:lnTo>
                    <a:lnTo>
                      <a:pt x="60" y="0"/>
                    </a:lnTo>
                    <a:lnTo>
                      <a:pt x="15" y="0"/>
                    </a:lnTo>
                    <a:lnTo>
                      <a:pt x="10" y="2"/>
                    </a:lnTo>
                    <a:lnTo>
                      <a:pt x="5" y="5"/>
                    </a:lnTo>
                    <a:lnTo>
                      <a:pt x="1" y="10"/>
                    </a:lnTo>
                    <a:lnTo>
                      <a:pt x="0" y="15"/>
                    </a:lnTo>
                    <a:lnTo>
                      <a:pt x="0" y="317"/>
                    </a:lnTo>
                    <a:lnTo>
                      <a:pt x="1" y="322"/>
                    </a:lnTo>
                    <a:lnTo>
                      <a:pt x="5" y="326"/>
                    </a:lnTo>
                    <a:lnTo>
                      <a:pt x="10" y="330"/>
                    </a:lnTo>
                    <a:lnTo>
                      <a:pt x="15" y="331"/>
                    </a:lnTo>
                    <a:lnTo>
                      <a:pt x="60" y="331"/>
                    </a:lnTo>
                    <a:lnTo>
                      <a:pt x="66" y="331"/>
                    </a:lnTo>
                    <a:lnTo>
                      <a:pt x="71" y="330"/>
                    </a:lnTo>
                    <a:lnTo>
                      <a:pt x="77" y="329"/>
                    </a:lnTo>
                    <a:lnTo>
                      <a:pt x="82" y="326"/>
                    </a:lnTo>
                    <a:lnTo>
                      <a:pt x="93" y="320"/>
                    </a:lnTo>
                    <a:lnTo>
                      <a:pt x="102" y="312"/>
                    </a:lnTo>
                    <a:lnTo>
                      <a:pt x="109" y="303"/>
                    </a:lnTo>
                    <a:lnTo>
                      <a:pt x="115" y="293"/>
                    </a:lnTo>
                    <a:lnTo>
                      <a:pt x="117" y="287"/>
                    </a:lnTo>
                    <a:lnTo>
                      <a:pt x="120" y="282"/>
                    </a:lnTo>
                    <a:lnTo>
                      <a:pt x="120" y="276"/>
                    </a:lnTo>
                    <a:lnTo>
                      <a:pt x="121" y="271"/>
                    </a:lnTo>
                    <a:lnTo>
                      <a:pt x="121" y="181"/>
                    </a:lnTo>
                    <a:lnTo>
                      <a:pt x="136" y="181"/>
                    </a:lnTo>
                    <a:lnTo>
                      <a:pt x="142" y="180"/>
                    </a:lnTo>
                    <a:lnTo>
                      <a:pt x="147" y="176"/>
                    </a:lnTo>
                    <a:lnTo>
                      <a:pt x="149" y="171"/>
                    </a:lnTo>
                    <a:lnTo>
                      <a:pt x="150" y="166"/>
                    </a:lnTo>
                    <a:lnTo>
                      <a:pt x="149" y="160"/>
                    </a:lnTo>
                    <a:lnTo>
                      <a:pt x="147" y="155"/>
                    </a:lnTo>
                    <a:lnTo>
                      <a:pt x="142" y="152"/>
                    </a:lnTo>
                    <a:lnTo>
                      <a:pt x="13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dirty="0"/>
              </a:p>
            </p:txBody>
          </p:sp>
        </p:grpSp>
        <p:grpSp>
          <p:nvGrpSpPr>
            <p:cNvPr id="9" name="Group 8">
              <a:extLst>
                <a:ext uri="{FF2B5EF4-FFF2-40B4-BE49-F238E27FC236}">
                  <a16:creationId xmlns:a16="http://schemas.microsoft.com/office/drawing/2014/main" id="{D3AA8867-A37F-124E-A466-2AEFA54FE959}"/>
                </a:ext>
              </a:extLst>
            </p:cNvPr>
            <p:cNvGrpSpPr/>
            <p:nvPr/>
          </p:nvGrpSpPr>
          <p:grpSpPr>
            <a:xfrm>
              <a:off x="7300431" y="3344605"/>
              <a:ext cx="395049" cy="388466"/>
              <a:chOff x="6443663" y="2484438"/>
              <a:chExt cx="285750" cy="280987"/>
            </a:xfrm>
            <a:solidFill>
              <a:srgbClr val="0070C0"/>
            </a:solidFill>
            <a:effectLst/>
          </p:grpSpPr>
          <p:sp>
            <p:nvSpPr>
              <p:cNvPr id="16" name="Freeform 3837">
                <a:extLst>
                  <a:ext uri="{FF2B5EF4-FFF2-40B4-BE49-F238E27FC236}">
                    <a16:creationId xmlns:a16="http://schemas.microsoft.com/office/drawing/2014/main" id="{E9B198A5-ED90-E545-AB64-499192E76A1A}"/>
                  </a:ext>
                </a:extLst>
              </p:cNvPr>
              <p:cNvSpPr>
                <a:spLocks/>
              </p:cNvSpPr>
              <p:nvPr/>
            </p:nvSpPr>
            <p:spPr bwMode="auto">
              <a:xfrm>
                <a:off x="6486525" y="2498725"/>
                <a:ext cx="42863" cy="42863"/>
              </a:xfrm>
              <a:custGeom>
                <a:avLst/>
                <a:gdLst>
                  <a:gd name="T0" fmla="*/ 84 w 135"/>
                  <a:gd name="T1" fmla="*/ 127 h 136"/>
                  <a:gd name="T2" fmla="*/ 89 w 135"/>
                  <a:gd name="T3" fmla="*/ 130 h 136"/>
                  <a:gd name="T4" fmla="*/ 95 w 135"/>
                  <a:gd name="T5" fmla="*/ 133 h 136"/>
                  <a:gd name="T6" fmla="*/ 100 w 135"/>
                  <a:gd name="T7" fmla="*/ 134 h 136"/>
                  <a:gd name="T8" fmla="*/ 105 w 135"/>
                  <a:gd name="T9" fmla="*/ 136 h 136"/>
                  <a:gd name="T10" fmla="*/ 112 w 135"/>
                  <a:gd name="T11" fmla="*/ 134 h 136"/>
                  <a:gd name="T12" fmla="*/ 117 w 135"/>
                  <a:gd name="T13" fmla="*/ 133 h 136"/>
                  <a:gd name="T14" fmla="*/ 122 w 135"/>
                  <a:gd name="T15" fmla="*/ 130 h 136"/>
                  <a:gd name="T16" fmla="*/ 127 w 135"/>
                  <a:gd name="T17" fmla="*/ 127 h 136"/>
                  <a:gd name="T18" fmla="*/ 131 w 135"/>
                  <a:gd name="T19" fmla="*/ 122 h 136"/>
                  <a:gd name="T20" fmla="*/ 133 w 135"/>
                  <a:gd name="T21" fmla="*/ 116 h 136"/>
                  <a:gd name="T22" fmla="*/ 135 w 135"/>
                  <a:gd name="T23" fmla="*/ 111 h 136"/>
                  <a:gd name="T24" fmla="*/ 135 w 135"/>
                  <a:gd name="T25" fmla="*/ 106 h 136"/>
                  <a:gd name="T26" fmla="*/ 135 w 135"/>
                  <a:gd name="T27" fmla="*/ 100 h 136"/>
                  <a:gd name="T28" fmla="*/ 133 w 135"/>
                  <a:gd name="T29" fmla="*/ 94 h 136"/>
                  <a:gd name="T30" fmla="*/ 131 w 135"/>
                  <a:gd name="T31" fmla="*/ 89 h 136"/>
                  <a:gd name="T32" fmla="*/ 127 w 135"/>
                  <a:gd name="T33" fmla="*/ 84 h 136"/>
                  <a:gd name="T34" fmla="*/ 52 w 135"/>
                  <a:gd name="T35" fmla="*/ 9 h 136"/>
                  <a:gd name="T36" fmla="*/ 47 w 135"/>
                  <a:gd name="T37" fmla="*/ 5 h 136"/>
                  <a:gd name="T38" fmla="*/ 42 w 135"/>
                  <a:gd name="T39" fmla="*/ 3 h 136"/>
                  <a:gd name="T40" fmla="*/ 36 w 135"/>
                  <a:gd name="T41" fmla="*/ 0 h 136"/>
                  <a:gd name="T42" fmla="*/ 30 w 135"/>
                  <a:gd name="T43" fmla="*/ 0 h 136"/>
                  <a:gd name="T44" fmla="*/ 25 w 135"/>
                  <a:gd name="T45" fmla="*/ 0 h 136"/>
                  <a:gd name="T46" fmla="*/ 19 w 135"/>
                  <a:gd name="T47" fmla="*/ 3 h 136"/>
                  <a:gd name="T48" fmla="*/ 14 w 135"/>
                  <a:gd name="T49" fmla="*/ 5 h 136"/>
                  <a:gd name="T50" fmla="*/ 9 w 135"/>
                  <a:gd name="T51" fmla="*/ 9 h 136"/>
                  <a:gd name="T52" fmla="*/ 6 w 135"/>
                  <a:gd name="T53" fmla="*/ 13 h 136"/>
                  <a:gd name="T54" fmla="*/ 2 w 135"/>
                  <a:gd name="T55" fmla="*/ 19 h 136"/>
                  <a:gd name="T56" fmla="*/ 1 w 135"/>
                  <a:gd name="T57" fmla="*/ 25 h 136"/>
                  <a:gd name="T58" fmla="*/ 0 w 135"/>
                  <a:gd name="T59" fmla="*/ 30 h 136"/>
                  <a:gd name="T60" fmla="*/ 1 w 135"/>
                  <a:gd name="T61" fmla="*/ 36 h 136"/>
                  <a:gd name="T62" fmla="*/ 2 w 135"/>
                  <a:gd name="T63" fmla="*/ 41 h 136"/>
                  <a:gd name="T64" fmla="*/ 6 w 135"/>
                  <a:gd name="T65" fmla="*/ 47 h 136"/>
                  <a:gd name="T66" fmla="*/ 9 w 135"/>
                  <a:gd name="T67" fmla="*/ 52 h 136"/>
                  <a:gd name="T68" fmla="*/ 84 w 135"/>
                  <a:gd name="T69" fmla="*/ 12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 h="136">
                    <a:moveTo>
                      <a:pt x="84" y="127"/>
                    </a:moveTo>
                    <a:lnTo>
                      <a:pt x="89" y="130"/>
                    </a:lnTo>
                    <a:lnTo>
                      <a:pt x="95" y="133"/>
                    </a:lnTo>
                    <a:lnTo>
                      <a:pt x="100" y="134"/>
                    </a:lnTo>
                    <a:lnTo>
                      <a:pt x="105" y="136"/>
                    </a:lnTo>
                    <a:lnTo>
                      <a:pt x="112" y="134"/>
                    </a:lnTo>
                    <a:lnTo>
                      <a:pt x="117" y="133"/>
                    </a:lnTo>
                    <a:lnTo>
                      <a:pt x="122" y="130"/>
                    </a:lnTo>
                    <a:lnTo>
                      <a:pt x="127" y="127"/>
                    </a:lnTo>
                    <a:lnTo>
                      <a:pt x="131" y="122"/>
                    </a:lnTo>
                    <a:lnTo>
                      <a:pt x="133" y="116"/>
                    </a:lnTo>
                    <a:lnTo>
                      <a:pt x="135" y="111"/>
                    </a:lnTo>
                    <a:lnTo>
                      <a:pt x="135" y="106"/>
                    </a:lnTo>
                    <a:lnTo>
                      <a:pt x="135" y="100"/>
                    </a:lnTo>
                    <a:lnTo>
                      <a:pt x="133" y="94"/>
                    </a:lnTo>
                    <a:lnTo>
                      <a:pt x="131" y="89"/>
                    </a:lnTo>
                    <a:lnTo>
                      <a:pt x="127" y="84"/>
                    </a:lnTo>
                    <a:lnTo>
                      <a:pt x="52" y="9"/>
                    </a:lnTo>
                    <a:lnTo>
                      <a:pt x="47" y="5"/>
                    </a:lnTo>
                    <a:lnTo>
                      <a:pt x="42" y="3"/>
                    </a:lnTo>
                    <a:lnTo>
                      <a:pt x="36" y="0"/>
                    </a:lnTo>
                    <a:lnTo>
                      <a:pt x="30" y="0"/>
                    </a:lnTo>
                    <a:lnTo>
                      <a:pt x="25" y="0"/>
                    </a:lnTo>
                    <a:lnTo>
                      <a:pt x="19" y="3"/>
                    </a:lnTo>
                    <a:lnTo>
                      <a:pt x="14" y="5"/>
                    </a:lnTo>
                    <a:lnTo>
                      <a:pt x="9" y="9"/>
                    </a:lnTo>
                    <a:lnTo>
                      <a:pt x="6" y="13"/>
                    </a:lnTo>
                    <a:lnTo>
                      <a:pt x="2" y="19"/>
                    </a:lnTo>
                    <a:lnTo>
                      <a:pt x="1" y="25"/>
                    </a:lnTo>
                    <a:lnTo>
                      <a:pt x="0" y="30"/>
                    </a:lnTo>
                    <a:lnTo>
                      <a:pt x="1" y="36"/>
                    </a:lnTo>
                    <a:lnTo>
                      <a:pt x="2" y="41"/>
                    </a:lnTo>
                    <a:lnTo>
                      <a:pt x="6" y="47"/>
                    </a:lnTo>
                    <a:lnTo>
                      <a:pt x="9" y="52"/>
                    </a:lnTo>
                    <a:lnTo>
                      <a:pt x="84"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7" name="Freeform 3838">
                <a:extLst>
                  <a:ext uri="{FF2B5EF4-FFF2-40B4-BE49-F238E27FC236}">
                    <a16:creationId xmlns:a16="http://schemas.microsoft.com/office/drawing/2014/main" id="{3984C183-1D66-70AC-1404-9CF41EE86CBC}"/>
                  </a:ext>
                </a:extLst>
              </p:cNvPr>
              <p:cNvSpPr>
                <a:spLocks/>
              </p:cNvSpPr>
              <p:nvPr/>
            </p:nvSpPr>
            <p:spPr bwMode="auto">
              <a:xfrm>
                <a:off x="6543675" y="2484438"/>
                <a:ext cx="19050" cy="47625"/>
              </a:xfrm>
              <a:custGeom>
                <a:avLst/>
                <a:gdLst>
                  <a:gd name="T0" fmla="*/ 30 w 60"/>
                  <a:gd name="T1" fmla="*/ 151 h 151"/>
                  <a:gd name="T2" fmla="*/ 37 w 60"/>
                  <a:gd name="T3" fmla="*/ 149 h 151"/>
                  <a:gd name="T4" fmla="*/ 42 w 60"/>
                  <a:gd name="T5" fmla="*/ 148 h 151"/>
                  <a:gd name="T6" fmla="*/ 48 w 60"/>
                  <a:gd name="T7" fmla="*/ 145 h 151"/>
                  <a:gd name="T8" fmla="*/ 52 w 60"/>
                  <a:gd name="T9" fmla="*/ 142 h 151"/>
                  <a:gd name="T10" fmla="*/ 55 w 60"/>
                  <a:gd name="T11" fmla="*/ 138 h 151"/>
                  <a:gd name="T12" fmla="*/ 58 w 60"/>
                  <a:gd name="T13" fmla="*/ 132 h 151"/>
                  <a:gd name="T14" fmla="*/ 60 w 60"/>
                  <a:gd name="T15" fmla="*/ 127 h 151"/>
                  <a:gd name="T16" fmla="*/ 60 w 60"/>
                  <a:gd name="T17" fmla="*/ 120 h 151"/>
                  <a:gd name="T18" fmla="*/ 60 w 60"/>
                  <a:gd name="T19" fmla="*/ 30 h 151"/>
                  <a:gd name="T20" fmla="*/ 60 w 60"/>
                  <a:gd name="T21" fmla="*/ 24 h 151"/>
                  <a:gd name="T22" fmla="*/ 58 w 60"/>
                  <a:gd name="T23" fmla="*/ 19 h 151"/>
                  <a:gd name="T24" fmla="*/ 55 w 60"/>
                  <a:gd name="T25" fmla="*/ 13 h 151"/>
                  <a:gd name="T26" fmla="*/ 52 w 60"/>
                  <a:gd name="T27" fmla="*/ 9 h 151"/>
                  <a:gd name="T28" fmla="*/ 48 w 60"/>
                  <a:gd name="T29" fmla="*/ 6 h 151"/>
                  <a:gd name="T30" fmla="*/ 42 w 60"/>
                  <a:gd name="T31" fmla="*/ 3 h 151"/>
                  <a:gd name="T32" fmla="*/ 37 w 60"/>
                  <a:gd name="T33" fmla="*/ 0 h 151"/>
                  <a:gd name="T34" fmla="*/ 30 w 60"/>
                  <a:gd name="T35" fmla="*/ 0 h 151"/>
                  <a:gd name="T36" fmla="*/ 25 w 60"/>
                  <a:gd name="T37" fmla="*/ 0 h 151"/>
                  <a:gd name="T38" fmla="*/ 19 w 60"/>
                  <a:gd name="T39" fmla="*/ 3 h 151"/>
                  <a:gd name="T40" fmla="*/ 14 w 60"/>
                  <a:gd name="T41" fmla="*/ 6 h 151"/>
                  <a:gd name="T42" fmla="*/ 9 w 60"/>
                  <a:gd name="T43" fmla="*/ 9 h 151"/>
                  <a:gd name="T44" fmla="*/ 6 w 60"/>
                  <a:gd name="T45" fmla="*/ 13 h 151"/>
                  <a:gd name="T46" fmla="*/ 2 w 60"/>
                  <a:gd name="T47" fmla="*/ 19 h 151"/>
                  <a:gd name="T48" fmla="*/ 1 w 60"/>
                  <a:gd name="T49" fmla="*/ 24 h 151"/>
                  <a:gd name="T50" fmla="*/ 0 w 60"/>
                  <a:gd name="T51" fmla="*/ 30 h 151"/>
                  <a:gd name="T52" fmla="*/ 0 w 60"/>
                  <a:gd name="T53" fmla="*/ 120 h 151"/>
                  <a:gd name="T54" fmla="*/ 1 w 60"/>
                  <a:gd name="T55" fmla="*/ 127 h 151"/>
                  <a:gd name="T56" fmla="*/ 2 w 60"/>
                  <a:gd name="T57" fmla="*/ 132 h 151"/>
                  <a:gd name="T58" fmla="*/ 6 w 60"/>
                  <a:gd name="T59" fmla="*/ 138 h 151"/>
                  <a:gd name="T60" fmla="*/ 9 w 60"/>
                  <a:gd name="T61" fmla="*/ 142 h 151"/>
                  <a:gd name="T62" fmla="*/ 14 w 60"/>
                  <a:gd name="T63" fmla="*/ 145 h 151"/>
                  <a:gd name="T64" fmla="*/ 19 w 60"/>
                  <a:gd name="T65" fmla="*/ 148 h 151"/>
                  <a:gd name="T66" fmla="*/ 25 w 60"/>
                  <a:gd name="T67" fmla="*/ 149 h 151"/>
                  <a:gd name="T68" fmla="*/ 30 w 60"/>
                  <a:gd name="T69" fmla="*/ 151 h 151"/>
                  <a:gd name="T70" fmla="*/ 30 w 60"/>
                  <a:gd name="T71"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151">
                    <a:moveTo>
                      <a:pt x="30" y="151"/>
                    </a:moveTo>
                    <a:lnTo>
                      <a:pt x="37" y="149"/>
                    </a:lnTo>
                    <a:lnTo>
                      <a:pt x="42" y="148"/>
                    </a:lnTo>
                    <a:lnTo>
                      <a:pt x="48" y="145"/>
                    </a:lnTo>
                    <a:lnTo>
                      <a:pt x="52" y="142"/>
                    </a:lnTo>
                    <a:lnTo>
                      <a:pt x="55" y="138"/>
                    </a:lnTo>
                    <a:lnTo>
                      <a:pt x="58" y="132"/>
                    </a:lnTo>
                    <a:lnTo>
                      <a:pt x="60" y="127"/>
                    </a:lnTo>
                    <a:lnTo>
                      <a:pt x="60" y="120"/>
                    </a:lnTo>
                    <a:lnTo>
                      <a:pt x="60" y="30"/>
                    </a:lnTo>
                    <a:lnTo>
                      <a:pt x="60" y="24"/>
                    </a:lnTo>
                    <a:lnTo>
                      <a:pt x="58" y="19"/>
                    </a:lnTo>
                    <a:lnTo>
                      <a:pt x="55" y="13"/>
                    </a:lnTo>
                    <a:lnTo>
                      <a:pt x="52" y="9"/>
                    </a:lnTo>
                    <a:lnTo>
                      <a:pt x="48" y="6"/>
                    </a:lnTo>
                    <a:lnTo>
                      <a:pt x="42" y="3"/>
                    </a:lnTo>
                    <a:lnTo>
                      <a:pt x="37" y="0"/>
                    </a:lnTo>
                    <a:lnTo>
                      <a:pt x="30" y="0"/>
                    </a:lnTo>
                    <a:lnTo>
                      <a:pt x="25" y="0"/>
                    </a:lnTo>
                    <a:lnTo>
                      <a:pt x="19" y="3"/>
                    </a:lnTo>
                    <a:lnTo>
                      <a:pt x="14" y="6"/>
                    </a:lnTo>
                    <a:lnTo>
                      <a:pt x="9" y="9"/>
                    </a:lnTo>
                    <a:lnTo>
                      <a:pt x="6" y="13"/>
                    </a:lnTo>
                    <a:lnTo>
                      <a:pt x="2" y="19"/>
                    </a:lnTo>
                    <a:lnTo>
                      <a:pt x="1" y="24"/>
                    </a:lnTo>
                    <a:lnTo>
                      <a:pt x="0" y="30"/>
                    </a:lnTo>
                    <a:lnTo>
                      <a:pt x="0" y="120"/>
                    </a:lnTo>
                    <a:lnTo>
                      <a:pt x="1" y="127"/>
                    </a:lnTo>
                    <a:lnTo>
                      <a:pt x="2" y="132"/>
                    </a:lnTo>
                    <a:lnTo>
                      <a:pt x="6" y="138"/>
                    </a:lnTo>
                    <a:lnTo>
                      <a:pt x="9" y="142"/>
                    </a:lnTo>
                    <a:lnTo>
                      <a:pt x="14" y="145"/>
                    </a:lnTo>
                    <a:lnTo>
                      <a:pt x="19" y="148"/>
                    </a:lnTo>
                    <a:lnTo>
                      <a:pt x="25" y="149"/>
                    </a:lnTo>
                    <a:lnTo>
                      <a:pt x="30" y="151"/>
                    </a:lnTo>
                    <a:lnTo>
                      <a:pt x="30"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8" name="Freeform 3839">
                <a:extLst>
                  <a:ext uri="{FF2B5EF4-FFF2-40B4-BE49-F238E27FC236}">
                    <a16:creationId xmlns:a16="http://schemas.microsoft.com/office/drawing/2014/main" id="{4277B012-6C1E-C28D-084B-32EF9B52FC73}"/>
                  </a:ext>
                </a:extLst>
              </p:cNvPr>
              <p:cNvSpPr>
                <a:spLocks/>
              </p:cNvSpPr>
              <p:nvPr/>
            </p:nvSpPr>
            <p:spPr bwMode="auto">
              <a:xfrm>
                <a:off x="6467475" y="2555875"/>
                <a:ext cx="47625" cy="19050"/>
              </a:xfrm>
              <a:custGeom>
                <a:avLst/>
                <a:gdLst>
                  <a:gd name="T0" fmla="*/ 30 w 150"/>
                  <a:gd name="T1" fmla="*/ 60 h 60"/>
                  <a:gd name="T2" fmla="*/ 120 w 150"/>
                  <a:gd name="T3" fmla="*/ 60 h 60"/>
                  <a:gd name="T4" fmla="*/ 127 w 150"/>
                  <a:gd name="T5" fmla="*/ 59 h 60"/>
                  <a:gd name="T6" fmla="*/ 132 w 150"/>
                  <a:gd name="T7" fmla="*/ 57 h 60"/>
                  <a:gd name="T8" fmla="*/ 137 w 150"/>
                  <a:gd name="T9" fmla="*/ 54 h 60"/>
                  <a:gd name="T10" fmla="*/ 142 w 150"/>
                  <a:gd name="T11" fmla="*/ 51 h 60"/>
                  <a:gd name="T12" fmla="*/ 145 w 150"/>
                  <a:gd name="T13" fmla="*/ 47 h 60"/>
                  <a:gd name="T14" fmla="*/ 148 w 150"/>
                  <a:gd name="T15" fmla="*/ 41 h 60"/>
                  <a:gd name="T16" fmla="*/ 150 w 150"/>
                  <a:gd name="T17" fmla="*/ 36 h 60"/>
                  <a:gd name="T18" fmla="*/ 150 w 150"/>
                  <a:gd name="T19" fmla="*/ 30 h 60"/>
                  <a:gd name="T20" fmla="*/ 150 w 150"/>
                  <a:gd name="T21" fmla="*/ 23 h 60"/>
                  <a:gd name="T22" fmla="*/ 148 w 150"/>
                  <a:gd name="T23" fmla="*/ 18 h 60"/>
                  <a:gd name="T24" fmla="*/ 145 w 150"/>
                  <a:gd name="T25" fmla="*/ 12 h 60"/>
                  <a:gd name="T26" fmla="*/ 142 w 150"/>
                  <a:gd name="T27" fmla="*/ 8 h 60"/>
                  <a:gd name="T28" fmla="*/ 137 w 150"/>
                  <a:gd name="T29" fmla="*/ 5 h 60"/>
                  <a:gd name="T30" fmla="*/ 132 w 150"/>
                  <a:gd name="T31" fmla="*/ 2 h 60"/>
                  <a:gd name="T32" fmla="*/ 127 w 150"/>
                  <a:gd name="T33" fmla="*/ 1 h 60"/>
                  <a:gd name="T34" fmla="*/ 120 w 150"/>
                  <a:gd name="T35" fmla="*/ 0 h 60"/>
                  <a:gd name="T36" fmla="*/ 30 w 150"/>
                  <a:gd name="T37" fmla="*/ 0 h 60"/>
                  <a:gd name="T38" fmla="*/ 24 w 150"/>
                  <a:gd name="T39" fmla="*/ 1 h 60"/>
                  <a:gd name="T40" fmla="*/ 18 w 150"/>
                  <a:gd name="T41" fmla="*/ 2 h 60"/>
                  <a:gd name="T42" fmla="*/ 13 w 150"/>
                  <a:gd name="T43" fmla="*/ 5 h 60"/>
                  <a:gd name="T44" fmla="*/ 9 w 150"/>
                  <a:gd name="T45" fmla="*/ 8 h 60"/>
                  <a:gd name="T46" fmla="*/ 5 w 150"/>
                  <a:gd name="T47" fmla="*/ 12 h 60"/>
                  <a:gd name="T48" fmla="*/ 2 w 150"/>
                  <a:gd name="T49" fmla="*/ 18 h 60"/>
                  <a:gd name="T50" fmla="*/ 1 w 150"/>
                  <a:gd name="T51" fmla="*/ 23 h 60"/>
                  <a:gd name="T52" fmla="*/ 0 w 150"/>
                  <a:gd name="T53" fmla="*/ 30 h 60"/>
                  <a:gd name="T54" fmla="*/ 1 w 150"/>
                  <a:gd name="T55" fmla="*/ 36 h 60"/>
                  <a:gd name="T56" fmla="*/ 2 w 150"/>
                  <a:gd name="T57" fmla="*/ 41 h 60"/>
                  <a:gd name="T58" fmla="*/ 5 w 150"/>
                  <a:gd name="T59" fmla="*/ 47 h 60"/>
                  <a:gd name="T60" fmla="*/ 9 w 150"/>
                  <a:gd name="T61" fmla="*/ 51 h 60"/>
                  <a:gd name="T62" fmla="*/ 13 w 150"/>
                  <a:gd name="T63" fmla="*/ 54 h 60"/>
                  <a:gd name="T64" fmla="*/ 18 w 150"/>
                  <a:gd name="T65" fmla="*/ 57 h 60"/>
                  <a:gd name="T66" fmla="*/ 24 w 150"/>
                  <a:gd name="T67" fmla="*/ 59 h 60"/>
                  <a:gd name="T68" fmla="*/ 30 w 150"/>
                  <a:gd name="T69" fmla="*/ 60 h 60"/>
                  <a:gd name="T70" fmla="*/ 30 w 150"/>
                  <a:gd name="T7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60">
                    <a:moveTo>
                      <a:pt x="30" y="60"/>
                    </a:moveTo>
                    <a:lnTo>
                      <a:pt x="120" y="60"/>
                    </a:lnTo>
                    <a:lnTo>
                      <a:pt x="127" y="59"/>
                    </a:lnTo>
                    <a:lnTo>
                      <a:pt x="132" y="57"/>
                    </a:lnTo>
                    <a:lnTo>
                      <a:pt x="137" y="54"/>
                    </a:lnTo>
                    <a:lnTo>
                      <a:pt x="142" y="51"/>
                    </a:lnTo>
                    <a:lnTo>
                      <a:pt x="145" y="47"/>
                    </a:lnTo>
                    <a:lnTo>
                      <a:pt x="148" y="41"/>
                    </a:lnTo>
                    <a:lnTo>
                      <a:pt x="150" y="36"/>
                    </a:lnTo>
                    <a:lnTo>
                      <a:pt x="150" y="30"/>
                    </a:lnTo>
                    <a:lnTo>
                      <a:pt x="150" y="23"/>
                    </a:lnTo>
                    <a:lnTo>
                      <a:pt x="148" y="18"/>
                    </a:lnTo>
                    <a:lnTo>
                      <a:pt x="145" y="12"/>
                    </a:lnTo>
                    <a:lnTo>
                      <a:pt x="142" y="8"/>
                    </a:lnTo>
                    <a:lnTo>
                      <a:pt x="137" y="5"/>
                    </a:lnTo>
                    <a:lnTo>
                      <a:pt x="132" y="2"/>
                    </a:lnTo>
                    <a:lnTo>
                      <a:pt x="127" y="1"/>
                    </a:lnTo>
                    <a:lnTo>
                      <a:pt x="120" y="0"/>
                    </a:lnTo>
                    <a:lnTo>
                      <a:pt x="30" y="0"/>
                    </a:lnTo>
                    <a:lnTo>
                      <a:pt x="24" y="1"/>
                    </a:lnTo>
                    <a:lnTo>
                      <a:pt x="18" y="2"/>
                    </a:lnTo>
                    <a:lnTo>
                      <a:pt x="13" y="5"/>
                    </a:lnTo>
                    <a:lnTo>
                      <a:pt x="9" y="8"/>
                    </a:lnTo>
                    <a:lnTo>
                      <a:pt x="5" y="12"/>
                    </a:lnTo>
                    <a:lnTo>
                      <a:pt x="2" y="18"/>
                    </a:lnTo>
                    <a:lnTo>
                      <a:pt x="1" y="23"/>
                    </a:lnTo>
                    <a:lnTo>
                      <a:pt x="0" y="30"/>
                    </a:lnTo>
                    <a:lnTo>
                      <a:pt x="1" y="36"/>
                    </a:lnTo>
                    <a:lnTo>
                      <a:pt x="2" y="41"/>
                    </a:lnTo>
                    <a:lnTo>
                      <a:pt x="5" y="47"/>
                    </a:lnTo>
                    <a:lnTo>
                      <a:pt x="9" y="51"/>
                    </a:lnTo>
                    <a:lnTo>
                      <a:pt x="13" y="54"/>
                    </a:lnTo>
                    <a:lnTo>
                      <a:pt x="18" y="57"/>
                    </a:lnTo>
                    <a:lnTo>
                      <a:pt x="24" y="59"/>
                    </a:lnTo>
                    <a:lnTo>
                      <a:pt x="30" y="60"/>
                    </a:lnTo>
                    <a:lnTo>
                      <a:pt x="3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9" name="Freeform 3840">
                <a:extLst>
                  <a:ext uri="{FF2B5EF4-FFF2-40B4-BE49-F238E27FC236}">
                    <a16:creationId xmlns:a16="http://schemas.microsoft.com/office/drawing/2014/main" id="{30B91FD3-40E5-BA45-7F51-3E241FBA7597}"/>
                  </a:ext>
                </a:extLst>
              </p:cNvPr>
              <p:cNvSpPr>
                <a:spLocks/>
              </p:cNvSpPr>
              <p:nvPr/>
            </p:nvSpPr>
            <p:spPr bwMode="auto">
              <a:xfrm>
                <a:off x="6443663" y="2622550"/>
                <a:ext cx="142875" cy="142875"/>
              </a:xfrm>
              <a:custGeom>
                <a:avLst/>
                <a:gdLst>
                  <a:gd name="T0" fmla="*/ 279 w 450"/>
                  <a:gd name="T1" fmla="*/ 355 h 451"/>
                  <a:gd name="T2" fmla="*/ 261 w 450"/>
                  <a:gd name="T3" fmla="*/ 370 h 451"/>
                  <a:gd name="T4" fmla="*/ 241 w 450"/>
                  <a:gd name="T5" fmla="*/ 381 h 451"/>
                  <a:gd name="T6" fmla="*/ 222 w 450"/>
                  <a:gd name="T7" fmla="*/ 388 h 451"/>
                  <a:gd name="T8" fmla="*/ 203 w 450"/>
                  <a:gd name="T9" fmla="*/ 391 h 451"/>
                  <a:gd name="T10" fmla="*/ 183 w 450"/>
                  <a:gd name="T11" fmla="*/ 388 h 451"/>
                  <a:gd name="T12" fmla="*/ 164 w 450"/>
                  <a:gd name="T13" fmla="*/ 381 h 451"/>
                  <a:gd name="T14" fmla="*/ 145 w 450"/>
                  <a:gd name="T15" fmla="*/ 370 h 451"/>
                  <a:gd name="T16" fmla="*/ 127 w 450"/>
                  <a:gd name="T17" fmla="*/ 355 h 451"/>
                  <a:gd name="T18" fmla="*/ 88 w 450"/>
                  <a:gd name="T19" fmla="*/ 315 h 451"/>
                  <a:gd name="T20" fmla="*/ 74 w 450"/>
                  <a:gd name="T21" fmla="*/ 296 h 451"/>
                  <a:gd name="T22" fmla="*/ 65 w 450"/>
                  <a:gd name="T23" fmla="*/ 277 h 451"/>
                  <a:gd name="T24" fmla="*/ 60 w 450"/>
                  <a:gd name="T25" fmla="*/ 257 h 451"/>
                  <a:gd name="T26" fmla="*/ 60 w 450"/>
                  <a:gd name="T27" fmla="*/ 238 h 451"/>
                  <a:gd name="T28" fmla="*/ 65 w 450"/>
                  <a:gd name="T29" fmla="*/ 218 h 451"/>
                  <a:gd name="T30" fmla="*/ 74 w 450"/>
                  <a:gd name="T31" fmla="*/ 199 h 451"/>
                  <a:gd name="T32" fmla="*/ 88 w 450"/>
                  <a:gd name="T33" fmla="*/ 181 h 451"/>
                  <a:gd name="T34" fmla="*/ 217 w 450"/>
                  <a:gd name="T35" fmla="*/ 51 h 451"/>
                  <a:gd name="T36" fmla="*/ 223 w 450"/>
                  <a:gd name="T37" fmla="*/ 42 h 451"/>
                  <a:gd name="T38" fmla="*/ 225 w 450"/>
                  <a:gd name="T39" fmla="*/ 30 h 451"/>
                  <a:gd name="T40" fmla="*/ 223 w 450"/>
                  <a:gd name="T41" fmla="*/ 19 h 451"/>
                  <a:gd name="T42" fmla="*/ 217 w 450"/>
                  <a:gd name="T43" fmla="*/ 8 h 451"/>
                  <a:gd name="T44" fmla="*/ 207 w 450"/>
                  <a:gd name="T45" fmla="*/ 2 h 451"/>
                  <a:gd name="T46" fmla="*/ 195 w 450"/>
                  <a:gd name="T47" fmla="*/ 0 h 451"/>
                  <a:gd name="T48" fmla="*/ 184 w 450"/>
                  <a:gd name="T49" fmla="*/ 2 h 451"/>
                  <a:gd name="T50" fmla="*/ 174 w 450"/>
                  <a:gd name="T51" fmla="*/ 8 h 451"/>
                  <a:gd name="T52" fmla="*/ 41 w 450"/>
                  <a:gd name="T53" fmla="*/ 142 h 451"/>
                  <a:gd name="T54" fmla="*/ 20 w 450"/>
                  <a:gd name="T55" fmla="*/ 171 h 451"/>
                  <a:gd name="T56" fmla="*/ 8 w 450"/>
                  <a:gd name="T57" fmla="*/ 201 h 451"/>
                  <a:gd name="T58" fmla="*/ 1 w 450"/>
                  <a:gd name="T59" fmla="*/ 232 h 451"/>
                  <a:gd name="T60" fmla="*/ 1 w 450"/>
                  <a:gd name="T61" fmla="*/ 263 h 451"/>
                  <a:gd name="T62" fmla="*/ 8 w 450"/>
                  <a:gd name="T63" fmla="*/ 294 h 451"/>
                  <a:gd name="T64" fmla="*/ 20 w 450"/>
                  <a:gd name="T65" fmla="*/ 324 h 451"/>
                  <a:gd name="T66" fmla="*/ 41 w 450"/>
                  <a:gd name="T67" fmla="*/ 352 h 451"/>
                  <a:gd name="T68" fmla="*/ 84 w 450"/>
                  <a:gd name="T69" fmla="*/ 396 h 451"/>
                  <a:gd name="T70" fmla="*/ 112 w 450"/>
                  <a:gd name="T71" fmla="*/ 420 h 451"/>
                  <a:gd name="T72" fmla="*/ 142 w 450"/>
                  <a:gd name="T73" fmla="*/ 437 h 451"/>
                  <a:gd name="T74" fmla="*/ 172 w 450"/>
                  <a:gd name="T75" fmla="*/ 448 h 451"/>
                  <a:gd name="T76" fmla="*/ 203 w 450"/>
                  <a:gd name="T77" fmla="*/ 451 h 451"/>
                  <a:gd name="T78" fmla="*/ 234 w 450"/>
                  <a:gd name="T79" fmla="*/ 448 h 451"/>
                  <a:gd name="T80" fmla="*/ 264 w 450"/>
                  <a:gd name="T81" fmla="*/ 437 h 451"/>
                  <a:gd name="T82" fmla="*/ 294 w 450"/>
                  <a:gd name="T83" fmla="*/ 420 h 451"/>
                  <a:gd name="T84" fmla="*/ 322 w 450"/>
                  <a:gd name="T85" fmla="*/ 396 h 451"/>
                  <a:gd name="T86" fmla="*/ 446 w 450"/>
                  <a:gd name="T87" fmla="*/ 272 h 451"/>
                  <a:gd name="T88" fmla="*/ 450 w 450"/>
                  <a:gd name="T89" fmla="*/ 261 h 451"/>
                  <a:gd name="T90" fmla="*/ 450 w 450"/>
                  <a:gd name="T91" fmla="*/ 250 h 451"/>
                  <a:gd name="T92" fmla="*/ 446 w 450"/>
                  <a:gd name="T93" fmla="*/ 239 h 451"/>
                  <a:gd name="T94" fmla="*/ 438 w 450"/>
                  <a:gd name="T95" fmla="*/ 230 h 451"/>
                  <a:gd name="T96" fmla="*/ 427 w 450"/>
                  <a:gd name="T97" fmla="*/ 226 h 451"/>
                  <a:gd name="T98" fmla="*/ 415 w 450"/>
                  <a:gd name="T99" fmla="*/ 226 h 451"/>
                  <a:gd name="T100" fmla="*/ 404 w 450"/>
                  <a:gd name="T101" fmla="*/ 230 h 451"/>
                  <a:gd name="T102" fmla="*/ 399 w 450"/>
                  <a:gd name="T103" fmla="*/ 233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451">
                    <a:moveTo>
                      <a:pt x="399" y="233"/>
                    </a:moveTo>
                    <a:lnTo>
                      <a:pt x="279" y="355"/>
                    </a:lnTo>
                    <a:lnTo>
                      <a:pt x="270" y="362"/>
                    </a:lnTo>
                    <a:lnTo>
                      <a:pt x="261" y="370"/>
                    </a:lnTo>
                    <a:lnTo>
                      <a:pt x="251" y="376"/>
                    </a:lnTo>
                    <a:lnTo>
                      <a:pt x="241" y="381"/>
                    </a:lnTo>
                    <a:lnTo>
                      <a:pt x="232" y="386"/>
                    </a:lnTo>
                    <a:lnTo>
                      <a:pt x="222" y="388"/>
                    </a:lnTo>
                    <a:lnTo>
                      <a:pt x="212" y="390"/>
                    </a:lnTo>
                    <a:lnTo>
                      <a:pt x="203" y="391"/>
                    </a:lnTo>
                    <a:lnTo>
                      <a:pt x="193" y="390"/>
                    </a:lnTo>
                    <a:lnTo>
                      <a:pt x="183" y="388"/>
                    </a:lnTo>
                    <a:lnTo>
                      <a:pt x="174" y="386"/>
                    </a:lnTo>
                    <a:lnTo>
                      <a:pt x="164" y="381"/>
                    </a:lnTo>
                    <a:lnTo>
                      <a:pt x="154" y="376"/>
                    </a:lnTo>
                    <a:lnTo>
                      <a:pt x="145" y="370"/>
                    </a:lnTo>
                    <a:lnTo>
                      <a:pt x="135" y="363"/>
                    </a:lnTo>
                    <a:lnTo>
                      <a:pt x="127" y="355"/>
                    </a:lnTo>
                    <a:lnTo>
                      <a:pt x="97" y="325"/>
                    </a:lnTo>
                    <a:lnTo>
                      <a:pt x="88" y="315"/>
                    </a:lnTo>
                    <a:lnTo>
                      <a:pt x="80" y="305"/>
                    </a:lnTo>
                    <a:lnTo>
                      <a:pt x="74" y="296"/>
                    </a:lnTo>
                    <a:lnTo>
                      <a:pt x="69" y="287"/>
                    </a:lnTo>
                    <a:lnTo>
                      <a:pt x="65" y="277"/>
                    </a:lnTo>
                    <a:lnTo>
                      <a:pt x="62" y="268"/>
                    </a:lnTo>
                    <a:lnTo>
                      <a:pt x="60" y="257"/>
                    </a:lnTo>
                    <a:lnTo>
                      <a:pt x="60" y="247"/>
                    </a:lnTo>
                    <a:lnTo>
                      <a:pt x="60" y="238"/>
                    </a:lnTo>
                    <a:lnTo>
                      <a:pt x="62" y="228"/>
                    </a:lnTo>
                    <a:lnTo>
                      <a:pt x="65" y="218"/>
                    </a:lnTo>
                    <a:lnTo>
                      <a:pt x="69" y="209"/>
                    </a:lnTo>
                    <a:lnTo>
                      <a:pt x="74" y="199"/>
                    </a:lnTo>
                    <a:lnTo>
                      <a:pt x="80" y="190"/>
                    </a:lnTo>
                    <a:lnTo>
                      <a:pt x="88" y="181"/>
                    </a:lnTo>
                    <a:lnTo>
                      <a:pt x="97" y="171"/>
                    </a:lnTo>
                    <a:lnTo>
                      <a:pt x="217" y="51"/>
                    </a:lnTo>
                    <a:lnTo>
                      <a:pt x="221" y="47"/>
                    </a:lnTo>
                    <a:lnTo>
                      <a:pt x="223" y="42"/>
                    </a:lnTo>
                    <a:lnTo>
                      <a:pt x="225" y="35"/>
                    </a:lnTo>
                    <a:lnTo>
                      <a:pt x="225" y="30"/>
                    </a:lnTo>
                    <a:lnTo>
                      <a:pt x="225" y="24"/>
                    </a:lnTo>
                    <a:lnTo>
                      <a:pt x="223" y="19"/>
                    </a:lnTo>
                    <a:lnTo>
                      <a:pt x="221" y="14"/>
                    </a:lnTo>
                    <a:lnTo>
                      <a:pt x="217" y="8"/>
                    </a:lnTo>
                    <a:lnTo>
                      <a:pt x="212" y="5"/>
                    </a:lnTo>
                    <a:lnTo>
                      <a:pt x="207" y="2"/>
                    </a:lnTo>
                    <a:lnTo>
                      <a:pt x="202" y="1"/>
                    </a:lnTo>
                    <a:lnTo>
                      <a:pt x="195" y="0"/>
                    </a:lnTo>
                    <a:lnTo>
                      <a:pt x="190" y="1"/>
                    </a:lnTo>
                    <a:lnTo>
                      <a:pt x="184" y="2"/>
                    </a:lnTo>
                    <a:lnTo>
                      <a:pt x="179" y="5"/>
                    </a:lnTo>
                    <a:lnTo>
                      <a:pt x="174" y="8"/>
                    </a:lnTo>
                    <a:lnTo>
                      <a:pt x="54" y="128"/>
                    </a:lnTo>
                    <a:lnTo>
                      <a:pt x="41" y="142"/>
                    </a:lnTo>
                    <a:lnTo>
                      <a:pt x="30" y="157"/>
                    </a:lnTo>
                    <a:lnTo>
                      <a:pt x="20" y="171"/>
                    </a:lnTo>
                    <a:lnTo>
                      <a:pt x="13" y="186"/>
                    </a:lnTo>
                    <a:lnTo>
                      <a:pt x="8" y="201"/>
                    </a:lnTo>
                    <a:lnTo>
                      <a:pt x="3" y="216"/>
                    </a:lnTo>
                    <a:lnTo>
                      <a:pt x="1" y="232"/>
                    </a:lnTo>
                    <a:lnTo>
                      <a:pt x="0" y="247"/>
                    </a:lnTo>
                    <a:lnTo>
                      <a:pt x="1" y="263"/>
                    </a:lnTo>
                    <a:lnTo>
                      <a:pt x="3" y="278"/>
                    </a:lnTo>
                    <a:lnTo>
                      <a:pt x="8" y="294"/>
                    </a:lnTo>
                    <a:lnTo>
                      <a:pt x="13" y="310"/>
                    </a:lnTo>
                    <a:lnTo>
                      <a:pt x="20" y="324"/>
                    </a:lnTo>
                    <a:lnTo>
                      <a:pt x="30" y="339"/>
                    </a:lnTo>
                    <a:lnTo>
                      <a:pt x="41" y="352"/>
                    </a:lnTo>
                    <a:lnTo>
                      <a:pt x="54" y="366"/>
                    </a:lnTo>
                    <a:lnTo>
                      <a:pt x="84" y="396"/>
                    </a:lnTo>
                    <a:lnTo>
                      <a:pt x="98" y="409"/>
                    </a:lnTo>
                    <a:lnTo>
                      <a:pt x="112" y="420"/>
                    </a:lnTo>
                    <a:lnTo>
                      <a:pt x="127" y="430"/>
                    </a:lnTo>
                    <a:lnTo>
                      <a:pt x="142" y="437"/>
                    </a:lnTo>
                    <a:lnTo>
                      <a:pt x="157" y="444"/>
                    </a:lnTo>
                    <a:lnTo>
                      <a:pt x="172" y="448"/>
                    </a:lnTo>
                    <a:lnTo>
                      <a:pt x="188" y="450"/>
                    </a:lnTo>
                    <a:lnTo>
                      <a:pt x="203" y="451"/>
                    </a:lnTo>
                    <a:lnTo>
                      <a:pt x="219" y="450"/>
                    </a:lnTo>
                    <a:lnTo>
                      <a:pt x="234" y="448"/>
                    </a:lnTo>
                    <a:lnTo>
                      <a:pt x="249" y="444"/>
                    </a:lnTo>
                    <a:lnTo>
                      <a:pt x="264" y="437"/>
                    </a:lnTo>
                    <a:lnTo>
                      <a:pt x="279" y="430"/>
                    </a:lnTo>
                    <a:lnTo>
                      <a:pt x="294" y="420"/>
                    </a:lnTo>
                    <a:lnTo>
                      <a:pt x="308" y="409"/>
                    </a:lnTo>
                    <a:lnTo>
                      <a:pt x="322" y="396"/>
                    </a:lnTo>
                    <a:lnTo>
                      <a:pt x="442" y="276"/>
                    </a:lnTo>
                    <a:lnTo>
                      <a:pt x="446" y="272"/>
                    </a:lnTo>
                    <a:lnTo>
                      <a:pt x="448" y="267"/>
                    </a:lnTo>
                    <a:lnTo>
                      <a:pt x="450" y="261"/>
                    </a:lnTo>
                    <a:lnTo>
                      <a:pt x="450" y="255"/>
                    </a:lnTo>
                    <a:lnTo>
                      <a:pt x="450" y="250"/>
                    </a:lnTo>
                    <a:lnTo>
                      <a:pt x="448" y="244"/>
                    </a:lnTo>
                    <a:lnTo>
                      <a:pt x="446" y="239"/>
                    </a:lnTo>
                    <a:lnTo>
                      <a:pt x="442" y="235"/>
                    </a:lnTo>
                    <a:lnTo>
                      <a:pt x="438" y="230"/>
                    </a:lnTo>
                    <a:lnTo>
                      <a:pt x="432" y="227"/>
                    </a:lnTo>
                    <a:lnTo>
                      <a:pt x="427" y="226"/>
                    </a:lnTo>
                    <a:lnTo>
                      <a:pt x="420" y="225"/>
                    </a:lnTo>
                    <a:lnTo>
                      <a:pt x="415" y="226"/>
                    </a:lnTo>
                    <a:lnTo>
                      <a:pt x="410" y="227"/>
                    </a:lnTo>
                    <a:lnTo>
                      <a:pt x="404" y="230"/>
                    </a:lnTo>
                    <a:lnTo>
                      <a:pt x="399" y="235"/>
                    </a:lnTo>
                    <a:lnTo>
                      <a:pt x="399"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20" name="Freeform 3841">
                <a:extLst>
                  <a:ext uri="{FF2B5EF4-FFF2-40B4-BE49-F238E27FC236}">
                    <a16:creationId xmlns:a16="http://schemas.microsoft.com/office/drawing/2014/main" id="{15162E59-A349-AEF4-C32E-156CDFFC1142}"/>
                  </a:ext>
                </a:extLst>
              </p:cNvPr>
              <p:cNvSpPr>
                <a:spLocks/>
              </p:cNvSpPr>
              <p:nvPr/>
            </p:nvSpPr>
            <p:spPr bwMode="auto">
              <a:xfrm>
                <a:off x="6615113" y="2555875"/>
                <a:ext cx="114300" cy="133350"/>
              </a:xfrm>
              <a:custGeom>
                <a:avLst/>
                <a:gdLst>
                  <a:gd name="T0" fmla="*/ 30 w 361"/>
                  <a:gd name="T1" fmla="*/ 0 h 420"/>
                  <a:gd name="T2" fmla="*/ 19 w 361"/>
                  <a:gd name="T3" fmla="*/ 2 h 420"/>
                  <a:gd name="T4" fmla="*/ 9 w 361"/>
                  <a:gd name="T5" fmla="*/ 8 h 420"/>
                  <a:gd name="T6" fmla="*/ 3 w 361"/>
                  <a:gd name="T7" fmla="*/ 18 h 420"/>
                  <a:gd name="T8" fmla="*/ 0 w 361"/>
                  <a:gd name="T9" fmla="*/ 30 h 420"/>
                  <a:gd name="T10" fmla="*/ 3 w 361"/>
                  <a:gd name="T11" fmla="*/ 41 h 420"/>
                  <a:gd name="T12" fmla="*/ 9 w 361"/>
                  <a:gd name="T13" fmla="*/ 51 h 420"/>
                  <a:gd name="T14" fmla="*/ 19 w 361"/>
                  <a:gd name="T15" fmla="*/ 57 h 420"/>
                  <a:gd name="T16" fmla="*/ 30 w 361"/>
                  <a:gd name="T17" fmla="*/ 60 h 420"/>
                  <a:gd name="T18" fmla="*/ 205 w 361"/>
                  <a:gd name="T19" fmla="*/ 61 h 420"/>
                  <a:gd name="T20" fmla="*/ 225 w 361"/>
                  <a:gd name="T21" fmla="*/ 65 h 420"/>
                  <a:gd name="T22" fmla="*/ 243 w 361"/>
                  <a:gd name="T23" fmla="*/ 75 h 420"/>
                  <a:gd name="T24" fmla="*/ 260 w 361"/>
                  <a:gd name="T25" fmla="*/ 89 h 420"/>
                  <a:gd name="T26" fmla="*/ 275 w 361"/>
                  <a:gd name="T27" fmla="*/ 106 h 420"/>
                  <a:gd name="T28" fmla="*/ 287 w 361"/>
                  <a:gd name="T29" fmla="*/ 125 h 420"/>
                  <a:gd name="T30" fmla="*/ 296 w 361"/>
                  <a:gd name="T31" fmla="*/ 145 h 420"/>
                  <a:gd name="T32" fmla="*/ 300 w 361"/>
                  <a:gd name="T33" fmla="*/ 168 h 420"/>
                  <a:gd name="T34" fmla="*/ 301 w 361"/>
                  <a:gd name="T35" fmla="*/ 255 h 420"/>
                  <a:gd name="T36" fmla="*/ 299 w 361"/>
                  <a:gd name="T37" fmla="*/ 275 h 420"/>
                  <a:gd name="T38" fmla="*/ 292 w 361"/>
                  <a:gd name="T39" fmla="*/ 295 h 420"/>
                  <a:gd name="T40" fmla="*/ 282 w 361"/>
                  <a:gd name="T41" fmla="*/ 313 h 420"/>
                  <a:gd name="T42" fmla="*/ 269 w 361"/>
                  <a:gd name="T43" fmla="*/ 329 h 420"/>
                  <a:gd name="T44" fmla="*/ 254 w 361"/>
                  <a:gd name="T45" fmla="*/ 342 h 420"/>
                  <a:gd name="T46" fmla="*/ 236 w 361"/>
                  <a:gd name="T47" fmla="*/ 351 h 420"/>
                  <a:gd name="T48" fmla="*/ 216 w 361"/>
                  <a:gd name="T49" fmla="*/ 358 h 420"/>
                  <a:gd name="T50" fmla="*/ 196 w 361"/>
                  <a:gd name="T51" fmla="*/ 360 h 420"/>
                  <a:gd name="T52" fmla="*/ 24 w 361"/>
                  <a:gd name="T53" fmla="*/ 361 h 420"/>
                  <a:gd name="T54" fmla="*/ 13 w 361"/>
                  <a:gd name="T55" fmla="*/ 365 h 420"/>
                  <a:gd name="T56" fmla="*/ 5 w 361"/>
                  <a:gd name="T57" fmla="*/ 374 h 420"/>
                  <a:gd name="T58" fmla="*/ 1 w 361"/>
                  <a:gd name="T59" fmla="*/ 384 h 420"/>
                  <a:gd name="T60" fmla="*/ 1 w 361"/>
                  <a:gd name="T61" fmla="*/ 396 h 420"/>
                  <a:gd name="T62" fmla="*/ 5 w 361"/>
                  <a:gd name="T63" fmla="*/ 407 h 420"/>
                  <a:gd name="T64" fmla="*/ 13 w 361"/>
                  <a:gd name="T65" fmla="*/ 416 h 420"/>
                  <a:gd name="T66" fmla="*/ 24 w 361"/>
                  <a:gd name="T67" fmla="*/ 420 h 420"/>
                  <a:gd name="T68" fmla="*/ 196 w 361"/>
                  <a:gd name="T69" fmla="*/ 420 h 420"/>
                  <a:gd name="T70" fmla="*/ 228 w 361"/>
                  <a:gd name="T71" fmla="*/ 417 h 420"/>
                  <a:gd name="T72" fmla="*/ 259 w 361"/>
                  <a:gd name="T73" fmla="*/ 407 h 420"/>
                  <a:gd name="T74" fmla="*/ 287 w 361"/>
                  <a:gd name="T75" fmla="*/ 392 h 420"/>
                  <a:gd name="T76" fmla="*/ 312 w 361"/>
                  <a:gd name="T77" fmla="*/ 372 h 420"/>
                  <a:gd name="T78" fmla="*/ 332 w 361"/>
                  <a:gd name="T79" fmla="*/ 347 h 420"/>
                  <a:gd name="T80" fmla="*/ 347 w 361"/>
                  <a:gd name="T81" fmla="*/ 319 h 420"/>
                  <a:gd name="T82" fmla="*/ 357 w 361"/>
                  <a:gd name="T83" fmla="*/ 288 h 420"/>
                  <a:gd name="T84" fmla="*/ 361 w 361"/>
                  <a:gd name="T85" fmla="*/ 255 h 420"/>
                  <a:gd name="T86" fmla="*/ 360 w 361"/>
                  <a:gd name="T87" fmla="*/ 163 h 420"/>
                  <a:gd name="T88" fmla="*/ 353 w 361"/>
                  <a:gd name="T89" fmla="*/ 130 h 420"/>
                  <a:gd name="T90" fmla="*/ 342 w 361"/>
                  <a:gd name="T91" fmla="*/ 99 h 420"/>
                  <a:gd name="T92" fmla="*/ 323 w 361"/>
                  <a:gd name="T93" fmla="*/ 70 h 420"/>
                  <a:gd name="T94" fmla="*/ 302 w 361"/>
                  <a:gd name="T95" fmla="*/ 45 h 420"/>
                  <a:gd name="T96" fmla="*/ 275 w 361"/>
                  <a:gd name="T97" fmla="*/ 24 h 420"/>
                  <a:gd name="T98" fmla="*/ 246 w 361"/>
                  <a:gd name="T99" fmla="*/ 9 h 420"/>
                  <a:gd name="T100" fmla="*/ 213 w 361"/>
                  <a:gd name="T101" fmla="*/ 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1" h="420">
                    <a:moveTo>
                      <a:pt x="196" y="0"/>
                    </a:moveTo>
                    <a:lnTo>
                      <a:pt x="30" y="0"/>
                    </a:lnTo>
                    <a:lnTo>
                      <a:pt x="24" y="1"/>
                    </a:lnTo>
                    <a:lnTo>
                      <a:pt x="19" y="2"/>
                    </a:lnTo>
                    <a:lnTo>
                      <a:pt x="13" y="5"/>
                    </a:lnTo>
                    <a:lnTo>
                      <a:pt x="9" y="8"/>
                    </a:lnTo>
                    <a:lnTo>
                      <a:pt x="5" y="12"/>
                    </a:lnTo>
                    <a:lnTo>
                      <a:pt x="3" y="18"/>
                    </a:lnTo>
                    <a:lnTo>
                      <a:pt x="1" y="23"/>
                    </a:lnTo>
                    <a:lnTo>
                      <a:pt x="0" y="30"/>
                    </a:lnTo>
                    <a:lnTo>
                      <a:pt x="1" y="36"/>
                    </a:lnTo>
                    <a:lnTo>
                      <a:pt x="3" y="41"/>
                    </a:lnTo>
                    <a:lnTo>
                      <a:pt x="5" y="47"/>
                    </a:lnTo>
                    <a:lnTo>
                      <a:pt x="9" y="51"/>
                    </a:lnTo>
                    <a:lnTo>
                      <a:pt x="13" y="54"/>
                    </a:lnTo>
                    <a:lnTo>
                      <a:pt x="19" y="57"/>
                    </a:lnTo>
                    <a:lnTo>
                      <a:pt x="24" y="59"/>
                    </a:lnTo>
                    <a:lnTo>
                      <a:pt x="30" y="60"/>
                    </a:lnTo>
                    <a:lnTo>
                      <a:pt x="196" y="60"/>
                    </a:lnTo>
                    <a:lnTo>
                      <a:pt x="205" y="61"/>
                    </a:lnTo>
                    <a:lnTo>
                      <a:pt x="215" y="62"/>
                    </a:lnTo>
                    <a:lnTo>
                      <a:pt x="225" y="65"/>
                    </a:lnTo>
                    <a:lnTo>
                      <a:pt x="234" y="69"/>
                    </a:lnTo>
                    <a:lnTo>
                      <a:pt x="243" y="75"/>
                    </a:lnTo>
                    <a:lnTo>
                      <a:pt x="252" y="81"/>
                    </a:lnTo>
                    <a:lnTo>
                      <a:pt x="260" y="89"/>
                    </a:lnTo>
                    <a:lnTo>
                      <a:pt x="268" y="97"/>
                    </a:lnTo>
                    <a:lnTo>
                      <a:pt x="275" y="106"/>
                    </a:lnTo>
                    <a:lnTo>
                      <a:pt x="282" y="114"/>
                    </a:lnTo>
                    <a:lnTo>
                      <a:pt x="287" y="125"/>
                    </a:lnTo>
                    <a:lnTo>
                      <a:pt x="291" y="135"/>
                    </a:lnTo>
                    <a:lnTo>
                      <a:pt x="296" y="145"/>
                    </a:lnTo>
                    <a:lnTo>
                      <a:pt x="298" y="156"/>
                    </a:lnTo>
                    <a:lnTo>
                      <a:pt x="300" y="168"/>
                    </a:lnTo>
                    <a:lnTo>
                      <a:pt x="301" y="179"/>
                    </a:lnTo>
                    <a:lnTo>
                      <a:pt x="301" y="255"/>
                    </a:lnTo>
                    <a:lnTo>
                      <a:pt x="300" y="265"/>
                    </a:lnTo>
                    <a:lnTo>
                      <a:pt x="299" y="275"/>
                    </a:lnTo>
                    <a:lnTo>
                      <a:pt x="296" y="286"/>
                    </a:lnTo>
                    <a:lnTo>
                      <a:pt x="292" y="295"/>
                    </a:lnTo>
                    <a:lnTo>
                      <a:pt x="287" y="304"/>
                    </a:lnTo>
                    <a:lnTo>
                      <a:pt x="282" y="313"/>
                    </a:lnTo>
                    <a:lnTo>
                      <a:pt x="276" y="321"/>
                    </a:lnTo>
                    <a:lnTo>
                      <a:pt x="269" y="329"/>
                    </a:lnTo>
                    <a:lnTo>
                      <a:pt x="261" y="335"/>
                    </a:lnTo>
                    <a:lnTo>
                      <a:pt x="254" y="342"/>
                    </a:lnTo>
                    <a:lnTo>
                      <a:pt x="244" y="347"/>
                    </a:lnTo>
                    <a:lnTo>
                      <a:pt x="236" y="351"/>
                    </a:lnTo>
                    <a:lnTo>
                      <a:pt x="226" y="356"/>
                    </a:lnTo>
                    <a:lnTo>
                      <a:pt x="216" y="358"/>
                    </a:lnTo>
                    <a:lnTo>
                      <a:pt x="205" y="360"/>
                    </a:lnTo>
                    <a:lnTo>
                      <a:pt x="196" y="360"/>
                    </a:lnTo>
                    <a:lnTo>
                      <a:pt x="30" y="360"/>
                    </a:lnTo>
                    <a:lnTo>
                      <a:pt x="24" y="361"/>
                    </a:lnTo>
                    <a:lnTo>
                      <a:pt x="19" y="362"/>
                    </a:lnTo>
                    <a:lnTo>
                      <a:pt x="13" y="365"/>
                    </a:lnTo>
                    <a:lnTo>
                      <a:pt x="9" y="368"/>
                    </a:lnTo>
                    <a:lnTo>
                      <a:pt x="5" y="374"/>
                    </a:lnTo>
                    <a:lnTo>
                      <a:pt x="3" y="378"/>
                    </a:lnTo>
                    <a:lnTo>
                      <a:pt x="1" y="384"/>
                    </a:lnTo>
                    <a:lnTo>
                      <a:pt x="0" y="390"/>
                    </a:lnTo>
                    <a:lnTo>
                      <a:pt x="1" y="396"/>
                    </a:lnTo>
                    <a:lnTo>
                      <a:pt x="3" y="402"/>
                    </a:lnTo>
                    <a:lnTo>
                      <a:pt x="5" y="407"/>
                    </a:lnTo>
                    <a:lnTo>
                      <a:pt x="9" y="411"/>
                    </a:lnTo>
                    <a:lnTo>
                      <a:pt x="13" y="416"/>
                    </a:lnTo>
                    <a:lnTo>
                      <a:pt x="19" y="418"/>
                    </a:lnTo>
                    <a:lnTo>
                      <a:pt x="24" y="420"/>
                    </a:lnTo>
                    <a:lnTo>
                      <a:pt x="30" y="420"/>
                    </a:lnTo>
                    <a:lnTo>
                      <a:pt x="196" y="420"/>
                    </a:lnTo>
                    <a:lnTo>
                      <a:pt x="212" y="419"/>
                    </a:lnTo>
                    <a:lnTo>
                      <a:pt x="228" y="417"/>
                    </a:lnTo>
                    <a:lnTo>
                      <a:pt x="244" y="412"/>
                    </a:lnTo>
                    <a:lnTo>
                      <a:pt x="259" y="407"/>
                    </a:lnTo>
                    <a:lnTo>
                      <a:pt x="273" y="400"/>
                    </a:lnTo>
                    <a:lnTo>
                      <a:pt x="287" y="392"/>
                    </a:lnTo>
                    <a:lnTo>
                      <a:pt x="300" y="382"/>
                    </a:lnTo>
                    <a:lnTo>
                      <a:pt x="312" y="372"/>
                    </a:lnTo>
                    <a:lnTo>
                      <a:pt x="322" y="360"/>
                    </a:lnTo>
                    <a:lnTo>
                      <a:pt x="332" y="347"/>
                    </a:lnTo>
                    <a:lnTo>
                      <a:pt x="341" y="333"/>
                    </a:lnTo>
                    <a:lnTo>
                      <a:pt x="347" y="319"/>
                    </a:lnTo>
                    <a:lnTo>
                      <a:pt x="353" y="303"/>
                    </a:lnTo>
                    <a:lnTo>
                      <a:pt x="357" y="288"/>
                    </a:lnTo>
                    <a:lnTo>
                      <a:pt x="360" y="272"/>
                    </a:lnTo>
                    <a:lnTo>
                      <a:pt x="361" y="255"/>
                    </a:lnTo>
                    <a:lnTo>
                      <a:pt x="361" y="179"/>
                    </a:lnTo>
                    <a:lnTo>
                      <a:pt x="360" y="163"/>
                    </a:lnTo>
                    <a:lnTo>
                      <a:pt x="358" y="146"/>
                    </a:lnTo>
                    <a:lnTo>
                      <a:pt x="353" y="130"/>
                    </a:lnTo>
                    <a:lnTo>
                      <a:pt x="348" y="115"/>
                    </a:lnTo>
                    <a:lnTo>
                      <a:pt x="342" y="99"/>
                    </a:lnTo>
                    <a:lnTo>
                      <a:pt x="333" y="85"/>
                    </a:lnTo>
                    <a:lnTo>
                      <a:pt x="323" y="70"/>
                    </a:lnTo>
                    <a:lnTo>
                      <a:pt x="314" y="57"/>
                    </a:lnTo>
                    <a:lnTo>
                      <a:pt x="302" y="45"/>
                    </a:lnTo>
                    <a:lnTo>
                      <a:pt x="289" y="34"/>
                    </a:lnTo>
                    <a:lnTo>
                      <a:pt x="275" y="24"/>
                    </a:lnTo>
                    <a:lnTo>
                      <a:pt x="261" y="16"/>
                    </a:lnTo>
                    <a:lnTo>
                      <a:pt x="246" y="9"/>
                    </a:lnTo>
                    <a:lnTo>
                      <a:pt x="229" y="4"/>
                    </a:lnTo>
                    <a:lnTo>
                      <a:pt x="213" y="1"/>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grpSp>
        <p:grpSp>
          <p:nvGrpSpPr>
            <p:cNvPr id="10" name="Group 9">
              <a:extLst>
                <a:ext uri="{FF2B5EF4-FFF2-40B4-BE49-F238E27FC236}">
                  <a16:creationId xmlns:a16="http://schemas.microsoft.com/office/drawing/2014/main" id="{89320345-EA9F-4384-A292-0AAC2C302D36}"/>
                </a:ext>
              </a:extLst>
            </p:cNvPr>
            <p:cNvGrpSpPr/>
            <p:nvPr/>
          </p:nvGrpSpPr>
          <p:grpSpPr>
            <a:xfrm>
              <a:off x="4504237" y="3350953"/>
              <a:ext cx="405018" cy="375771"/>
              <a:chOff x="9879013" y="2500313"/>
              <a:chExt cx="285750" cy="265113"/>
            </a:xfrm>
            <a:solidFill>
              <a:srgbClr val="0070C0"/>
            </a:solidFill>
            <a:effectLst/>
          </p:grpSpPr>
          <p:sp>
            <p:nvSpPr>
              <p:cNvPr id="12" name="Freeform 3859">
                <a:extLst>
                  <a:ext uri="{FF2B5EF4-FFF2-40B4-BE49-F238E27FC236}">
                    <a16:creationId xmlns:a16="http://schemas.microsoft.com/office/drawing/2014/main" id="{DE43F744-2E15-D8B4-0558-B95C41C307F3}"/>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3" name="Freeform 3860">
                <a:extLst>
                  <a:ext uri="{FF2B5EF4-FFF2-40B4-BE49-F238E27FC236}">
                    <a16:creationId xmlns:a16="http://schemas.microsoft.com/office/drawing/2014/main" id="{38483783-9684-3AAD-4533-17E61610E412}"/>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4" name="Freeform 3861">
                <a:extLst>
                  <a:ext uri="{FF2B5EF4-FFF2-40B4-BE49-F238E27FC236}">
                    <a16:creationId xmlns:a16="http://schemas.microsoft.com/office/drawing/2014/main" id="{7CF577E6-D770-7E73-F83E-F088C531AE5C}"/>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5" name="Freeform 3862">
                <a:extLst>
                  <a:ext uri="{FF2B5EF4-FFF2-40B4-BE49-F238E27FC236}">
                    <a16:creationId xmlns:a16="http://schemas.microsoft.com/office/drawing/2014/main" id="{2FC6B59F-E561-B667-E16A-6F0D4604D7A8}"/>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grpSp>
        <p:sp>
          <p:nvSpPr>
            <p:cNvPr id="11" name="Freeform 3091">
              <a:extLst>
                <a:ext uri="{FF2B5EF4-FFF2-40B4-BE49-F238E27FC236}">
                  <a16:creationId xmlns:a16="http://schemas.microsoft.com/office/drawing/2014/main" id="{72BD8BDA-F790-AF0B-E07F-AE2C328305D5}"/>
                </a:ext>
              </a:extLst>
            </p:cNvPr>
            <p:cNvSpPr>
              <a:spLocks noEditPoints="1"/>
            </p:cNvSpPr>
            <p:nvPr/>
          </p:nvSpPr>
          <p:spPr bwMode="auto">
            <a:xfrm>
              <a:off x="5923275" y="4736214"/>
              <a:ext cx="395049" cy="395049"/>
            </a:xfrm>
            <a:custGeom>
              <a:avLst/>
              <a:gdLst>
                <a:gd name="T0" fmla="*/ 175 w 360"/>
                <a:gd name="T1" fmla="*/ 322 h 359"/>
                <a:gd name="T2" fmla="*/ 166 w 360"/>
                <a:gd name="T3" fmla="*/ 319 h 359"/>
                <a:gd name="T4" fmla="*/ 161 w 360"/>
                <a:gd name="T5" fmla="*/ 313 h 359"/>
                <a:gd name="T6" fmla="*/ 157 w 360"/>
                <a:gd name="T7" fmla="*/ 303 h 359"/>
                <a:gd name="T8" fmla="*/ 157 w 360"/>
                <a:gd name="T9" fmla="*/ 294 h 359"/>
                <a:gd name="T10" fmla="*/ 161 w 360"/>
                <a:gd name="T11" fmla="*/ 286 h 359"/>
                <a:gd name="T12" fmla="*/ 166 w 360"/>
                <a:gd name="T13" fmla="*/ 280 h 359"/>
                <a:gd name="T14" fmla="*/ 175 w 360"/>
                <a:gd name="T15" fmla="*/ 276 h 359"/>
                <a:gd name="T16" fmla="*/ 184 w 360"/>
                <a:gd name="T17" fmla="*/ 276 h 359"/>
                <a:gd name="T18" fmla="*/ 194 w 360"/>
                <a:gd name="T19" fmla="*/ 280 h 359"/>
                <a:gd name="T20" fmla="*/ 200 w 360"/>
                <a:gd name="T21" fmla="*/ 286 h 359"/>
                <a:gd name="T22" fmla="*/ 203 w 360"/>
                <a:gd name="T23" fmla="*/ 294 h 359"/>
                <a:gd name="T24" fmla="*/ 203 w 360"/>
                <a:gd name="T25" fmla="*/ 303 h 359"/>
                <a:gd name="T26" fmla="*/ 200 w 360"/>
                <a:gd name="T27" fmla="*/ 313 h 359"/>
                <a:gd name="T28" fmla="*/ 194 w 360"/>
                <a:gd name="T29" fmla="*/ 319 h 359"/>
                <a:gd name="T30" fmla="*/ 184 w 360"/>
                <a:gd name="T31" fmla="*/ 322 h 359"/>
                <a:gd name="T32" fmla="*/ 168 w 360"/>
                <a:gd name="T33" fmla="*/ 140 h 359"/>
                <a:gd name="T34" fmla="*/ 171 w 360"/>
                <a:gd name="T35" fmla="*/ 132 h 359"/>
                <a:gd name="T36" fmla="*/ 180 w 360"/>
                <a:gd name="T37" fmla="*/ 128 h 359"/>
                <a:gd name="T38" fmla="*/ 188 w 360"/>
                <a:gd name="T39" fmla="*/ 132 h 359"/>
                <a:gd name="T40" fmla="*/ 191 w 360"/>
                <a:gd name="T41" fmla="*/ 140 h 359"/>
                <a:gd name="T42" fmla="*/ 191 w 360"/>
                <a:gd name="T43" fmla="*/ 244 h 359"/>
                <a:gd name="T44" fmla="*/ 184 w 360"/>
                <a:gd name="T45" fmla="*/ 250 h 359"/>
                <a:gd name="T46" fmla="*/ 175 w 360"/>
                <a:gd name="T47" fmla="*/ 250 h 359"/>
                <a:gd name="T48" fmla="*/ 169 w 360"/>
                <a:gd name="T49" fmla="*/ 244 h 359"/>
                <a:gd name="T50" fmla="*/ 168 w 360"/>
                <a:gd name="T51" fmla="*/ 140 h 359"/>
                <a:gd name="T52" fmla="*/ 190 w 360"/>
                <a:gd name="T53" fmla="*/ 6 h 359"/>
                <a:gd name="T54" fmla="*/ 187 w 360"/>
                <a:gd name="T55" fmla="*/ 1 h 359"/>
                <a:gd name="T56" fmla="*/ 180 w 360"/>
                <a:gd name="T57" fmla="*/ 0 h 359"/>
                <a:gd name="T58" fmla="*/ 174 w 360"/>
                <a:gd name="T59" fmla="*/ 1 h 359"/>
                <a:gd name="T60" fmla="*/ 169 w 360"/>
                <a:gd name="T61" fmla="*/ 6 h 359"/>
                <a:gd name="T62" fmla="*/ 1 w 360"/>
                <a:gd name="T63" fmla="*/ 344 h 359"/>
                <a:gd name="T64" fmla="*/ 1 w 360"/>
                <a:gd name="T65" fmla="*/ 351 h 359"/>
                <a:gd name="T66" fmla="*/ 4 w 360"/>
                <a:gd name="T67" fmla="*/ 356 h 359"/>
                <a:gd name="T68" fmla="*/ 9 w 360"/>
                <a:gd name="T69" fmla="*/ 358 h 359"/>
                <a:gd name="T70" fmla="*/ 347 w 360"/>
                <a:gd name="T71" fmla="*/ 359 h 359"/>
                <a:gd name="T72" fmla="*/ 348 w 360"/>
                <a:gd name="T73" fmla="*/ 359 h 359"/>
                <a:gd name="T74" fmla="*/ 357 w 360"/>
                <a:gd name="T75" fmla="*/ 356 h 359"/>
                <a:gd name="T76" fmla="*/ 360 w 360"/>
                <a:gd name="T77" fmla="*/ 347 h 359"/>
                <a:gd name="T78" fmla="*/ 358 w 360"/>
                <a:gd name="T79" fmla="*/ 34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0" h="359">
                  <a:moveTo>
                    <a:pt x="180" y="322"/>
                  </a:moveTo>
                  <a:lnTo>
                    <a:pt x="175" y="322"/>
                  </a:lnTo>
                  <a:lnTo>
                    <a:pt x="171" y="321"/>
                  </a:lnTo>
                  <a:lnTo>
                    <a:pt x="166" y="319"/>
                  </a:lnTo>
                  <a:lnTo>
                    <a:pt x="163" y="316"/>
                  </a:lnTo>
                  <a:lnTo>
                    <a:pt x="161" y="313"/>
                  </a:lnTo>
                  <a:lnTo>
                    <a:pt x="158" y="308"/>
                  </a:lnTo>
                  <a:lnTo>
                    <a:pt x="157" y="303"/>
                  </a:lnTo>
                  <a:lnTo>
                    <a:pt x="156" y="299"/>
                  </a:lnTo>
                  <a:lnTo>
                    <a:pt x="157" y="294"/>
                  </a:lnTo>
                  <a:lnTo>
                    <a:pt x="158" y="290"/>
                  </a:lnTo>
                  <a:lnTo>
                    <a:pt x="161" y="286"/>
                  </a:lnTo>
                  <a:lnTo>
                    <a:pt x="163" y="282"/>
                  </a:lnTo>
                  <a:lnTo>
                    <a:pt x="166" y="280"/>
                  </a:lnTo>
                  <a:lnTo>
                    <a:pt x="171" y="277"/>
                  </a:lnTo>
                  <a:lnTo>
                    <a:pt x="175" y="276"/>
                  </a:lnTo>
                  <a:lnTo>
                    <a:pt x="180" y="275"/>
                  </a:lnTo>
                  <a:lnTo>
                    <a:pt x="184" y="276"/>
                  </a:lnTo>
                  <a:lnTo>
                    <a:pt x="189" y="277"/>
                  </a:lnTo>
                  <a:lnTo>
                    <a:pt x="194" y="280"/>
                  </a:lnTo>
                  <a:lnTo>
                    <a:pt x="197" y="282"/>
                  </a:lnTo>
                  <a:lnTo>
                    <a:pt x="200" y="286"/>
                  </a:lnTo>
                  <a:lnTo>
                    <a:pt x="202" y="290"/>
                  </a:lnTo>
                  <a:lnTo>
                    <a:pt x="203" y="294"/>
                  </a:lnTo>
                  <a:lnTo>
                    <a:pt x="205" y="299"/>
                  </a:lnTo>
                  <a:lnTo>
                    <a:pt x="203" y="303"/>
                  </a:lnTo>
                  <a:lnTo>
                    <a:pt x="202" y="308"/>
                  </a:lnTo>
                  <a:lnTo>
                    <a:pt x="200" y="313"/>
                  </a:lnTo>
                  <a:lnTo>
                    <a:pt x="197" y="316"/>
                  </a:lnTo>
                  <a:lnTo>
                    <a:pt x="194" y="319"/>
                  </a:lnTo>
                  <a:lnTo>
                    <a:pt x="189" y="321"/>
                  </a:lnTo>
                  <a:lnTo>
                    <a:pt x="184" y="322"/>
                  </a:lnTo>
                  <a:lnTo>
                    <a:pt x="180" y="322"/>
                  </a:lnTo>
                  <a:close/>
                  <a:moveTo>
                    <a:pt x="168" y="140"/>
                  </a:moveTo>
                  <a:lnTo>
                    <a:pt x="169" y="136"/>
                  </a:lnTo>
                  <a:lnTo>
                    <a:pt x="171" y="132"/>
                  </a:lnTo>
                  <a:lnTo>
                    <a:pt x="175" y="130"/>
                  </a:lnTo>
                  <a:lnTo>
                    <a:pt x="180" y="128"/>
                  </a:lnTo>
                  <a:lnTo>
                    <a:pt x="184" y="130"/>
                  </a:lnTo>
                  <a:lnTo>
                    <a:pt x="188" y="132"/>
                  </a:lnTo>
                  <a:lnTo>
                    <a:pt x="191" y="136"/>
                  </a:lnTo>
                  <a:lnTo>
                    <a:pt x="191" y="140"/>
                  </a:lnTo>
                  <a:lnTo>
                    <a:pt x="191" y="239"/>
                  </a:lnTo>
                  <a:lnTo>
                    <a:pt x="191" y="244"/>
                  </a:lnTo>
                  <a:lnTo>
                    <a:pt x="188" y="247"/>
                  </a:lnTo>
                  <a:lnTo>
                    <a:pt x="184" y="250"/>
                  </a:lnTo>
                  <a:lnTo>
                    <a:pt x="180" y="251"/>
                  </a:lnTo>
                  <a:lnTo>
                    <a:pt x="175" y="250"/>
                  </a:lnTo>
                  <a:lnTo>
                    <a:pt x="171" y="247"/>
                  </a:lnTo>
                  <a:lnTo>
                    <a:pt x="169" y="244"/>
                  </a:lnTo>
                  <a:lnTo>
                    <a:pt x="168" y="239"/>
                  </a:lnTo>
                  <a:lnTo>
                    <a:pt x="168" y="140"/>
                  </a:lnTo>
                  <a:close/>
                  <a:moveTo>
                    <a:pt x="358" y="339"/>
                  </a:moveTo>
                  <a:lnTo>
                    <a:pt x="190" y="6"/>
                  </a:lnTo>
                  <a:lnTo>
                    <a:pt x="189" y="4"/>
                  </a:lnTo>
                  <a:lnTo>
                    <a:pt x="187" y="1"/>
                  </a:lnTo>
                  <a:lnTo>
                    <a:pt x="183" y="0"/>
                  </a:lnTo>
                  <a:lnTo>
                    <a:pt x="180" y="0"/>
                  </a:lnTo>
                  <a:lnTo>
                    <a:pt x="177" y="0"/>
                  </a:lnTo>
                  <a:lnTo>
                    <a:pt x="174" y="1"/>
                  </a:lnTo>
                  <a:lnTo>
                    <a:pt x="171" y="4"/>
                  </a:lnTo>
                  <a:lnTo>
                    <a:pt x="169" y="6"/>
                  </a:lnTo>
                  <a:lnTo>
                    <a:pt x="1" y="341"/>
                  </a:lnTo>
                  <a:lnTo>
                    <a:pt x="1" y="344"/>
                  </a:lnTo>
                  <a:lnTo>
                    <a:pt x="0" y="347"/>
                  </a:lnTo>
                  <a:lnTo>
                    <a:pt x="1" y="351"/>
                  </a:lnTo>
                  <a:lnTo>
                    <a:pt x="2" y="353"/>
                  </a:lnTo>
                  <a:lnTo>
                    <a:pt x="4" y="356"/>
                  </a:lnTo>
                  <a:lnTo>
                    <a:pt x="7" y="357"/>
                  </a:lnTo>
                  <a:lnTo>
                    <a:pt x="9" y="358"/>
                  </a:lnTo>
                  <a:lnTo>
                    <a:pt x="12" y="359"/>
                  </a:lnTo>
                  <a:lnTo>
                    <a:pt x="347" y="359"/>
                  </a:lnTo>
                  <a:lnTo>
                    <a:pt x="347" y="359"/>
                  </a:lnTo>
                  <a:lnTo>
                    <a:pt x="348" y="359"/>
                  </a:lnTo>
                  <a:lnTo>
                    <a:pt x="352" y="358"/>
                  </a:lnTo>
                  <a:lnTo>
                    <a:pt x="357" y="356"/>
                  </a:lnTo>
                  <a:lnTo>
                    <a:pt x="359" y="352"/>
                  </a:lnTo>
                  <a:lnTo>
                    <a:pt x="360" y="347"/>
                  </a:lnTo>
                  <a:lnTo>
                    <a:pt x="359" y="343"/>
                  </a:lnTo>
                  <a:lnTo>
                    <a:pt x="358" y="340"/>
                  </a:lnTo>
                  <a:lnTo>
                    <a:pt x="358" y="339"/>
                  </a:lnTo>
                  <a:close/>
                </a:path>
              </a:pathLst>
            </a:custGeom>
            <a:solidFill>
              <a:srgbClr val="0070C0"/>
            </a:solidFill>
            <a:ln>
              <a:noFill/>
            </a:ln>
            <a:effectLst/>
          </p:spPr>
          <p:txBody>
            <a:bodyPr vert="horz" wrap="square" lIns="91440" tIns="45720" rIns="91440" bIns="45720" numCol="1" anchor="t" anchorCtr="0" compatLnSpc="1">
              <a:prstTxWarp prst="textNoShape">
                <a:avLst/>
              </a:prstTxWarp>
            </a:bodyPr>
            <a:lstStyle/>
            <a:p>
              <a:endParaRPr lang="en-US" baseline="-25000"/>
            </a:p>
          </p:txBody>
        </p:sp>
      </p:grpSp>
      <p:grpSp>
        <p:nvGrpSpPr>
          <p:cNvPr id="32" name="Group 31">
            <a:extLst>
              <a:ext uri="{FF2B5EF4-FFF2-40B4-BE49-F238E27FC236}">
                <a16:creationId xmlns:a16="http://schemas.microsoft.com/office/drawing/2014/main" id="{BDD80E45-10E7-4BA1-6AE8-40E1A8EEA4EC}"/>
              </a:ext>
            </a:extLst>
          </p:cNvPr>
          <p:cNvGrpSpPr/>
          <p:nvPr/>
        </p:nvGrpSpPr>
        <p:grpSpPr>
          <a:xfrm>
            <a:off x="12469031" y="1699616"/>
            <a:ext cx="8235721" cy="2377458"/>
            <a:chOff x="2158167" y="5220121"/>
            <a:chExt cx="2724345" cy="1178931"/>
          </a:xfrm>
        </p:grpSpPr>
        <p:sp>
          <p:nvSpPr>
            <p:cNvPr id="33" name="Text Placeholder 2">
              <a:extLst>
                <a:ext uri="{FF2B5EF4-FFF2-40B4-BE49-F238E27FC236}">
                  <a16:creationId xmlns:a16="http://schemas.microsoft.com/office/drawing/2014/main" id="{782617BC-1D1E-8959-A1EE-AEAF98A0FECE}"/>
                </a:ext>
              </a:extLst>
            </p:cNvPr>
            <p:cNvSpPr txBox="1">
              <a:spLocks/>
            </p:cNvSpPr>
            <p:nvPr/>
          </p:nvSpPr>
          <p:spPr>
            <a:xfrm>
              <a:off x="2158167" y="5597034"/>
              <a:ext cx="2724345" cy="80201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lgn="l">
                <a:spcBef>
                  <a:spcPts val="300"/>
                </a:spcBef>
                <a:buFont typeface="Arial" panose="020B0604020202020204" pitchFamily="34" charset="0"/>
                <a:buChar char="•"/>
              </a:pPr>
              <a:r>
                <a:rPr lang="en-US" sz="3800" b="0" i="0" dirty="0">
                  <a:solidFill>
                    <a:srgbClr val="404040"/>
                  </a:solidFill>
                  <a:effectLst/>
                  <a:latin typeface="Inter"/>
                </a:rPr>
                <a:t>Competitive salaries and long employee tenure.</a:t>
              </a:r>
            </a:p>
            <a:p>
              <a:pPr marL="742950" lvl="1" indent="-285750" algn="l">
                <a:spcBef>
                  <a:spcPts val="300"/>
                </a:spcBef>
                <a:buFont typeface="Arial" panose="020B0604020202020204" pitchFamily="34" charset="0"/>
                <a:buChar char="•"/>
              </a:pPr>
              <a:r>
                <a:rPr lang="en-US" sz="3800" b="0" i="0" dirty="0">
                  <a:solidFill>
                    <a:srgbClr val="404040"/>
                  </a:solidFill>
                  <a:effectLst/>
                  <a:latin typeface="Inter"/>
                </a:rPr>
                <a:t>High job satisfaction and productivity.</a:t>
              </a:r>
            </a:p>
          </p:txBody>
        </p:sp>
        <p:sp>
          <p:nvSpPr>
            <p:cNvPr id="34" name="TextBox 33">
              <a:extLst>
                <a:ext uri="{FF2B5EF4-FFF2-40B4-BE49-F238E27FC236}">
                  <a16:creationId xmlns:a16="http://schemas.microsoft.com/office/drawing/2014/main" id="{E3C7B9A3-530C-EADF-A8A9-90F8230D6C33}"/>
                </a:ext>
              </a:extLst>
            </p:cNvPr>
            <p:cNvSpPr txBox="1"/>
            <p:nvPr/>
          </p:nvSpPr>
          <p:spPr>
            <a:xfrm>
              <a:off x="2158167" y="5220121"/>
              <a:ext cx="934840" cy="305240"/>
            </a:xfrm>
            <a:prstGeom prst="rect">
              <a:avLst/>
            </a:prstGeom>
            <a:noFill/>
          </p:spPr>
          <p:txBody>
            <a:bodyPr wrap="none" lIns="0" tIns="0" rIns="0" bIns="0" rtlCol="0" anchor="ctr">
              <a:spAutoFit/>
            </a:bodyPr>
            <a:lstStyle/>
            <a:p>
              <a:r>
                <a:rPr lang="cy-GB" sz="40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rPr>
                <a:t>STRENGTHS</a:t>
              </a:r>
              <a:endParaRPr lang="en-US" sz="40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grpSp>
        <p:nvGrpSpPr>
          <p:cNvPr id="35" name="Group 34">
            <a:extLst>
              <a:ext uri="{FF2B5EF4-FFF2-40B4-BE49-F238E27FC236}">
                <a16:creationId xmlns:a16="http://schemas.microsoft.com/office/drawing/2014/main" id="{4E391246-616F-EB0D-74E7-B287EDD1DE74}"/>
              </a:ext>
            </a:extLst>
          </p:cNvPr>
          <p:cNvGrpSpPr/>
          <p:nvPr/>
        </p:nvGrpSpPr>
        <p:grpSpPr>
          <a:xfrm>
            <a:off x="2540196" y="1861722"/>
            <a:ext cx="8389879" cy="3784687"/>
            <a:chOff x="2158167" y="4808761"/>
            <a:chExt cx="2687529" cy="6935218"/>
          </a:xfrm>
        </p:grpSpPr>
        <p:sp>
          <p:nvSpPr>
            <p:cNvPr id="36" name="Text Placeholder 2">
              <a:extLst>
                <a:ext uri="{FF2B5EF4-FFF2-40B4-BE49-F238E27FC236}">
                  <a16:creationId xmlns:a16="http://schemas.microsoft.com/office/drawing/2014/main" id="{9C47268F-50A5-B5DB-DC28-F181C38DFD27}"/>
                </a:ext>
              </a:extLst>
            </p:cNvPr>
            <p:cNvSpPr txBox="1">
              <a:spLocks/>
            </p:cNvSpPr>
            <p:nvPr/>
          </p:nvSpPr>
          <p:spPr>
            <a:xfrm>
              <a:off x="2158167" y="5916230"/>
              <a:ext cx="2687529" cy="582774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lgn="l">
                <a:spcBef>
                  <a:spcPts val="300"/>
                </a:spcBef>
                <a:buFont typeface="Arial" panose="020B0604020202020204" pitchFamily="34" charset="0"/>
                <a:buChar char="•"/>
              </a:pPr>
              <a:r>
                <a:rPr lang="en-US" sz="3800" b="0" i="0" dirty="0">
                  <a:solidFill>
                    <a:srgbClr val="404040"/>
                  </a:solidFill>
                  <a:effectLst/>
                  <a:latin typeface="Inter"/>
                </a:rPr>
                <a:t>High turnover and weak incentive programs.</a:t>
              </a:r>
            </a:p>
            <a:p>
              <a:pPr marL="742950" lvl="1" indent="-285750" algn="l">
                <a:spcBef>
                  <a:spcPts val="300"/>
                </a:spcBef>
                <a:buFont typeface="Arial" panose="020B0604020202020204" pitchFamily="34" charset="0"/>
                <a:buChar char="•"/>
              </a:pPr>
              <a:r>
                <a:rPr lang="en-US" sz="3800" b="0" i="0" dirty="0">
                  <a:solidFill>
                    <a:srgbClr val="404040"/>
                  </a:solidFill>
                  <a:effectLst/>
                  <a:latin typeface="Inter"/>
                </a:rPr>
                <a:t>Salary disparities and lack of training opportunities.</a:t>
              </a:r>
              <a:r>
                <a:rPr lang="en-US" sz="3800" dirty="0">
                  <a:solidFill>
                    <a:srgbClr val="B0F7F4"/>
                  </a:solidFill>
                  <a:latin typeface="Segoe UI" panose="020B0502040204020203" pitchFamily="34" charset="0"/>
                  <a:cs typeface="Segoe UI" panose="020B0502040204020203" pitchFamily="34" charset="0"/>
                </a:rPr>
                <a:t>.</a:t>
              </a:r>
            </a:p>
          </p:txBody>
        </p:sp>
        <p:sp>
          <p:nvSpPr>
            <p:cNvPr id="37" name="TextBox 36">
              <a:extLst>
                <a:ext uri="{FF2B5EF4-FFF2-40B4-BE49-F238E27FC236}">
                  <a16:creationId xmlns:a16="http://schemas.microsoft.com/office/drawing/2014/main" id="{57DB37A1-EA10-7485-542D-C208A29DDA6A}"/>
                </a:ext>
              </a:extLst>
            </p:cNvPr>
            <p:cNvSpPr txBox="1"/>
            <p:nvPr/>
          </p:nvSpPr>
          <p:spPr>
            <a:xfrm>
              <a:off x="2158167" y="4808761"/>
              <a:ext cx="1020284" cy="1127965"/>
            </a:xfrm>
            <a:prstGeom prst="rect">
              <a:avLst/>
            </a:prstGeom>
            <a:noFill/>
          </p:spPr>
          <p:txBody>
            <a:bodyPr wrap="none" lIns="0" tIns="0" rIns="0" bIns="0" rtlCol="0" anchor="ctr">
              <a:spAutoFit/>
            </a:bodyPr>
            <a:lstStyle/>
            <a:p>
              <a:r>
                <a:rPr lang="cy-GB" sz="40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rPr>
                <a:t>WEAKNESSES</a:t>
              </a:r>
              <a:endParaRPr lang="en-US" sz="32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grpSp>
        <p:nvGrpSpPr>
          <p:cNvPr id="38" name="Group 37">
            <a:extLst>
              <a:ext uri="{FF2B5EF4-FFF2-40B4-BE49-F238E27FC236}">
                <a16:creationId xmlns:a16="http://schemas.microsoft.com/office/drawing/2014/main" id="{9E76D459-9D31-E87F-A381-5FAF6245987A}"/>
              </a:ext>
            </a:extLst>
          </p:cNvPr>
          <p:cNvGrpSpPr/>
          <p:nvPr/>
        </p:nvGrpSpPr>
        <p:grpSpPr>
          <a:xfrm>
            <a:off x="-7004739" y="5064844"/>
            <a:ext cx="3821389" cy="1943225"/>
            <a:chOff x="1107921" y="3019704"/>
            <a:chExt cx="3026659" cy="1943225"/>
          </a:xfrm>
        </p:grpSpPr>
        <p:sp>
          <p:nvSpPr>
            <p:cNvPr id="39" name="Text Placeholder 2">
              <a:extLst>
                <a:ext uri="{FF2B5EF4-FFF2-40B4-BE49-F238E27FC236}">
                  <a16:creationId xmlns:a16="http://schemas.microsoft.com/office/drawing/2014/main" id="{42F0F78F-CD81-D25C-BB44-64D9631BCC0C}"/>
                </a:ext>
              </a:extLst>
            </p:cNvPr>
            <p:cNvSpPr txBox="1">
              <a:spLocks/>
            </p:cNvSpPr>
            <p:nvPr/>
          </p:nvSpPr>
          <p:spPr>
            <a:xfrm>
              <a:off x="1107921" y="3428663"/>
              <a:ext cx="3026659" cy="1534266"/>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lgn="l">
                <a:spcBef>
                  <a:spcPts val="300"/>
                </a:spcBef>
                <a:buFont typeface="Arial" panose="020B0604020202020204" pitchFamily="34" charset="0"/>
                <a:buChar char="•"/>
              </a:pPr>
              <a:r>
                <a:rPr lang="en-US" sz="1800" b="0" i="0" dirty="0">
                  <a:solidFill>
                    <a:srgbClr val="404040"/>
                  </a:solidFill>
                  <a:effectLst/>
                  <a:latin typeface="Inter"/>
                </a:rPr>
                <a:t>Improve training programs and offer remote work.</a:t>
              </a:r>
            </a:p>
            <a:p>
              <a:pPr marL="742950" lvl="1" indent="-285750" algn="l">
                <a:spcBef>
                  <a:spcPts val="300"/>
                </a:spcBef>
                <a:buFont typeface="Arial" panose="020B0604020202020204" pitchFamily="34" charset="0"/>
                <a:buChar char="•"/>
              </a:pPr>
              <a:r>
                <a:rPr lang="en-US" sz="1800" b="0" i="0" dirty="0">
                  <a:solidFill>
                    <a:srgbClr val="404040"/>
                  </a:solidFill>
                  <a:effectLst/>
                  <a:latin typeface="Inter"/>
                </a:rPr>
                <a:t>Leverage technology and expand into new markets.</a:t>
              </a:r>
            </a:p>
          </p:txBody>
        </p:sp>
        <p:sp>
          <p:nvSpPr>
            <p:cNvPr id="40" name="TextBox 39">
              <a:extLst>
                <a:ext uri="{FF2B5EF4-FFF2-40B4-BE49-F238E27FC236}">
                  <a16:creationId xmlns:a16="http://schemas.microsoft.com/office/drawing/2014/main" id="{66CA188A-E72B-B4B2-CC8C-B85C391CD96C}"/>
                </a:ext>
              </a:extLst>
            </p:cNvPr>
            <p:cNvSpPr txBox="1"/>
            <p:nvPr/>
          </p:nvSpPr>
          <p:spPr>
            <a:xfrm>
              <a:off x="2306975" y="3019704"/>
              <a:ext cx="1827605" cy="369332"/>
            </a:xfrm>
            <a:prstGeom prst="rect">
              <a:avLst/>
            </a:prstGeom>
            <a:noFill/>
          </p:spPr>
          <p:txBody>
            <a:bodyPr wrap="none" lIns="0" tIns="0" rIns="0" bIns="0" rtlCol="0" anchor="ctr">
              <a:spAutoFit/>
            </a:bodyPr>
            <a:lstStyle/>
            <a:p>
              <a:pPr algn="r"/>
              <a:r>
                <a:rPr lang="cy-GB" sz="24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rPr>
                <a:t>OPPORTUNITIES</a:t>
              </a:r>
              <a:endParaRPr lang="en-US"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grpSp>
        <p:nvGrpSpPr>
          <p:cNvPr id="41" name="Group 40">
            <a:extLst>
              <a:ext uri="{FF2B5EF4-FFF2-40B4-BE49-F238E27FC236}">
                <a16:creationId xmlns:a16="http://schemas.microsoft.com/office/drawing/2014/main" id="{ED450237-0B47-E75D-2676-BE830EE1BF03}"/>
              </a:ext>
            </a:extLst>
          </p:cNvPr>
          <p:cNvGrpSpPr/>
          <p:nvPr/>
        </p:nvGrpSpPr>
        <p:grpSpPr>
          <a:xfrm>
            <a:off x="-6388866" y="-1305755"/>
            <a:ext cx="4041398" cy="1693926"/>
            <a:chOff x="1054936" y="4304678"/>
            <a:chExt cx="3079644" cy="1693926"/>
          </a:xfrm>
        </p:grpSpPr>
        <p:sp>
          <p:nvSpPr>
            <p:cNvPr id="42" name="Text Placeholder 2">
              <a:extLst>
                <a:ext uri="{FF2B5EF4-FFF2-40B4-BE49-F238E27FC236}">
                  <a16:creationId xmlns:a16="http://schemas.microsoft.com/office/drawing/2014/main" id="{1A839E6D-C60B-07A9-9423-49A6575ED499}"/>
                </a:ext>
              </a:extLst>
            </p:cNvPr>
            <p:cNvSpPr txBox="1">
              <a:spLocks/>
            </p:cNvSpPr>
            <p:nvPr/>
          </p:nvSpPr>
          <p:spPr>
            <a:xfrm>
              <a:off x="1054936" y="4713637"/>
              <a:ext cx="3079644" cy="128496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lgn="l">
                <a:spcBef>
                  <a:spcPts val="300"/>
                </a:spcBef>
                <a:buFont typeface="Arial" panose="020B0604020202020204" pitchFamily="34" charset="0"/>
                <a:buChar char="•"/>
              </a:pPr>
              <a:r>
                <a:rPr lang="en-US" sz="1800" b="0" i="0" dirty="0">
                  <a:solidFill>
                    <a:srgbClr val="404040"/>
                  </a:solidFill>
                  <a:effectLst/>
                  <a:latin typeface="Inter"/>
                </a:rPr>
                <a:t>Intense competition for talent and rising recruitment costs.</a:t>
              </a:r>
            </a:p>
            <a:p>
              <a:pPr marL="742950" lvl="1" indent="-285750" algn="l">
                <a:spcBef>
                  <a:spcPts val="300"/>
                </a:spcBef>
                <a:buFont typeface="Arial" panose="020B0604020202020204" pitchFamily="34" charset="0"/>
                <a:buChar char="•"/>
              </a:pPr>
              <a:r>
                <a:rPr lang="en-US" sz="1800" b="0" i="0" dirty="0">
                  <a:solidFill>
                    <a:srgbClr val="404040"/>
                  </a:solidFill>
                  <a:effectLst/>
                  <a:latin typeface="Inter"/>
                </a:rPr>
                <a:t>Work pressures and new regulations</a:t>
              </a:r>
              <a:endParaRPr lang="en-US" sz="1800" dirty="0">
                <a:solidFill>
                  <a:srgbClr val="B0F7F4"/>
                </a:solidFill>
                <a:latin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2CF0944A-D450-6A2E-D094-D59B1D00EFEE}"/>
                </a:ext>
              </a:extLst>
            </p:cNvPr>
            <p:cNvSpPr txBox="1"/>
            <p:nvPr/>
          </p:nvSpPr>
          <p:spPr>
            <a:xfrm>
              <a:off x="3164443" y="4304678"/>
              <a:ext cx="970137" cy="369332"/>
            </a:xfrm>
            <a:prstGeom prst="rect">
              <a:avLst/>
            </a:prstGeom>
            <a:noFill/>
          </p:spPr>
          <p:txBody>
            <a:bodyPr wrap="none" lIns="0" tIns="0" rIns="0" bIns="0" rtlCol="0" anchor="ctr">
              <a:spAutoFit/>
            </a:bodyPr>
            <a:lstStyle/>
            <a:p>
              <a:pPr algn="r"/>
              <a:r>
                <a:rPr lang="cy-GB" sz="24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rPr>
                <a:t>THREATS</a:t>
              </a:r>
              <a:endParaRPr lang="en-US"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2280996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5">
            <a:extLst>
              <a:ext uri="{FF2B5EF4-FFF2-40B4-BE49-F238E27FC236}">
                <a16:creationId xmlns:a16="http://schemas.microsoft.com/office/drawing/2014/main" id="{6630C5C6-8E49-4725-9336-03CB64BFAA5E}"/>
              </a:ext>
            </a:extLst>
          </p:cNvPr>
          <p:cNvSpPr txBox="1"/>
          <p:nvPr/>
        </p:nvSpPr>
        <p:spPr>
          <a:xfrm>
            <a:off x="1195124" y="5045858"/>
            <a:ext cx="1740354" cy="385427"/>
          </a:xfrm>
          <a:prstGeom prst="rect">
            <a:avLst/>
          </a:prstGeom>
        </p:spPr>
        <p:txBody>
          <a:bodyPr wrap="square" lIns="0" tIns="0" rIns="0" bIns="0" rtlCol="0" anchor="t">
            <a:spAutoFit/>
          </a:bodyPr>
          <a:lstStyle/>
          <a:p>
            <a:pPr algn="ctr">
              <a:lnSpc>
                <a:spcPts val="3380"/>
              </a:lnSpc>
            </a:pPr>
            <a:r>
              <a:rPr lang="en-US" b="1" dirty="0">
                <a:solidFill>
                  <a:schemeClr val="bg1">
                    <a:lumMod val="50000"/>
                  </a:schemeClr>
                </a:solidFill>
                <a:latin typeface="Open Sauce"/>
              </a:rPr>
              <a:t>Data Analyst</a:t>
            </a:r>
          </a:p>
        </p:txBody>
      </p:sp>
      <p:sp>
        <p:nvSpPr>
          <p:cNvPr id="6" name="TextBox 13">
            <a:extLst>
              <a:ext uri="{FF2B5EF4-FFF2-40B4-BE49-F238E27FC236}">
                <a16:creationId xmlns:a16="http://schemas.microsoft.com/office/drawing/2014/main" id="{1753E22A-581E-A3CD-A595-9471E55D04E1}"/>
              </a:ext>
            </a:extLst>
          </p:cNvPr>
          <p:cNvSpPr txBox="1"/>
          <p:nvPr/>
        </p:nvSpPr>
        <p:spPr>
          <a:xfrm>
            <a:off x="4553380" y="35374"/>
            <a:ext cx="4011500" cy="1303114"/>
          </a:xfrm>
          <a:prstGeom prst="rect">
            <a:avLst/>
          </a:prstGeom>
        </p:spPr>
        <p:txBody>
          <a:bodyPr wrap="square" lIns="0" tIns="0" rIns="0" bIns="0" rtlCol="0" anchor="t">
            <a:spAutoFit/>
          </a:bodyPr>
          <a:lstStyle/>
          <a:p>
            <a:pPr algn="l">
              <a:lnSpc>
                <a:spcPts val="11985"/>
              </a:lnSpc>
              <a:spcBef>
                <a:spcPct val="0"/>
              </a:spcBef>
            </a:pPr>
            <a:r>
              <a:rPr lang="en-US" sz="4400" b="1" dirty="0">
                <a:solidFill>
                  <a:schemeClr val="accent3"/>
                </a:solidFill>
                <a:latin typeface="Inter"/>
                <a:ea typeface="TT Octosquares Compressed"/>
                <a:cs typeface="TT Octosquares Compressed"/>
                <a:sym typeface="TT Octosquares Compressed"/>
              </a:rPr>
              <a:t>About Dr. Seba</a:t>
            </a:r>
          </a:p>
        </p:txBody>
      </p:sp>
      <p:sp>
        <p:nvSpPr>
          <p:cNvPr id="7" name="TextBox 18">
            <a:extLst>
              <a:ext uri="{FF2B5EF4-FFF2-40B4-BE49-F238E27FC236}">
                <a16:creationId xmlns:a16="http://schemas.microsoft.com/office/drawing/2014/main" id="{905AD09F-8068-9ACB-15C7-E19C7A2ADCF6}"/>
              </a:ext>
            </a:extLst>
          </p:cNvPr>
          <p:cNvSpPr txBox="1"/>
          <p:nvPr/>
        </p:nvSpPr>
        <p:spPr>
          <a:xfrm>
            <a:off x="4111419" y="1488446"/>
            <a:ext cx="7068645" cy="2816540"/>
          </a:xfrm>
          <a:prstGeom prst="rect">
            <a:avLst/>
          </a:prstGeom>
        </p:spPr>
        <p:txBody>
          <a:bodyPr wrap="square" lIns="0" tIns="0" rIns="0" bIns="0" rtlCol="0" anchor="t">
            <a:spAutoFit/>
          </a:bodyPr>
          <a:lstStyle/>
          <a:p>
            <a:pPr algn="just">
              <a:lnSpc>
                <a:spcPts val="3079"/>
              </a:lnSpc>
            </a:pPr>
            <a:r>
              <a:rPr lang="en-US" sz="2199" dirty="0">
                <a:latin typeface="Open Sans"/>
                <a:ea typeface="Open Sans"/>
                <a:cs typeface="Open Sans"/>
                <a:sym typeface="Open Sans"/>
              </a:rPr>
              <a:t>I am Sepa, I have a BSc in Science and have been working as a senior data analyst and data analytics trainer for the past 5 years.</a:t>
            </a:r>
          </a:p>
          <a:p>
            <a:pPr algn="just">
              <a:lnSpc>
                <a:spcPts val="3079"/>
              </a:lnSpc>
            </a:pPr>
            <a:r>
              <a:rPr lang="en-US" sz="2199" dirty="0">
                <a:latin typeface="Open Sans"/>
                <a:ea typeface="Open Sans"/>
                <a:cs typeface="Open Sans"/>
                <a:sym typeface="Open Sans"/>
              </a:rPr>
              <a:t>I have been working with both global and local companies (Udacity, Orange, Afri Labs, Carerha, … ).</a:t>
            </a:r>
          </a:p>
          <a:p>
            <a:pPr algn="l">
              <a:lnSpc>
                <a:spcPts val="2239"/>
              </a:lnSpc>
            </a:pPr>
            <a:endParaRPr lang="en-US" sz="2199" dirty="0">
              <a:latin typeface="Open Sans"/>
              <a:ea typeface="Open Sans"/>
              <a:cs typeface="Open Sans"/>
              <a:sym typeface="Open Sans"/>
            </a:endParaRPr>
          </a:p>
          <a:p>
            <a:pPr algn="l">
              <a:lnSpc>
                <a:spcPts val="2239"/>
              </a:lnSpc>
            </a:pPr>
            <a:r>
              <a:rPr lang="en-US" sz="1599" dirty="0">
                <a:latin typeface="Open Sans"/>
                <a:ea typeface="Open Sans"/>
                <a:cs typeface="Open Sans"/>
                <a:sym typeface="Open Sans"/>
              </a:rPr>
              <a:t> </a:t>
            </a:r>
          </a:p>
          <a:p>
            <a:pPr algn="l">
              <a:lnSpc>
                <a:spcPts val="2239"/>
              </a:lnSpc>
              <a:spcBef>
                <a:spcPct val="0"/>
              </a:spcBef>
            </a:pPr>
            <a:endParaRPr lang="en-US" sz="1599" dirty="0">
              <a:latin typeface="Open Sans"/>
              <a:ea typeface="Open Sans"/>
              <a:cs typeface="Open Sans"/>
              <a:sym typeface="Open Sans"/>
            </a:endParaRPr>
          </a:p>
        </p:txBody>
      </p:sp>
      <p:sp>
        <p:nvSpPr>
          <p:cNvPr id="8" name="TextBox 19">
            <a:extLst>
              <a:ext uri="{FF2B5EF4-FFF2-40B4-BE49-F238E27FC236}">
                <a16:creationId xmlns:a16="http://schemas.microsoft.com/office/drawing/2014/main" id="{1553816E-C267-248A-61D7-EEBCA0264571}"/>
              </a:ext>
            </a:extLst>
          </p:cNvPr>
          <p:cNvSpPr txBox="1"/>
          <p:nvPr/>
        </p:nvSpPr>
        <p:spPr>
          <a:xfrm>
            <a:off x="3852339" y="3113407"/>
            <a:ext cx="7509251" cy="2846100"/>
          </a:xfrm>
          <a:prstGeom prst="rect">
            <a:avLst/>
          </a:prstGeom>
        </p:spPr>
        <p:txBody>
          <a:bodyPr wrap="square" lIns="0" tIns="0" rIns="0" bIns="0" rtlCol="0" anchor="t">
            <a:spAutoFit/>
          </a:bodyPr>
          <a:lstStyle/>
          <a:p>
            <a:pPr algn="l">
              <a:lnSpc>
                <a:spcPts val="3219"/>
              </a:lnSpc>
            </a:pPr>
            <a:endParaRPr dirty="0"/>
          </a:p>
          <a:p>
            <a:pPr marL="496567" lvl="1" indent="-248284" algn="l">
              <a:lnSpc>
                <a:spcPts val="3219"/>
              </a:lnSpc>
              <a:buFont typeface="Arial"/>
              <a:buChar char="•"/>
            </a:pPr>
            <a:r>
              <a:rPr lang="en-US" sz="2299" dirty="0">
                <a:latin typeface="Open Sans"/>
                <a:ea typeface="Open Sans"/>
                <a:cs typeface="Open Sans"/>
                <a:sym typeface="Open Sans"/>
              </a:rPr>
              <a:t>Published a paper on machine learning in an international journal. </a:t>
            </a:r>
          </a:p>
          <a:p>
            <a:pPr marL="496567" lvl="1" indent="-248284" algn="l">
              <a:lnSpc>
                <a:spcPts val="3219"/>
              </a:lnSpc>
              <a:buFont typeface="Arial"/>
              <a:buChar char="•"/>
            </a:pPr>
            <a:r>
              <a:rPr lang="en-US" sz="2299" dirty="0">
                <a:latin typeface="Open Sans"/>
                <a:ea typeface="Open Sans"/>
                <a:cs typeface="Open Sans"/>
                <a:sym typeface="Open Sans"/>
              </a:rPr>
              <a:t>Trained over 1000 Students.</a:t>
            </a:r>
          </a:p>
          <a:p>
            <a:pPr marL="496567" lvl="1" indent="-248284" algn="l">
              <a:lnSpc>
                <a:spcPts val="3219"/>
              </a:lnSpc>
              <a:buFont typeface="Arial"/>
              <a:buChar char="•"/>
            </a:pPr>
            <a:r>
              <a:rPr lang="en-US" sz="2299" dirty="0">
                <a:latin typeface="Open Sans"/>
                <a:ea typeface="Open Sans"/>
                <a:cs typeface="Open Sans"/>
                <a:sym typeface="Open Sans"/>
              </a:rPr>
              <a:t>Students who graduated got job offers. </a:t>
            </a:r>
          </a:p>
          <a:p>
            <a:pPr marL="496567" lvl="1" indent="-248284" algn="l">
              <a:lnSpc>
                <a:spcPts val="3219"/>
              </a:lnSpc>
              <a:buFont typeface="Arial"/>
              <a:buChar char="•"/>
            </a:pPr>
            <a:r>
              <a:rPr lang="en-US" sz="2299" dirty="0">
                <a:latin typeface="Open Sans"/>
                <a:ea typeface="Open Sans"/>
                <a:cs typeface="Open Sans"/>
                <a:sym typeface="Open Sans"/>
              </a:rPr>
              <a:t>Udacity Top-Rated Instructor. </a:t>
            </a:r>
          </a:p>
          <a:p>
            <a:pPr marL="496567" lvl="1" indent="-248284" algn="l">
              <a:lnSpc>
                <a:spcPts val="3219"/>
              </a:lnSpc>
              <a:buFont typeface="Arial"/>
              <a:buChar char="•"/>
            </a:pPr>
            <a:r>
              <a:rPr lang="en-US" sz="2299" dirty="0">
                <a:latin typeface="Open Sans"/>
                <a:ea typeface="Open Sans"/>
                <a:cs typeface="Open Sans"/>
                <a:sym typeface="Open Sans"/>
              </a:rPr>
              <a:t>Over 1000 hours of training done. </a:t>
            </a:r>
          </a:p>
        </p:txBody>
      </p:sp>
      <p:grpSp>
        <p:nvGrpSpPr>
          <p:cNvPr id="10" name="Group 9"/>
          <p:cNvGrpSpPr/>
          <p:nvPr/>
        </p:nvGrpSpPr>
        <p:grpSpPr>
          <a:xfrm>
            <a:off x="742210" y="1240547"/>
            <a:ext cx="3091598" cy="4428744"/>
            <a:chOff x="636160" y="1339010"/>
            <a:chExt cx="3091598" cy="4313433"/>
          </a:xfrm>
        </p:grpSpPr>
        <p:pic>
          <p:nvPicPr>
            <p:cNvPr id="5" name="Picture 4">
              <a:extLst>
                <a:ext uri="{FF2B5EF4-FFF2-40B4-BE49-F238E27FC236}">
                  <a16:creationId xmlns:a16="http://schemas.microsoft.com/office/drawing/2014/main" id="{780EE327-27BE-1DC4-18D4-F8192C4591AC}"/>
                </a:ext>
              </a:extLst>
            </p:cNvPr>
            <p:cNvPicPr>
              <a:picLocks noChangeAspect="1"/>
            </p:cNvPicPr>
            <p:nvPr/>
          </p:nvPicPr>
          <p:blipFill>
            <a:blip r:embed="rId2" cstate="print">
              <a:extLst>
                <a:ext uri="{28A0092B-C50C-407E-A947-70E740481C1C}">
                  <a14:useLocalDpi xmlns:a14="http://schemas.microsoft.com/office/drawing/2010/main" val="0"/>
                </a:ext>
              </a:extLst>
            </a:blip>
            <a:srcRect l="30421" t="18531" r="21548" b="8268"/>
            <a:stretch/>
          </p:blipFill>
          <p:spPr>
            <a:xfrm>
              <a:off x="734814" y="1339010"/>
              <a:ext cx="2894291" cy="2935496"/>
            </a:xfrm>
            <a:prstGeom prst="rect">
              <a:avLst/>
            </a:prstGeom>
            <a:solidFill>
              <a:srgbClr val="FFFFFF">
                <a:shade val="85000"/>
              </a:srgbClr>
            </a:solidFill>
            <a:ln w="88900" cap="sq">
              <a:solidFill>
                <a:srgbClr val="DBDBDB"/>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Flowchart: Terminator 8">
              <a:extLst>
                <a:ext uri="{FF2B5EF4-FFF2-40B4-BE49-F238E27FC236}">
                  <a16:creationId xmlns:a16="http://schemas.microsoft.com/office/drawing/2014/main" id="{1766B3F3-BBE4-4E90-84CC-B7186AA0D5FA}"/>
                </a:ext>
              </a:extLst>
            </p:cNvPr>
            <p:cNvSpPr/>
            <p:nvPr/>
          </p:nvSpPr>
          <p:spPr>
            <a:xfrm>
              <a:off x="636160" y="4439273"/>
              <a:ext cx="3091598" cy="1213170"/>
            </a:xfrm>
            <a:prstGeom prst="flowChartTerminator">
              <a:avLst/>
            </a:prstGeom>
            <a:blipFill dpi="0" rotWithShape="1">
              <a:blip r:embed="rId3" cstate="hqprint">
                <a:extLst>
                  <a:ext uri="{28A0092B-C50C-407E-A947-70E740481C1C}">
                    <a14:useLocalDpi xmlns:a14="http://schemas.microsoft.com/office/drawing/2010/main" val="0"/>
                  </a:ext>
                </a:extLst>
              </a:blip>
              <a:srcRect/>
              <a:stretch>
                <a:fillRect/>
              </a:stretch>
            </a:blipFill>
            <a:ln w="76200">
              <a:solidFill>
                <a:srgbClr val="DBD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680"/>
                </a:lnSpc>
              </a:pPr>
              <a:endParaRPr lang="en-US" sz="2000" b="1" dirty="0">
                <a:solidFill>
                  <a:schemeClr val="bg1">
                    <a:lumMod val="50000"/>
                  </a:schemeClr>
                </a:solidFill>
                <a:latin typeface="Open Sauce Heavy"/>
              </a:endParaRPr>
            </a:p>
            <a:p>
              <a:pPr algn="ctr">
                <a:lnSpc>
                  <a:spcPts val="4680"/>
                </a:lnSpc>
              </a:pPr>
              <a:r>
                <a:rPr lang="en-US" sz="2000" b="1" dirty="0">
                  <a:solidFill>
                    <a:schemeClr val="bg1">
                      <a:lumMod val="50000"/>
                    </a:schemeClr>
                  </a:solidFill>
                  <a:latin typeface="Open Sauce Heavy"/>
                </a:rPr>
                <a:t>Dr. Seba Mostafa</a:t>
              </a:r>
            </a:p>
            <a:p>
              <a:pPr algn="ctr">
                <a:lnSpc>
                  <a:spcPts val="4680"/>
                </a:lnSpc>
              </a:pPr>
              <a:r>
                <a:rPr lang="en-US" b="1" dirty="0">
                  <a:solidFill>
                    <a:schemeClr val="accent3"/>
                  </a:solidFill>
                  <a:latin typeface="Open Sauce"/>
                </a:rPr>
                <a:t>Data Analyst</a:t>
              </a:r>
            </a:p>
            <a:p>
              <a:pPr algn="ctr">
                <a:lnSpc>
                  <a:spcPts val="4680"/>
                </a:lnSpc>
              </a:pPr>
              <a:endParaRPr lang="en-US" sz="2000" b="1" dirty="0">
                <a:solidFill>
                  <a:schemeClr val="bg1">
                    <a:lumMod val="50000"/>
                  </a:schemeClr>
                </a:solidFill>
                <a:latin typeface="Open Sauce Heavy"/>
              </a:endParaRPr>
            </a:p>
          </p:txBody>
        </p:sp>
      </p:grpSp>
    </p:spTree>
    <p:extLst>
      <p:ext uri="{BB962C8B-B14F-4D97-AF65-F5344CB8AC3E}">
        <p14:creationId xmlns:p14="http://schemas.microsoft.com/office/powerpoint/2010/main" val="1868873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00">
          <a:extLst>
            <a:ext uri="{FF2B5EF4-FFF2-40B4-BE49-F238E27FC236}">
              <a16:creationId xmlns:a16="http://schemas.microsoft.com/office/drawing/2014/main" id="{D3469019-0FE5-2C8E-D7B4-0C2F41AF3233}"/>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BC37D415-D52A-1EC4-F955-393BC65C76CF}"/>
              </a:ext>
            </a:extLst>
          </p:cNvPr>
          <p:cNvGrpSpPr/>
          <p:nvPr/>
        </p:nvGrpSpPr>
        <p:grpSpPr>
          <a:xfrm rot="10800000">
            <a:off x="-5337653" y="-542386"/>
            <a:ext cx="7614351" cy="7634051"/>
            <a:chOff x="4175054" y="1613596"/>
            <a:chExt cx="3841899" cy="3851839"/>
          </a:xfrm>
        </p:grpSpPr>
        <p:sp>
          <p:nvSpPr>
            <p:cNvPr id="3" name="Rectangle 2">
              <a:extLst>
                <a:ext uri="{FF2B5EF4-FFF2-40B4-BE49-F238E27FC236}">
                  <a16:creationId xmlns:a16="http://schemas.microsoft.com/office/drawing/2014/main" id="{1F6BF9C3-8AC1-CF4C-A29B-18FC40A74F27}"/>
                </a:ext>
              </a:extLst>
            </p:cNvPr>
            <p:cNvSpPr/>
            <p:nvPr/>
          </p:nvSpPr>
          <p:spPr>
            <a:xfrm rot="2700000">
              <a:off x="4946036" y="2388874"/>
              <a:ext cx="2299931" cy="2299930"/>
            </a:xfrm>
            <a:prstGeom prst="rect">
              <a:avLst/>
            </a:prstGeom>
            <a:solidFill>
              <a:srgbClr val="0070C0"/>
            </a:solidFill>
            <a:ln>
              <a:noFill/>
            </a:ln>
          </p:spPr>
          <p:txBody>
            <a:bodyPr vert="horz" wrap="square" lIns="91440" tIns="45720" rIns="91440" bIns="45720" numCol="1" anchor="t" anchorCtr="0" compatLnSpc="1">
              <a:prstTxWarp prst="textNoShape">
                <a:avLst/>
              </a:prstTxWarp>
            </a:bodyPr>
            <a:lstStyle/>
            <a:p>
              <a:endParaRPr lang="en-US" baseline="-25000"/>
            </a:p>
          </p:txBody>
        </p:sp>
        <p:grpSp>
          <p:nvGrpSpPr>
            <p:cNvPr id="4" name="Group 3">
              <a:extLst>
                <a:ext uri="{FF2B5EF4-FFF2-40B4-BE49-F238E27FC236}">
                  <a16:creationId xmlns:a16="http://schemas.microsoft.com/office/drawing/2014/main" id="{62B5A130-2683-14EF-D1B9-F74558A09305}"/>
                </a:ext>
              </a:extLst>
            </p:cNvPr>
            <p:cNvGrpSpPr/>
            <p:nvPr/>
          </p:nvGrpSpPr>
          <p:grpSpPr>
            <a:xfrm>
              <a:off x="4175054" y="3007145"/>
              <a:ext cx="1063389" cy="1063390"/>
              <a:chOff x="4008932" y="3023376"/>
              <a:chExt cx="1021462" cy="1021462"/>
            </a:xfrm>
            <a:effectLst>
              <a:outerShdw blurRad="292100" dist="114300" dir="2700000" algn="tl" rotWithShape="0">
                <a:prstClr val="black">
                  <a:alpha val="20000"/>
                </a:prstClr>
              </a:outerShdw>
            </a:effectLst>
          </p:grpSpPr>
          <p:sp>
            <p:nvSpPr>
              <p:cNvPr id="30" name="Rectangle 29">
                <a:extLst>
                  <a:ext uri="{FF2B5EF4-FFF2-40B4-BE49-F238E27FC236}">
                    <a16:creationId xmlns:a16="http://schemas.microsoft.com/office/drawing/2014/main" id="{3B35AFF1-663C-7E17-49A3-6C450A8EF891}"/>
                  </a:ext>
                </a:extLst>
              </p:cNvPr>
              <p:cNvSpPr/>
              <p:nvPr/>
            </p:nvSpPr>
            <p:spPr>
              <a:xfrm rot="2700000">
                <a:off x="4008932" y="3023376"/>
                <a:ext cx="1021462" cy="1021462"/>
              </a:xfrm>
              <a:prstGeom prst="rect">
                <a:avLst/>
              </a:pr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sp>
            <p:nvSpPr>
              <p:cNvPr id="31" name="Rectangle 30">
                <a:extLst>
                  <a:ext uri="{FF2B5EF4-FFF2-40B4-BE49-F238E27FC236}">
                    <a16:creationId xmlns:a16="http://schemas.microsoft.com/office/drawing/2014/main" id="{DFDFCB92-9DCB-5DFD-9485-0EBECBB37F0F}"/>
                  </a:ext>
                </a:extLst>
              </p:cNvPr>
              <p:cNvSpPr/>
              <p:nvPr/>
            </p:nvSpPr>
            <p:spPr>
              <a:xfrm rot="2700000">
                <a:off x="4128275" y="3142719"/>
                <a:ext cx="782776" cy="782776"/>
              </a:xfrm>
              <a:prstGeom prst="rect">
                <a:avLst/>
              </a:prstGeom>
              <a:gradFill flip="none" rotWithShape="1">
                <a:gsLst>
                  <a:gs pos="100000">
                    <a:srgbClr val="B0F7F4"/>
                  </a:gs>
                  <a:gs pos="0">
                    <a:schemeClr val="bg1"/>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grpSp>
        <p:grpSp>
          <p:nvGrpSpPr>
            <p:cNvPr id="5" name="Group 4">
              <a:extLst>
                <a:ext uri="{FF2B5EF4-FFF2-40B4-BE49-F238E27FC236}">
                  <a16:creationId xmlns:a16="http://schemas.microsoft.com/office/drawing/2014/main" id="{91CF1C65-E289-94BB-C917-A74D220B2FD9}"/>
                </a:ext>
              </a:extLst>
            </p:cNvPr>
            <p:cNvGrpSpPr/>
            <p:nvPr/>
          </p:nvGrpSpPr>
          <p:grpSpPr>
            <a:xfrm>
              <a:off x="6953564" y="3007145"/>
              <a:ext cx="1063389" cy="1063390"/>
              <a:chOff x="4008932" y="3023376"/>
              <a:chExt cx="1021462" cy="1021462"/>
            </a:xfrm>
            <a:effectLst>
              <a:outerShdw blurRad="292100" dist="114300" dir="2700000" algn="tl" rotWithShape="0">
                <a:prstClr val="black">
                  <a:alpha val="20000"/>
                </a:prstClr>
              </a:outerShdw>
            </a:effectLst>
          </p:grpSpPr>
          <p:sp>
            <p:nvSpPr>
              <p:cNvPr id="28" name="Rectangle 27">
                <a:extLst>
                  <a:ext uri="{FF2B5EF4-FFF2-40B4-BE49-F238E27FC236}">
                    <a16:creationId xmlns:a16="http://schemas.microsoft.com/office/drawing/2014/main" id="{D68C75AC-A534-D7B1-C83B-B599F40949A4}"/>
                  </a:ext>
                </a:extLst>
              </p:cNvPr>
              <p:cNvSpPr/>
              <p:nvPr/>
            </p:nvSpPr>
            <p:spPr>
              <a:xfrm rot="2700000">
                <a:off x="4008932" y="3023376"/>
                <a:ext cx="1021462" cy="1021462"/>
              </a:xfrm>
              <a:prstGeom prst="rect">
                <a:avLst/>
              </a:pr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sp>
            <p:nvSpPr>
              <p:cNvPr id="29" name="Rectangle 28">
                <a:extLst>
                  <a:ext uri="{FF2B5EF4-FFF2-40B4-BE49-F238E27FC236}">
                    <a16:creationId xmlns:a16="http://schemas.microsoft.com/office/drawing/2014/main" id="{1CC23A97-C1BF-6DF7-73A4-BD0B9868035F}"/>
                  </a:ext>
                </a:extLst>
              </p:cNvPr>
              <p:cNvSpPr/>
              <p:nvPr/>
            </p:nvSpPr>
            <p:spPr>
              <a:xfrm rot="2700000">
                <a:off x="4128275" y="3142719"/>
                <a:ext cx="782776" cy="782776"/>
              </a:xfrm>
              <a:prstGeom prst="rect">
                <a:avLst/>
              </a:prstGeom>
              <a:gradFill flip="none" rotWithShape="1">
                <a:gsLst>
                  <a:gs pos="100000">
                    <a:srgbClr val="B0F7F4"/>
                  </a:gs>
                  <a:gs pos="0">
                    <a:schemeClr val="bg1"/>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grpSp>
        <p:grpSp>
          <p:nvGrpSpPr>
            <p:cNvPr id="6" name="Group 5">
              <a:extLst>
                <a:ext uri="{FF2B5EF4-FFF2-40B4-BE49-F238E27FC236}">
                  <a16:creationId xmlns:a16="http://schemas.microsoft.com/office/drawing/2014/main" id="{52139F5A-2FD7-1D48-4F5F-8A7E9ABDBC33}"/>
                </a:ext>
              </a:extLst>
            </p:cNvPr>
            <p:cNvGrpSpPr/>
            <p:nvPr/>
          </p:nvGrpSpPr>
          <p:grpSpPr>
            <a:xfrm>
              <a:off x="5564310" y="1613596"/>
              <a:ext cx="1063389" cy="1063390"/>
              <a:chOff x="4008932" y="3023376"/>
              <a:chExt cx="1021462" cy="1021462"/>
            </a:xfrm>
            <a:effectLst>
              <a:outerShdw blurRad="292100" dist="114300" dir="2700000" algn="tl" rotWithShape="0">
                <a:prstClr val="black">
                  <a:alpha val="20000"/>
                </a:prstClr>
              </a:outerShdw>
            </a:effectLst>
          </p:grpSpPr>
          <p:sp>
            <p:nvSpPr>
              <p:cNvPr id="26" name="Rectangle 25">
                <a:extLst>
                  <a:ext uri="{FF2B5EF4-FFF2-40B4-BE49-F238E27FC236}">
                    <a16:creationId xmlns:a16="http://schemas.microsoft.com/office/drawing/2014/main" id="{A26585F9-F36A-3262-296D-0843B5FFD8FE}"/>
                  </a:ext>
                </a:extLst>
              </p:cNvPr>
              <p:cNvSpPr/>
              <p:nvPr/>
            </p:nvSpPr>
            <p:spPr>
              <a:xfrm rot="18944087">
                <a:off x="4008932" y="3023376"/>
                <a:ext cx="1021462" cy="1021462"/>
              </a:xfrm>
              <a:prstGeom prst="rect">
                <a:avLst/>
              </a:pr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sp>
            <p:nvSpPr>
              <p:cNvPr id="27" name="Rectangle 26">
                <a:extLst>
                  <a:ext uri="{FF2B5EF4-FFF2-40B4-BE49-F238E27FC236}">
                    <a16:creationId xmlns:a16="http://schemas.microsoft.com/office/drawing/2014/main" id="{27ECD959-7E45-3C71-2D4C-C62AFAC7F1CA}"/>
                  </a:ext>
                </a:extLst>
              </p:cNvPr>
              <p:cNvSpPr/>
              <p:nvPr/>
            </p:nvSpPr>
            <p:spPr>
              <a:xfrm rot="18944087">
                <a:off x="4128275" y="3142719"/>
                <a:ext cx="782776" cy="782775"/>
              </a:xfrm>
              <a:prstGeom prst="rect">
                <a:avLst/>
              </a:prstGeom>
              <a:gradFill flip="none" rotWithShape="1">
                <a:gsLst>
                  <a:gs pos="100000">
                    <a:srgbClr val="B0F7F4"/>
                  </a:gs>
                  <a:gs pos="0">
                    <a:schemeClr val="bg1"/>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grpSp>
        <p:grpSp>
          <p:nvGrpSpPr>
            <p:cNvPr id="7" name="Group 6">
              <a:extLst>
                <a:ext uri="{FF2B5EF4-FFF2-40B4-BE49-F238E27FC236}">
                  <a16:creationId xmlns:a16="http://schemas.microsoft.com/office/drawing/2014/main" id="{A35FF602-F86B-81B9-EC4F-1FB34D64FC03}"/>
                </a:ext>
              </a:extLst>
            </p:cNvPr>
            <p:cNvGrpSpPr/>
            <p:nvPr/>
          </p:nvGrpSpPr>
          <p:grpSpPr>
            <a:xfrm>
              <a:off x="5564310" y="4402045"/>
              <a:ext cx="1063389" cy="1063390"/>
              <a:chOff x="4008932" y="3023376"/>
              <a:chExt cx="1021462" cy="1021462"/>
            </a:xfrm>
            <a:effectLst>
              <a:outerShdw blurRad="292100" dist="114300" dir="2700000" algn="tl" rotWithShape="0">
                <a:prstClr val="black">
                  <a:alpha val="20000"/>
                </a:prstClr>
              </a:outerShdw>
            </a:effectLst>
          </p:grpSpPr>
          <p:sp>
            <p:nvSpPr>
              <p:cNvPr id="24" name="Rectangle 23">
                <a:extLst>
                  <a:ext uri="{FF2B5EF4-FFF2-40B4-BE49-F238E27FC236}">
                    <a16:creationId xmlns:a16="http://schemas.microsoft.com/office/drawing/2014/main" id="{15CAEEB9-0095-0904-4C5F-2523B2912BE4}"/>
                  </a:ext>
                </a:extLst>
              </p:cNvPr>
              <p:cNvSpPr/>
              <p:nvPr/>
            </p:nvSpPr>
            <p:spPr>
              <a:xfrm rot="2700000">
                <a:off x="4008932" y="3023376"/>
                <a:ext cx="1021462" cy="1021462"/>
              </a:xfrm>
              <a:prstGeom prst="rect">
                <a:avLst/>
              </a:pr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sp>
            <p:nvSpPr>
              <p:cNvPr id="25" name="Rectangle 24">
                <a:extLst>
                  <a:ext uri="{FF2B5EF4-FFF2-40B4-BE49-F238E27FC236}">
                    <a16:creationId xmlns:a16="http://schemas.microsoft.com/office/drawing/2014/main" id="{C78B3163-7B21-78E2-E16A-1563DAA9F4EB}"/>
                  </a:ext>
                </a:extLst>
              </p:cNvPr>
              <p:cNvSpPr/>
              <p:nvPr/>
            </p:nvSpPr>
            <p:spPr>
              <a:xfrm rot="2700000">
                <a:off x="4128275" y="3142719"/>
                <a:ext cx="782776" cy="782776"/>
              </a:xfrm>
              <a:prstGeom prst="rect">
                <a:avLst/>
              </a:prstGeom>
              <a:gradFill flip="none" rotWithShape="1">
                <a:gsLst>
                  <a:gs pos="100000">
                    <a:srgbClr val="B0F7F4"/>
                  </a:gs>
                  <a:gs pos="0">
                    <a:schemeClr val="bg1"/>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grpSp>
        <p:grpSp>
          <p:nvGrpSpPr>
            <p:cNvPr id="8" name="Group 7">
              <a:extLst>
                <a:ext uri="{FF2B5EF4-FFF2-40B4-BE49-F238E27FC236}">
                  <a16:creationId xmlns:a16="http://schemas.microsoft.com/office/drawing/2014/main" id="{23ED7607-0C51-975C-54B8-9570972C7159}"/>
                </a:ext>
              </a:extLst>
            </p:cNvPr>
            <p:cNvGrpSpPr/>
            <p:nvPr/>
          </p:nvGrpSpPr>
          <p:grpSpPr>
            <a:xfrm>
              <a:off x="5951395" y="1901761"/>
              <a:ext cx="291990" cy="487564"/>
              <a:chOff x="10516393" y="2031360"/>
              <a:chExt cx="163513" cy="273033"/>
            </a:xfrm>
            <a:solidFill>
              <a:srgbClr val="0070C0"/>
            </a:solidFill>
            <a:effectLst/>
          </p:grpSpPr>
          <p:sp>
            <p:nvSpPr>
              <p:cNvPr id="21" name="Freeform 2072">
                <a:extLst>
                  <a:ext uri="{FF2B5EF4-FFF2-40B4-BE49-F238E27FC236}">
                    <a16:creationId xmlns:a16="http://schemas.microsoft.com/office/drawing/2014/main" id="{E01686B7-4A03-15A7-66A1-6C6C3E5400AF}"/>
                  </a:ext>
                </a:extLst>
              </p:cNvPr>
              <p:cNvSpPr>
                <a:spLocks/>
              </p:cNvSpPr>
              <p:nvPr/>
            </p:nvSpPr>
            <p:spPr bwMode="auto">
              <a:xfrm rot="16244087">
                <a:off x="10571492" y="2226605"/>
                <a:ext cx="49213" cy="106363"/>
              </a:xfrm>
              <a:custGeom>
                <a:avLst/>
                <a:gdLst>
                  <a:gd name="T0" fmla="*/ 135 w 151"/>
                  <a:gd name="T1" fmla="*/ 0 h 331"/>
                  <a:gd name="T2" fmla="*/ 90 w 151"/>
                  <a:gd name="T3" fmla="*/ 0 h 331"/>
                  <a:gd name="T4" fmla="*/ 85 w 151"/>
                  <a:gd name="T5" fmla="*/ 0 h 331"/>
                  <a:gd name="T6" fmla="*/ 79 w 151"/>
                  <a:gd name="T7" fmla="*/ 2 h 331"/>
                  <a:gd name="T8" fmla="*/ 74 w 151"/>
                  <a:gd name="T9" fmla="*/ 4 h 331"/>
                  <a:gd name="T10" fmla="*/ 68 w 151"/>
                  <a:gd name="T11" fmla="*/ 5 h 331"/>
                  <a:gd name="T12" fmla="*/ 58 w 151"/>
                  <a:gd name="T13" fmla="*/ 11 h 331"/>
                  <a:gd name="T14" fmla="*/ 50 w 151"/>
                  <a:gd name="T15" fmla="*/ 20 h 331"/>
                  <a:gd name="T16" fmla="*/ 41 w 151"/>
                  <a:gd name="T17" fmla="*/ 28 h 331"/>
                  <a:gd name="T18" fmla="*/ 35 w 151"/>
                  <a:gd name="T19" fmla="*/ 39 h 331"/>
                  <a:gd name="T20" fmla="*/ 34 w 151"/>
                  <a:gd name="T21" fmla="*/ 44 h 331"/>
                  <a:gd name="T22" fmla="*/ 32 w 151"/>
                  <a:gd name="T23" fmla="*/ 49 h 331"/>
                  <a:gd name="T24" fmla="*/ 30 w 151"/>
                  <a:gd name="T25" fmla="*/ 55 h 331"/>
                  <a:gd name="T26" fmla="*/ 30 w 151"/>
                  <a:gd name="T27" fmla="*/ 60 h 331"/>
                  <a:gd name="T28" fmla="*/ 30 w 151"/>
                  <a:gd name="T29" fmla="*/ 151 h 331"/>
                  <a:gd name="T30" fmla="*/ 16 w 151"/>
                  <a:gd name="T31" fmla="*/ 151 h 331"/>
                  <a:gd name="T32" fmla="*/ 10 w 151"/>
                  <a:gd name="T33" fmla="*/ 152 h 331"/>
                  <a:gd name="T34" fmla="*/ 5 w 151"/>
                  <a:gd name="T35" fmla="*/ 155 h 331"/>
                  <a:gd name="T36" fmla="*/ 1 w 151"/>
                  <a:gd name="T37" fmla="*/ 160 h 331"/>
                  <a:gd name="T38" fmla="*/ 0 w 151"/>
                  <a:gd name="T39" fmla="*/ 166 h 331"/>
                  <a:gd name="T40" fmla="*/ 1 w 151"/>
                  <a:gd name="T41" fmla="*/ 171 h 331"/>
                  <a:gd name="T42" fmla="*/ 5 w 151"/>
                  <a:gd name="T43" fmla="*/ 176 h 331"/>
                  <a:gd name="T44" fmla="*/ 10 w 151"/>
                  <a:gd name="T45" fmla="*/ 180 h 331"/>
                  <a:gd name="T46" fmla="*/ 16 w 151"/>
                  <a:gd name="T47" fmla="*/ 181 h 331"/>
                  <a:gd name="T48" fmla="*/ 30 w 151"/>
                  <a:gd name="T49" fmla="*/ 181 h 331"/>
                  <a:gd name="T50" fmla="*/ 30 w 151"/>
                  <a:gd name="T51" fmla="*/ 271 h 331"/>
                  <a:gd name="T52" fmla="*/ 30 w 151"/>
                  <a:gd name="T53" fmla="*/ 276 h 331"/>
                  <a:gd name="T54" fmla="*/ 32 w 151"/>
                  <a:gd name="T55" fmla="*/ 282 h 331"/>
                  <a:gd name="T56" fmla="*/ 34 w 151"/>
                  <a:gd name="T57" fmla="*/ 287 h 331"/>
                  <a:gd name="T58" fmla="*/ 35 w 151"/>
                  <a:gd name="T59" fmla="*/ 293 h 331"/>
                  <a:gd name="T60" fmla="*/ 41 w 151"/>
                  <a:gd name="T61" fmla="*/ 303 h 331"/>
                  <a:gd name="T62" fmla="*/ 50 w 151"/>
                  <a:gd name="T63" fmla="*/ 312 h 331"/>
                  <a:gd name="T64" fmla="*/ 58 w 151"/>
                  <a:gd name="T65" fmla="*/ 320 h 331"/>
                  <a:gd name="T66" fmla="*/ 68 w 151"/>
                  <a:gd name="T67" fmla="*/ 326 h 331"/>
                  <a:gd name="T68" fmla="*/ 74 w 151"/>
                  <a:gd name="T69" fmla="*/ 329 h 331"/>
                  <a:gd name="T70" fmla="*/ 79 w 151"/>
                  <a:gd name="T71" fmla="*/ 330 h 331"/>
                  <a:gd name="T72" fmla="*/ 85 w 151"/>
                  <a:gd name="T73" fmla="*/ 331 h 331"/>
                  <a:gd name="T74" fmla="*/ 90 w 151"/>
                  <a:gd name="T75" fmla="*/ 331 h 331"/>
                  <a:gd name="T76" fmla="*/ 135 w 151"/>
                  <a:gd name="T77" fmla="*/ 331 h 331"/>
                  <a:gd name="T78" fmla="*/ 141 w 151"/>
                  <a:gd name="T79" fmla="*/ 330 h 331"/>
                  <a:gd name="T80" fmla="*/ 146 w 151"/>
                  <a:gd name="T81" fmla="*/ 326 h 331"/>
                  <a:gd name="T82" fmla="*/ 150 w 151"/>
                  <a:gd name="T83" fmla="*/ 322 h 331"/>
                  <a:gd name="T84" fmla="*/ 151 w 151"/>
                  <a:gd name="T85" fmla="*/ 317 h 331"/>
                  <a:gd name="T86" fmla="*/ 151 w 151"/>
                  <a:gd name="T87" fmla="*/ 15 h 331"/>
                  <a:gd name="T88" fmla="*/ 150 w 151"/>
                  <a:gd name="T89" fmla="*/ 10 h 331"/>
                  <a:gd name="T90" fmla="*/ 146 w 151"/>
                  <a:gd name="T91" fmla="*/ 5 h 331"/>
                  <a:gd name="T92" fmla="*/ 141 w 151"/>
                  <a:gd name="T93" fmla="*/ 2 h 331"/>
                  <a:gd name="T94" fmla="*/ 135 w 151"/>
                  <a:gd name="T9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331">
                    <a:moveTo>
                      <a:pt x="135" y="0"/>
                    </a:moveTo>
                    <a:lnTo>
                      <a:pt x="90" y="0"/>
                    </a:lnTo>
                    <a:lnTo>
                      <a:pt x="85" y="0"/>
                    </a:lnTo>
                    <a:lnTo>
                      <a:pt x="79" y="2"/>
                    </a:lnTo>
                    <a:lnTo>
                      <a:pt x="74" y="4"/>
                    </a:lnTo>
                    <a:lnTo>
                      <a:pt x="68" y="5"/>
                    </a:lnTo>
                    <a:lnTo>
                      <a:pt x="58" y="11"/>
                    </a:lnTo>
                    <a:lnTo>
                      <a:pt x="50" y="20"/>
                    </a:lnTo>
                    <a:lnTo>
                      <a:pt x="41" y="28"/>
                    </a:lnTo>
                    <a:lnTo>
                      <a:pt x="35" y="39"/>
                    </a:lnTo>
                    <a:lnTo>
                      <a:pt x="34" y="44"/>
                    </a:lnTo>
                    <a:lnTo>
                      <a:pt x="32" y="49"/>
                    </a:lnTo>
                    <a:lnTo>
                      <a:pt x="30" y="55"/>
                    </a:lnTo>
                    <a:lnTo>
                      <a:pt x="30" y="60"/>
                    </a:lnTo>
                    <a:lnTo>
                      <a:pt x="30" y="151"/>
                    </a:lnTo>
                    <a:lnTo>
                      <a:pt x="16" y="151"/>
                    </a:lnTo>
                    <a:lnTo>
                      <a:pt x="10" y="152"/>
                    </a:lnTo>
                    <a:lnTo>
                      <a:pt x="5" y="155"/>
                    </a:lnTo>
                    <a:lnTo>
                      <a:pt x="1" y="160"/>
                    </a:lnTo>
                    <a:lnTo>
                      <a:pt x="0" y="166"/>
                    </a:lnTo>
                    <a:lnTo>
                      <a:pt x="1" y="171"/>
                    </a:lnTo>
                    <a:lnTo>
                      <a:pt x="5" y="176"/>
                    </a:lnTo>
                    <a:lnTo>
                      <a:pt x="10" y="180"/>
                    </a:lnTo>
                    <a:lnTo>
                      <a:pt x="16" y="181"/>
                    </a:lnTo>
                    <a:lnTo>
                      <a:pt x="30" y="181"/>
                    </a:lnTo>
                    <a:lnTo>
                      <a:pt x="30" y="271"/>
                    </a:lnTo>
                    <a:lnTo>
                      <a:pt x="30" y="276"/>
                    </a:lnTo>
                    <a:lnTo>
                      <a:pt x="32" y="282"/>
                    </a:lnTo>
                    <a:lnTo>
                      <a:pt x="34" y="287"/>
                    </a:lnTo>
                    <a:lnTo>
                      <a:pt x="35" y="293"/>
                    </a:lnTo>
                    <a:lnTo>
                      <a:pt x="41" y="303"/>
                    </a:lnTo>
                    <a:lnTo>
                      <a:pt x="50" y="312"/>
                    </a:lnTo>
                    <a:lnTo>
                      <a:pt x="58" y="320"/>
                    </a:lnTo>
                    <a:lnTo>
                      <a:pt x="68" y="326"/>
                    </a:lnTo>
                    <a:lnTo>
                      <a:pt x="74" y="329"/>
                    </a:lnTo>
                    <a:lnTo>
                      <a:pt x="79" y="330"/>
                    </a:lnTo>
                    <a:lnTo>
                      <a:pt x="85" y="331"/>
                    </a:lnTo>
                    <a:lnTo>
                      <a:pt x="90" y="331"/>
                    </a:lnTo>
                    <a:lnTo>
                      <a:pt x="135" y="331"/>
                    </a:lnTo>
                    <a:lnTo>
                      <a:pt x="141" y="330"/>
                    </a:lnTo>
                    <a:lnTo>
                      <a:pt x="146" y="326"/>
                    </a:lnTo>
                    <a:lnTo>
                      <a:pt x="150" y="322"/>
                    </a:lnTo>
                    <a:lnTo>
                      <a:pt x="151" y="317"/>
                    </a:lnTo>
                    <a:lnTo>
                      <a:pt x="151" y="15"/>
                    </a:lnTo>
                    <a:lnTo>
                      <a:pt x="150" y="10"/>
                    </a:lnTo>
                    <a:lnTo>
                      <a:pt x="146" y="5"/>
                    </a:lnTo>
                    <a:lnTo>
                      <a:pt x="141" y="2"/>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22" name="Freeform 2073">
                <a:extLst>
                  <a:ext uri="{FF2B5EF4-FFF2-40B4-BE49-F238E27FC236}">
                    <a16:creationId xmlns:a16="http://schemas.microsoft.com/office/drawing/2014/main" id="{8FD73060-6528-CFE2-D3BF-FBE997C09B68}"/>
                  </a:ext>
                </a:extLst>
              </p:cNvPr>
              <p:cNvSpPr>
                <a:spLocks/>
              </p:cNvSpPr>
              <p:nvPr/>
            </p:nvSpPr>
            <p:spPr bwMode="auto">
              <a:xfrm rot="16244087">
                <a:off x="10512425" y="2085977"/>
                <a:ext cx="171450" cy="163513"/>
              </a:xfrm>
              <a:custGeom>
                <a:avLst/>
                <a:gdLst>
                  <a:gd name="T0" fmla="*/ 421 w 542"/>
                  <a:gd name="T1" fmla="*/ 0 h 512"/>
                  <a:gd name="T2" fmla="*/ 395 w 542"/>
                  <a:gd name="T3" fmla="*/ 4 h 512"/>
                  <a:gd name="T4" fmla="*/ 386 w 542"/>
                  <a:gd name="T5" fmla="*/ 10 h 512"/>
                  <a:gd name="T6" fmla="*/ 377 w 542"/>
                  <a:gd name="T7" fmla="*/ 16 h 512"/>
                  <a:gd name="T8" fmla="*/ 370 w 542"/>
                  <a:gd name="T9" fmla="*/ 24 h 512"/>
                  <a:gd name="T10" fmla="*/ 365 w 542"/>
                  <a:gd name="T11" fmla="*/ 35 h 512"/>
                  <a:gd name="T12" fmla="*/ 361 w 542"/>
                  <a:gd name="T13" fmla="*/ 60 h 512"/>
                  <a:gd name="T14" fmla="*/ 180 w 542"/>
                  <a:gd name="T15" fmla="*/ 241 h 512"/>
                  <a:gd name="T16" fmla="*/ 179 w 542"/>
                  <a:gd name="T17" fmla="*/ 46 h 512"/>
                  <a:gd name="T18" fmla="*/ 174 w 542"/>
                  <a:gd name="T19" fmla="*/ 29 h 512"/>
                  <a:gd name="T20" fmla="*/ 168 w 542"/>
                  <a:gd name="T21" fmla="*/ 20 h 512"/>
                  <a:gd name="T22" fmla="*/ 161 w 542"/>
                  <a:gd name="T23" fmla="*/ 12 h 512"/>
                  <a:gd name="T24" fmla="*/ 151 w 542"/>
                  <a:gd name="T25" fmla="*/ 6 h 512"/>
                  <a:gd name="T26" fmla="*/ 134 w 542"/>
                  <a:gd name="T27" fmla="*/ 1 h 512"/>
                  <a:gd name="T28" fmla="*/ 59 w 542"/>
                  <a:gd name="T29" fmla="*/ 0 h 512"/>
                  <a:gd name="T30" fmla="*/ 35 w 542"/>
                  <a:gd name="T31" fmla="*/ 4 h 512"/>
                  <a:gd name="T32" fmla="*/ 24 w 542"/>
                  <a:gd name="T33" fmla="*/ 10 h 512"/>
                  <a:gd name="T34" fmla="*/ 15 w 542"/>
                  <a:gd name="T35" fmla="*/ 16 h 512"/>
                  <a:gd name="T36" fmla="*/ 9 w 542"/>
                  <a:gd name="T37" fmla="*/ 24 h 512"/>
                  <a:gd name="T38" fmla="*/ 3 w 542"/>
                  <a:gd name="T39" fmla="*/ 35 h 512"/>
                  <a:gd name="T40" fmla="*/ 0 w 542"/>
                  <a:gd name="T41" fmla="*/ 60 h 512"/>
                  <a:gd name="T42" fmla="*/ 1 w 542"/>
                  <a:gd name="T43" fmla="*/ 465 h 512"/>
                  <a:gd name="T44" fmla="*/ 6 w 542"/>
                  <a:gd name="T45" fmla="*/ 482 h 512"/>
                  <a:gd name="T46" fmla="*/ 12 w 542"/>
                  <a:gd name="T47" fmla="*/ 492 h 512"/>
                  <a:gd name="T48" fmla="*/ 19 w 542"/>
                  <a:gd name="T49" fmla="*/ 499 h 512"/>
                  <a:gd name="T50" fmla="*/ 29 w 542"/>
                  <a:gd name="T51" fmla="*/ 506 h 512"/>
                  <a:gd name="T52" fmla="*/ 46 w 542"/>
                  <a:gd name="T53" fmla="*/ 510 h 512"/>
                  <a:gd name="T54" fmla="*/ 120 w 542"/>
                  <a:gd name="T55" fmla="*/ 512 h 512"/>
                  <a:gd name="T56" fmla="*/ 146 w 542"/>
                  <a:gd name="T57" fmla="*/ 508 h 512"/>
                  <a:gd name="T58" fmla="*/ 156 w 542"/>
                  <a:gd name="T59" fmla="*/ 503 h 512"/>
                  <a:gd name="T60" fmla="*/ 164 w 542"/>
                  <a:gd name="T61" fmla="*/ 496 h 512"/>
                  <a:gd name="T62" fmla="*/ 172 w 542"/>
                  <a:gd name="T63" fmla="*/ 487 h 512"/>
                  <a:gd name="T64" fmla="*/ 177 w 542"/>
                  <a:gd name="T65" fmla="*/ 477 h 512"/>
                  <a:gd name="T66" fmla="*/ 180 w 542"/>
                  <a:gd name="T67" fmla="*/ 452 h 512"/>
                  <a:gd name="T68" fmla="*/ 361 w 542"/>
                  <a:gd name="T69" fmla="*/ 271 h 512"/>
                  <a:gd name="T70" fmla="*/ 362 w 542"/>
                  <a:gd name="T71" fmla="*/ 465 h 512"/>
                  <a:gd name="T72" fmla="*/ 367 w 542"/>
                  <a:gd name="T73" fmla="*/ 482 h 512"/>
                  <a:gd name="T74" fmla="*/ 373 w 542"/>
                  <a:gd name="T75" fmla="*/ 492 h 512"/>
                  <a:gd name="T76" fmla="*/ 381 w 542"/>
                  <a:gd name="T77" fmla="*/ 499 h 512"/>
                  <a:gd name="T78" fmla="*/ 390 w 542"/>
                  <a:gd name="T79" fmla="*/ 506 h 512"/>
                  <a:gd name="T80" fmla="*/ 408 w 542"/>
                  <a:gd name="T81" fmla="*/ 510 h 512"/>
                  <a:gd name="T82" fmla="*/ 481 w 542"/>
                  <a:gd name="T83" fmla="*/ 512 h 512"/>
                  <a:gd name="T84" fmla="*/ 506 w 542"/>
                  <a:gd name="T85" fmla="*/ 508 h 512"/>
                  <a:gd name="T86" fmla="*/ 517 w 542"/>
                  <a:gd name="T87" fmla="*/ 503 h 512"/>
                  <a:gd name="T88" fmla="*/ 526 w 542"/>
                  <a:gd name="T89" fmla="*/ 496 h 512"/>
                  <a:gd name="T90" fmla="*/ 532 w 542"/>
                  <a:gd name="T91" fmla="*/ 487 h 512"/>
                  <a:gd name="T92" fmla="*/ 537 w 542"/>
                  <a:gd name="T93" fmla="*/ 477 h 512"/>
                  <a:gd name="T94" fmla="*/ 542 w 542"/>
                  <a:gd name="T95" fmla="*/ 452 h 512"/>
                  <a:gd name="T96" fmla="*/ 541 w 542"/>
                  <a:gd name="T97" fmla="*/ 46 h 512"/>
                  <a:gd name="T98" fmla="*/ 535 w 542"/>
                  <a:gd name="T99" fmla="*/ 29 h 512"/>
                  <a:gd name="T100" fmla="*/ 530 w 542"/>
                  <a:gd name="T101" fmla="*/ 20 h 512"/>
                  <a:gd name="T102" fmla="*/ 521 w 542"/>
                  <a:gd name="T103" fmla="*/ 12 h 512"/>
                  <a:gd name="T104" fmla="*/ 513 w 542"/>
                  <a:gd name="T105" fmla="*/ 6 h 512"/>
                  <a:gd name="T106" fmla="*/ 494 w 542"/>
                  <a:gd name="T107" fmla="*/ 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2" h="512">
                    <a:moveTo>
                      <a:pt x="481" y="0"/>
                    </a:moveTo>
                    <a:lnTo>
                      <a:pt x="421" y="0"/>
                    </a:lnTo>
                    <a:lnTo>
                      <a:pt x="408" y="1"/>
                    </a:lnTo>
                    <a:lnTo>
                      <a:pt x="395" y="4"/>
                    </a:lnTo>
                    <a:lnTo>
                      <a:pt x="390" y="6"/>
                    </a:lnTo>
                    <a:lnTo>
                      <a:pt x="386" y="10"/>
                    </a:lnTo>
                    <a:lnTo>
                      <a:pt x="381" y="12"/>
                    </a:lnTo>
                    <a:lnTo>
                      <a:pt x="377" y="16"/>
                    </a:lnTo>
                    <a:lnTo>
                      <a:pt x="373" y="20"/>
                    </a:lnTo>
                    <a:lnTo>
                      <a:pt x="370" y="24"/>
                    </a:lnTo>
                    <a:lnTo>
                      <a:pt x="367" y="29"/>
                    </a:lnTo>
                    <a:lnTo>
                      <a:pt x="365" y="35"/>
                    </a:lnTo>
                    <a:lnTo>
                      <a:pt x="362" y="46"/>
                    </a:lnTo>
                    <a:lnTo>
                      <a:pt x="361" y="60"/>
                    </a:lnTo>
                    <a:lnTo>
                      <a:pt x="361" y="241"/>
                    </a:lnTo>
                    <a:lnTo>
                      <a:pt x="180" y="241"/>
                    </a:lnTo>
                    <a:lnTo>
                      <a:pt x="180" y="60"/>
                    </a:lnTo>
                    <a:lnTo>
                      <a:pt x="179" y="46"/>
                    </a:lnTo>
                    <a:lnTo>
                      <a:pt x="177" y="35"/>
                    </a:lnTo>
                    <a:lnTo>
                      <a:pt x="174" y="29"/>
                    </a:lnTo>
                    <a:lnTo>
                      <a:pt x="172" y="24"/>
                    </a:lnTo>
                    <a:lnTo>
                      <a:pt x="168" y="20"/>
                    </a:lnTo>
                    <a:lnTo>
                      <a:pt x="164" y="16"/>
                    </a:lnTo>
                    <a:lnTo>
                      <a:pt x="161" y="12"/>
                    </a:lnTo>
                    <a:lnTo>
                      <a:pt x="156" y="10"/>
                    </a:lnTo>
                    <a:lnTo>
                      <a:pt x="151" y="6"/>
                    </a:lnTo>
                    <a:lnTo>
                      <a:pt x="146" y="4"/>
                    </a:lnTo>
                    <a:lnTo>
                      <a:pt x="134" y="1"/>
                    </a:lnTo>
                    <a:lnTo>
                      <a:pt x="120" y="0"/>
                    </a:lnTo>
                    <a:lnTo>
                      <a:pt x="59" y="0"/>
                    </a:lnTo>
                    <a:lnTo>
                      <a:pt x="46" y="1"/>
                    </a:lnTo>
                    <a:lnTo>
                      <a:pt x="35" y="4"/>
                    </a:lnTo>
                    <a:lnTo>
                      <a:pt x="29" y="6"/>
                    </a:lnTo>
                    <a:lnTo>
                      <a:pt x="24" y="10"/>
                    </a:lnTo>
                    <a:lnTo>
                      <a:pt x="19" y="12"/>
                    </a:lnTo>
                    <a:lnTo>
                      <a:pt x="15" y="16"/>
                    </a:lnTo>
                    <a:lnTo>
                      <a:pt x="12" y="20"/>
                    </a:lnTo>
                    <a:lnTo>
                      <a:pt x="9" y="24"/>
                    </a:lnTo>
                    <a:lnTo>
                      <a:pt x="6" y="29"/>
                    </a:lnTo>
                    <a:lnTo>
                      <a:pt x="3" y="35"/>
                    </a:lnTo>
                    <a:lnTo>
                      <a:pt x="1" y="46"/>
                    </a:lnTo>
                    <a:lnTo>
                      <a:pt x="0" y="60"/>
                    </a:lnTo>
                    <a:lnTo>
                      <a:pt x="0" y="452"/>
                    </a:lnTo>
                    <a:lnTo>
                      <a:pt x="1" y="465"/>
                    </a:lnTo>
                    <a:lnTo>
                      <a:pt x="3" y="477"/>
                    </a:lnTo>
                    <a:lnTo>
                      <a:pt x="6" y="482"/>
                    </a:lnTo>
                    <a:lnTo>
                      <a:pt x="9" y="487"/>
                    </a:lnTo>
                    <a:lnTo>
                      <a:pt x="12" y="492"/>
                    </a:lnTo>
                    <a:lnTo>
                      <a:pt x="15" y="496"/>
                    </a:lnTo>
                    <a:lnTo>
                      <a:pt x="19" y="499"/>
                    </a:lnTo>
                    <a:lnTo>
                      <a:pt x="24" y="503"/>
                    </a:lnTo>
                    <a:lnTo>
                      <a:pt x="29" y="506"/>
                    </a:lnTo>
                    <a:lnTo>
                      <a:pt x="35" y="508"/>
                    </a:lnTo>
                    <a:lnTo>
                      <a:pt x="46" y="510"/>
                    </a:lnTo>
                    <a:lnTo>
                      <a:pt x="59" y="512"/>
                    </a:lnTo>
                    <a:lnTo>
                      <a:pt x="120" y="512"/>
                    </a:lnTo>
                    <a:lnTo>
                      <a:pt x="134" y="510"/>
                    </a:lnTo>
                    <a:lnTo>
                      <a:pt x="146" y="508"/>
                    </a:lnTo>
                    <a:lnTo>
                      <a:pt x="151" y="506"/>
                    </a:lnTo>
                    <a:lnTo>
                      <a:pt x="156" y="503"/>
                    </a:lnTo>
                    <a:lnTo>
                      <a:pt x="161" y="499"/>
                    </a:lnTo>
                    <a:lnTo>
                      <a:pt x="164" y="496"/>
                    </a:lnTo>
                    <a:lnTo>
                      <a:pt x="168" y="492"/>
                    </a:lnTo>
                    <a:lnTo>
                      <a:pt x="172" y="487"/>
                    </a:lnTo>
                    <a:lnTo>
                      <a:pt x="174" y="482"/>
                    </a:lnTo>
                    <a:lnTo>
                      <a:pt x="177" y="477"/>
                    </a:lnTo>
                    <a:lnTo>
                      <a:pt x="179" y="465"/>
                    </a:lnTo>
                    <a:lnTo>
                      <a:pt x="180" y="452"/>
                    </a:lnTo>
                    <a:lnTo>
                      <a:pt x="180" y="271"/>
                    </a:lnTo>
                    <a:lnTo>
                      <a:pt x="361" y="271"/>
                    </a:lnTo>
                    <a:lnTo>
                      <a:pt x="361" y="452"/>
                    </a:lnTo>
                    <a:lnTo>
                      <a:pt x="362" y="465"/>
                    </a:lnTo>
                    <a:lnTo>
                      <a:pt x="365" y="477"/>
                    </a:lnTo>
                    <a:lnTo>
                      <a:pt x="367" y="482"/>
                    </a:lnTo>
                    <a:lnTo>
                      <a:pt x="370" y="487"/>
                    </a:lnTo>
                    <a:lnTo>
                      <a:pt x="373" y="492"/>
                    </a:lnTo>
                    <a:lnTo>
                      <a:pt x="377" y="496"/>
                    </a:lnTo>
                    <a:lnTo>
                      <a:pt x="381" y="499"/>
                    </a:lnTo>
                    <a:lnTo>
                      <a:pt x="386" y="503"/>
                    </a:lnTo>
                    <a:lnTo>
                      <a:pt x="390" y="506"/>
                    </a:lnTo>
                    <a:lnTo>
                      <a:pt x="395" y="508"/>
                    </a:lnTo>
                    <a:lnTo>
                      <a:pt x="408" y="510"/>
                    </a:lnTo>
                    <a:lnTo>
                      <a:pt x="421" y="512"/>
                    </a:lnTo>
                    <a:lnTo>
                      <a:pt x="481" y="512"/>
                    </a:lnTo>
                    <a:lnTo>
                      <a:pt x="494" y="510"/>
                    </a:lnTo>
                    <a:lnTo>
                      <a:pt x="506" y="508"/>
                    </a:lnTo>
                    <a:lnTo>
                      <a:pt x="513" y="506"/>
                    </a:lnTo>
                    <a:lnTo>
                      <a:pt x="517" y="503"/>
                    </a:lnTo>
                    <a:lnTo>
                      <a:pt x="521" y="499"/>
                    </a:lnTo>
                    <a:lnTo>
                      <a:pt x="526" y="496"/>
                    </a:lnTo>
                    <a:lnTo>
                      <a:pt x="530" y="492"/>
                    </a:lnTo>
                    <a:lnTo>
                      <a:pt x="532" y="487"/>
                    </a:lnTo>
                    <a:lnTo>
                      <a:pt x="535" y="482"/>
                    </a:lnTo>
                    <a:lnTo>
                      <a:pt x="537" y="477"/>
                    </a:lnTo>
                    <a:lnTo>
                      <a:pt x="541" y="465"/>
                    </a:lnTo>
                    <a:lnTo>
                      <a:pt x="542" y="452"/>
                    </a:lnTo>
                    <a:lnTo>
                      <a:pt x="542" y="60"/>
                    </a:lnTo>
                    <a:lnTo>
                      <a:pt x="541" y="46"/>
                    </a:lnTo>
                    <a:lnTo>
                      <a:pt x="537" y="35"/>
                    </a:lnTo>
                    <a:lnTo>
                      <a:pt x="535" y="29"/>
                    </a:lnTo>
                    <a:lnTo>
                      <a:pt x="532" y="24"/>
                    </a:lnTo>
                    <a:lnTo>
                      <a:pt x="530" y="20"/>
                    </a:lnTo>
                    <a:lnTo>
                      <a:pt x="526" y="16"/>
                    </a:lnTo>
                    <a:lnTo>
                      <a:pt x="521" y="12"/>
                    </a:lnTo>
                    <a:lnTo>
                      <a:pt x="517" y="10"/>
                    </a:lnTo>
                    <a:lnTo>
                      <a:pt x="513" y="6"/>
                    </a:lnTo>
                    <a:lnTo>
                      <a:pt x="506" y="4"/>
                    </a:lnTo>
                    <a:lnTo>
                      <a:pt x="494" y="1"/>
                    </a:lnTo>
                    <a:lnTo>
                      <a:pt x="4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23" name="Freeform 2074">
                <a:extLst>
                  <a:ext uri="{FF2B5EF4-FFF2-40B4-BE49-F238E27FC236}">
                    <a16:creationId xmlns:a16="http://schemas.microsoft.com/office/drawing/2014/main" id="{1A2FC5F2-616D-3273-0BCE-97711D00150A}"/>
                  </a:ext>
                </a:extLst>
              </p:cNvPr>
              <p:cNvSpPr>
                <a:spLocks/>
              </p:cNvSpPr>
              <p:nvPr/>
            </p:nvSpPr>
            <p:spPr bwMode="auto">
              <a:xfrm rot="16244087">
                <a:off x="10572286" y="2001991"/>
                <a:ext cx="47625" cy="106363"/>
              </a:xfrm>
              <a:custGeom>
                <a:avLst/>
                <a:gdLst>
                  <a:gd name="T0" fmla="*/ 136 w 150"/>
                  <a:gd name="T1" fmla="*/ 151 h 331"/>
                  <a:gd name="T2" fmla="*/ 121 w 150"/>
                  <a:gd name="T3" fmla="*/ 151 h 331"/>
                  <a:gd name="T4" fmla="*/ 121 w 150"/>
                  <a:gd name="T5" fmla="*/ 60 h 331"/>
                  <a:gd name="T6" fmla="*/ 120 w 150"/>
                  <a:gd name="T7" fmla="*/ 55 h 331"/>
                  <a:gd name="T8" fmla="*/ 120 w 150"/>
                  <a:gd name="T9" fmla="*/ 49 h 331"/>
                  <a:gd name="T10" fmla="*/ 117 w 150"/>
                  <a:gd name="T11" fmla="*/ 44 h 331"/>
                  <a:gd name="T12" fmla="*/ 115 w 150"/>
                  <a:gd name="T13" fmla="*/ 38 h 331"/>
                  <a:gd name="T14" fmla="*/ 109 w 150"/>
                  <a:gd name="T15" fmla="*/ 28 h 331"/>
                  <a:gd name="T16" fmla="*/ 102 w 150"/>
                  <a:gd name="T17" fmla="*/ 20 h 331"/>
                  <a:gd name="T18" fmla="*/ 93 w 150"/>
                  <a:gd name="T19" fmla="*/ 11 h 331"/>
                  <a:gd name="T20" fmla="*/ 82 w 150"/>
                  <a:gd name="T21" fmla="*/ 5 h 331"/>
                  <a:gd name="T22" fmla="*/ 77 w 150"/>
                  <a:gd name="T23" fmla="*/ 4 h 331"/>
                  <a:gd name="T24" fmla="*/ 71 w 150"/>
                  <a:gd name="T25" fmla="*/ 2 h 331"/>
                  <a:gd name="T26" fmla="*/ 66 w 150"/>
                  <a:gd name="T27" fmla="*/ 0 h 331"/>
                  <a:gd name="T28" fmla="*/ 60 w 150"/>
                  <a:gd name="T29" fmla="*/ 0 h 331"/>
                  <a:gd name="T30" fmla="*/ 15 w 150"/>
                  <a:gd name="T31" fmla="*/ 0 h 331"/>
                  <a:gd name="T32" fmla="*/ 10 w 150"/>
                  <a:gd name="T33" fmla="*/ 2 h 331"/>
                  <a:gd name="T34" fmla="*/ 5 w 150"/>
                  <a:gd name="T35" fmla="*/ 5 h 331"/>
                  <a:gd name="T36" fmla="*/ 1 w 150"/>
                  <a:gd name="T37" fmla="*/ 10 h 331"/>
                  <a:gd name="T38" fmla="*/ 0 w 150"/>
                  <a:gd name="T39" fmla="*/ 15 h 331"/>
                  <a:gd name="T40" fmla="*/ 0 w 150"/>
                  <a:gd name="T41" fmla="*/ 317 h 331"/>
                  <a:gd name="T42" fmla="*/ 1 w 150"/>
                  <a:gd name="T43" fmla="*/ 322 h 331"/>
                  <a:gd name="T44" fmla="*/ 5 w 150"/>
                  <a:gd name="T45" fmla="*/ 326 h 331"/>
                  <a:gd name="T46" fmla="*/ 10 w 150"/>
                  <a:gd name="T47" fmla="*/ 330 h 331"/>
                  <a:gd name="T48" fmla="*/ 15 w 150"/>
                  <a:gd name="T49" fmla="*/ 331 h 331"/>
                  <a:gd name="T50" fmla="*/ 60 w 150"/>
                  <a:gd name="T51" fmla="*/ 331 h 331"/>
                  <a:gd name="T52" fmla="*/ 66 w 150"/>
                  <a:gd name="T53" fmla="*/ 331 h 331"/>
                  <a:gd name="T54" fmla="*/ 71 w 150"/>
                  <a:gd name="T55" fmla="*/ 330 h 331"/>
                  <a:gd name="T56" fmla="*/ 77 w 150"/>
                  <a:gd name="T57" fmla="*/ 329 h 331"/>
                  <a:gd name="T58" fmla="*/ 82 w 150"/>
                  <a:gd name="T59" fmla="*/ 326 h 331"/>
                  <a:gd name="T60" fmla="*/ 93 w 150"/>
                  <a:gd name="T61" fmla="*/ 320 h 331"/>
                  <a:gd name="T62" fmla="*/ 102 w 150"/>
                  <a:gd name="T63" fmla="*/ 312 h 331"/>
                  <a:gd name="T64" fmla="*/ 109 w 150"/>
                  <a:gd name="T65" fmla="*/ 303 h 331"/>
                  <a:gd name="T66" fmla="*/ 115 w 150"/>
                  <a:gd name="T67" fmla="*/ 293 h 331"/>
                  <a:gd name="T68" fmla="*/ 117 w 150"/>
                  <a:gd name="T69" fmla="*/ 287 h 331"/>
                  <a:gd name="T70" fmla="*/ 120 w 150"/>
                  <a:gd name="T71" fmla="*/ 282 h 331"/>
                  <a:gd name="T72" fmla="*/ 120 w 150"/>
                  <a:gd name="T73" fmla="*/ 276 h 331"/>
                  <a:gd name="T74" fmla="*/ 121 w 150"/>
                  <a:gd name="T75" fmla="*/ 271 h 331"/>
                  <a:gd name="T76" fmla="*/ 121 w 150"/>
                  <a:gd name="T77" fmla="*/ 181 h 331"/>
                  <a:gd name="T78" fmla="*/ 136 w 150"/>
                  <a:gd name="T79" fmla="*/ 181 h 331"/>
                  <a:gd name="T80" fmla="*/ 142 w 150"/>
                  <a:gd name="T81" fmla="*/ 180 h 331"/>
                  <a:gd name="T82" fmla="*/ 147 w 150"/>
                  <a:gd name="T83" fmla="*/ 176 h 331"/>
                  <a:gd name="T84" fmla="*/ 149 w 150"/>
                  <a:gd name="T85" fmla="*/ 171 h 331"/>
                  <a:gd name="T86" fmla="*/ 150 w 150"/>
                  <a:gd name="T87" fmla="*/ 166 h 331"/>
                  <a:gd name="T88" fmla="*/ 149 w 150"/>
                  <a:gd name="T89" fmla="*/ 160 h 331"/>
                  <a:gd name="T90" fmla="*/ 147 w 150"/>
                  <a:gd name="T91" fmla="*/ 155 h 331"/>
                  <a:gd name="T92" fmla="*/ 142 w 150"/>
                  <a:gd name="T93" fmla="*/ 152 h 331"/>
                  <a:gd name="T94" fmla="*/ 136 w 150"/>
                  <a:gd name="T95" fmla="*/ 15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0" h="331">
                    <a:moveTo>
                      <a:pt x="136" y="151"/>
                    </a:moveTo>
                    <a:lnTo>
                      <a:pt x="121" y="151"/>
                    </a:lnTo>
                    <a:lnTo>
                      <a:pt x="121" y="60"/>
                    </a:lnTo>
                    <a:lnTo>
                      <a:pt x="120" y="55"/>
                    </a:lnTo>
                    <a:lnTo>
                      <a:pt x="120" y="49"/>
                    </a:lnTo>
                    <a:lnTo>
                      <a:pt x="117" y="44"/>
                    </a:lnTo>
                    <a:lnTo>
                      <a:pt x="115" y="38"/>
                    </a:lnTo>
                    <a:lnTo>
                      <a:pt x="109" y="28"/>
                    </a:lnTo>
                    <a:lnTo>
                      <a:pt x="102" y="20"/>
                    </a:lnTo>
                    <a:lnTo>
                      <a:pt x="93" y="11"/>
                    </a:lnTo>
                    <a:lnTo>
                      <a:pt x="82" y="5"/>
                    </a:lnTo>
                    <a:lnTo>
                      <a:pt x="77" y="4"/>
                    </a:lnTo>
                    <a:lnTo>
                      <a:pt x="71" y="2"/>
                    </a:lnTo>
                    <a:lnTo>
                      <a:pt x="66" y="0"/>
                    </a:lnTo>
                    <a:lnTo>
                      <a:pt x="60" y="0"/>
                    </a:lnTo>
                    <a:lnTo>
                      <a:pt x="15" y="0"/>
                    </a:lnTo>
                    <a:lnTo>
                      <a:pt x="10" y="2"/>
                    </a:lnTo>
                    <a:lnTo>
                      <a:pt x="5" y="5"/>
                    </a:lnTo>
                    <a:lnTo>
                      <a:pt x="1" y="10"/>
                    </a:lnTo>
                    <a:lnTo>
                      <a:pt x="0" y="15"/>
                    </a:lnTo>
                    <a:lnTo>
                      <a:pt x="0" y="317"/>
                    </a:lnTo>
                    <a:lnTo>
                      <a:pt x="1" y="322"/>
                    </a:lnTo>
                    <a:lnTo>
                      <a:pt x="5" y="326"/>
                    </a:lnTo>
                    <a:lnTo>
                      <a:pt x="10" y="330"/>
                    </a:lnTo>
                    <a:lnTo>
                      <a:pt x="15" y="331"/>
                    </a:lnTo>
                    <a:lnTo>
                      <a:pt x="60" y="331"/>
                    </a:lnTo>
                    <a:lnTo>
                      <a:pt x="66" y="331"/>
                    </a:lnTo>
                    <a:lnTo>
                      <a:pt x="71" y="330"/>
                    </a:lnTo>
                    <a:lnTo>
                      <a:pt x="77" y="329"/>
                    </a:lnTo>
                    <a:lnTo>
                      <a:pt x="82" y="326"/>
                    </a:lnTo>
                    <a:lnTo>
                      <a:pt x="93" y="320"/>
                    </a:lnTo>
                    <a:lnTo>
                      <a:pt x="102" y="312"/>
                    </a:lnTo>
                    <a:lnTo>
                      <a:pt x="109" y="303"/>
                    </a:lnTo>
                    <a:lnTo>
                      <a:pt x="115" y="293"/>
                    </a:lnTo>
                    <a:lnTo>
                      <a:pt x="117" y="287"/>
                    </a:lnTo>
                    <a:lnTo>
                      <a:pt x="120" y="282"/>
                    </a:lnTo>
                    <a:lnTo>
                      <a:pt x="120" y="276"/>
                    </a:lnTo>
                    <a:lnTo>
                      <a:pt x="121" y="271"/>
                    </a:lnTo>
                    <a:lnTo>
                      <a:pt x="121" y="181"/>
                    </a:lnTo>
                    <a:lnTo>
                      <a:pt x="136" y="181"/>
                    </a:lnTo>
                    <a:lnTo>
                      <a:pt x="142" y="180"/>
                    </a:lnTo>
                    <a:lnTo>
                      <a:pt x="147" y="176"/>
                    </a:lnTo>
                    <a:lnTo>
                      <a:pt x="149" y="171"/>
                    </a:lnTo>
                    <a:lnTo>
                      <a:pt x="150" y="166"/>
                    </a:lnTo>
                    <a:lnTo>
                      <a:pt x="149" y="160"/>
                    </a:lnTo>
                    <a:lnTo>
                      <a:pt x="147" y="155"/>
                    </a:lnTo>
                    <a:lnTo>
                      <a:pt x="142" y="152"/>
                    </a:lnTo>
                    <a:lnTo>
                      <a:pt x="13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dirty="0"/>
              </a:p>
            </p:txBody>
          </p:sp>
        </p:grpSp>
        <p:grpSp>
          <p:nvGrpSpPr>
            <p:cNvPr id="9" name="Group 8">
              <a:extLst>
                <a:ext uri="{FF2B5EF4-FFF2-40B4-BE49-F238E27FC236}">
                  <a16:creationId xmlns:a16="http://schemas.microsoft.com/office/drawing/2014/main" id="{9E18A0BA-A5B2-99ED-3D97-38333CBB033C}"/>
                </a:ext>
              </a:extLst>
            </p:cNvPr>
            <p:cNvGrpSpPr/>
            <p:nvPr/>
          </p:nvGrpSpPr>
          <p:grpSpPr>
            <a:xfrm>
              <a:off x="7300434" y="3344606"/>
              <a:ext cx="395049" cy="388466"/>
              <a:chOff x="6443663" y="2484438"/>
              <a:chExt cx="285750" cy="280987"/>
            </a:xfrm>
            <a:solidFill>
              <a:srgbClr val="0070C0"/>
            </a:solidFill>
            <a:effectLst/>
          </p:grpSpPr>
          <p:sp>
            <p:nvSpPr>
              <p:cNvPr id="16" name="Freeform 3837">
                <a:extLst>
                  <a:ext uri="{FF2B5EF4-FFF2-40B4-BE49-F238E27FC236}">
                    <a16:creationId xmlns:a16="http://schemas.microsoft.com/office/drawing/2014/main" id="{2467EFB0-F76E-614B-6518-41E2A81ACF3D}"/>
                  </a:ext>
                </a:extLst>
              </p:cNvPr>
              <p:cNvSpPr>
                <a:spLocks/>
              </p:cNvSpPr>
              <p:nvPr/>
            </p:nvSpPr>
            <p:spPr bwMode="auto">
              <a:xfrm>
                <a:off x="6486525" y="2498725"/>
                <a:ext cx="42863" cy="42863"/>
              </a:xfrm>
              <a:custGeom>
                <a:avLst/>
                <a:gdLst>
                  <a:gd name="T0" fmla="*/ 84 w 135"/>
                  <a:gd name="T1" fmla="*/ 127 h 136"/>
                  <a:gd name="T2" fmla="*/ 89 w 135"/>
                  <a:gd name="T3" fmla="*/ 130 h 136"/>
                  <a:gd name="T4" fmla="*/ 95 w 135"/>
                  <a:gd name="T5" fmla="*/ 133 h 136"/>
                  <a:gd name="T6" fmla="*/ 100 w 135"/>
                  <a:gd name="T7" fmla="*/ 134 h 136"/>
                  <a:gd name="T8" fmla="*/ 105 w 135"/>
                  <a:gd name="T9" fmla="*/ 136 h 136"/>
                  <a:gd name="T10" fmla="*/ 112 w 135"/>
                  <a:gd name="T11" fmla="*/ 134 h 136"/>
                  <a:gd name="T12" fmla="*/ 117 w 135"/>
                  <a:gd name="T13" fmla="*/ 133 h 136"/>
                  <a:gd name="T14" fmla="*/ 122 w 135"/>
                  <a:gd name="T15" fmla="*/ 130 h 136"/>
                  <a:gd name="T16" fmla="*/ 127 w 135"/>
                  <a:gd name="T17" fmla="*/ 127 h 136"/>
                  <a:gd name="T18" fmla="*/ 131 w 135"/>
                  <a:gd name="T19" fmla="*/ 122 h 136"/>
                  <a:gd name="T20" fmla="*/ 133 w 135"/>
                  <a:gd name="T21" fmla="*/ 116 h 136"/>
                  <a:gd name="T22" fmla="*/ 135 w 135"/>
                  <a:gd name="T23" fmla="*/ 111 h 136"/>
                  <a:gd name="T24" fmla="*/ 135 w 135"/>
                  <a:gd name="T25" fmla="*/ 106 h 136"/>
                  <a:gd name="T26" fmla="*/ 135 w 135"/>
                  <a:gd name="T27" fmla="*/ 100 h 136"/>
                  <a:gd name="T28" fmla="*/ 133 w 135"/>
                  <a:gd name="T29" fmla="*/ 94 h 136"/>
                  <a:gd name="T30" fmla="*/ 131 w 135"/>
                  <a:gd name="T31" fmla="*/ 89 h 136"/>
                  <a:gd name="T32" fmla="*/ 127 w 135"/>
                  <a:gd name="T33" fmla="*/ 84 h 136"/>
                  <a:gd name="T34" fmla="*/ 52 w 135"/>
                  <a:gd name="T35" fmla="*/ 9 h 136"/>
                  <a:gd name="T36" fmla="*/ 47 w 135"/>
                  <a:gd name="T37" fmla="*/ 5 h 136"/>
                  <a:gd name="T38" fmla="*/ 42 w 135"/>
                  <a:gd name="T39" fmla="*/ 3 h 136"/>
                  <a:gd name="T40" fmla="*/ 36 w 135"/>
                  <a:gd name="T41" fmla="*/ 0 h 136"/>
                  <a:gd name="T42" fmla="*/ 30 w 135"/>
                  <a:gd name="T43" fmla="*/ 0 h 136"/>
                  <a:gd name="T44" fmla="*/ 25 w 135"/>
                  <a:gd name="T45" fmla="*/ 0 h 136"/>
                  <a:gd name="T46" fmla="*/ 19 w 135"/>
                  <a:gd name="T47" fmla="*/ 3 h 136"/>
                  <a:gd name="T48" fmla="*/ 14 w 135"/>
                  <a:gd name="T49" fmla="*/ 5 h 136"/>
                  <a:gd name="T50" fmla="*/ 9 w 135"/>
                  <a:gd name="T51" fmla="*/ 9 h 136"/>
                  <a:gd name="T52" fmla="*/ 6 w 135"/>
                  <a:gd name="T53" fmla="*/ 13 h 136"/>
                  <a:gd name="T54" fmla="*/ 2 w 135"/>
                  <a:gd name="T55" fmla="*/ 19 h 136"/>
                  <a:gd name="T56" fmla="*/ 1 w 135"/>
                  <a:gd name="T57" fmla="*/ 25 h 136"/>
                  <a:gd name="T58" fmla="*/ 0 w 135"/>
                  <a:gd name="T59" fmla="*/ 30 h 136"/>
                  <a:gd name="T60" fmla="*/ 1 w 135"/>
                  <a:gd name="T61" fmla="*/ 36 h 136"/>
                  <a:gd name="T62" fmla="*/ 2 w 135"/>
                  <a:gd name="T63" fmla="*/ 41 h 136"/>
                  <a:gd name="T64" fmla="*/ 6 w 135"/>
                  <a:gd name="T65" fmla="*/ 47 h 136"/>
                  <a:gd name="T66" fmla="*/ 9 w 135"/>
                  <a:gd name="T67" fmla="*/ 52 h 136"/>
                  <a:gd name="T68" fmla="*/ 84 w 135"/>
                  <a:gd name="T69" fmla="*/ 12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 h="136">
                    <a:moveTo>
                      <a:pt x="84" y="127"/>
                    </a:moveTo>
                    <a:lnTo>
                      <a:pt x="89" y="130"/>
                    </a:lnTo>
                    <a:lnTo>
                      <a:pt x="95" y="133"/>
                    </a:lnTo>
                    <a:lnTo>
                      <a:pt x="100" y="134"/>
                    </a:lnTo>
                    <a:lnTo>
                      <a:pt x="105" y="136"/>
                    </a:lnTo>
                    <a:lnTo>
                      <a:pt x="112" y="134"/>
                    </a:lnTo>
                    <a:lnTo>
                      <a:pt x="117" y="133"/>
                    </a:lnTo>
                    <a:lnTo>
                      <a:pt x="122" y="130"/>
                    </a:lnTo>
                    <a:lnTo>
                      <a:pt x="127" y="127"/>
                    </a:lnTo>
                    <a:lnTo>
                      <a:pt x="131" y="122"/>
                    </a:lnTo>
                    <a:lnTo>
                      <a:pt x="133" y="116"/>
                    </a:lnTo>
                    <a:lnTo>
                      <a:pt x="135" y="111"/>
                    </a:lnTo>
                    <a:lnTo>
                      <a:pt x="135" y="106"/>
                    </a:lnTo>
                    <a:lnTo>
                      <a:pt x="135" y="100"/>
                    </a:lnTo>
                    <a:lnTo>
                      <a:pt x="133" y="94"/>
                    </a:lnTo>
                    <a:lnTo>
                      <a:pt x="131" y="89"/>
                    </a:lnTo>
                    <a:lnTo>
                      <a:pt x="127" y="84"/>
                    </a:lnTo>
                    <a:lnTo>
                      <a:pt x="52" y="9"/>
                    </a:lnTo>
                    <a:lnTo>
                      <a:pt x="47" y="5"/>
                    </a:lnTo>
                    <a:lnTo>
                      <a:pt x="42" y="3"/>
                    </a:lnTo>
                    <a:lnTo>
                      <a:pt x="36" y="0"/>
                    </a:lnTo>
                    <a:lnTo>
                      <a:pt x="30" y="0"/>
                    </a:lnTo>
                    <a:lnTo>
                      <a:pt x="25" y="0"/>
                    </a:lnTo>
                    <a:lnTo>
                      <a:pt x="19" y="3"/>
                    </a:lnTo>
                    <a:lnTo>
                      <a:pt x="14" y="5"/>
                    </a:lnTo>
                    <a:lnTo>
                      <a:pt x="9" y="9"/>
                    </a:lnTo>
                    <a:lnTo>
                      <a:pt x="6" y="13"/>
                    </a:lnTo>
                    <a:lnTo>
                      <a:pt x="2" y="19"/>
                    </a:lnTo>
                    <a:lnTo>
                      <a:pt x="1" y="25"/>
                    </a:lnTo>
                    <a:lnTo>
                      <a:pt x="0" y="30"/>
                    </a:lnTo>
                    <a:lnTo>
                      <a:pt x="1" y="36"/>
                    </a:lnTo>
                    <a:lnTo>
                      <a:pt x="2" y="41"/>
                    </a:lnTo>
                    <a:lnTo>
                      <a:pt x="6" y="47"/>
                    </a:lnTo>
                    <a:lnTo>
                      <a:pt x="9" y="52"/>
                    </a:lnTo>
                    <a:lnTo>
                      <a:pt x="84"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7" name="Freeform 3838">
                <a:extLst>
                  <a:ext uri="{FF2B5EF4-FFF2-40B4-BE49-F238E27FC236}">
                    <a16:creationId xmlns:a16="http://schemas.microsoft.com/office/drawing/2014/main" id="{23B1E180-A84D-FDA4-3BE3-4B0A47612F1E}"/>
                  </a:ext>
                </a:extLst>
              </p:cNvPr>
              <p:cNvSpPr>
                <a:spLocks/>
              </p:cNvSpPr>
              <p:nvPr/>
            </p:nvSpPr>
            <p:spPr bwMode="auto">
              <a:xfrm>
                <a:off x="6543675" y="2484438"/>
                <a:ext cx="19050" cy="47625"/>
              </a:xfrm>
              <a:custGeom>
                <a:avLst/>
                <a:gdLst>
                  <a:gd name="T0" fmla="*/ 30 w 60"/>
                  <a:gd name="T1" fmla="*/ 151 h 151"/>
                  <a:gd name="T2" fmla="*/ 37 w 60"/>
                  <a:gd name="T3" fmla="*/ 149 h 151"/>
                  <a:gd name="T4" fmla="*/ 42 w 60"/>
                  <a:gd name="T5" fmla="*/ 148 h 151"/>
                  <a:gd name="T6" fmla="*/ 48 w 60"/>
                  <a:gd name="T7" fmla="*/ 145 h 151"/>
                  <a:gd name="T8" fmla="*/ 52 w 60"/>
                  <a:gd name="T9" fmla="*/ 142 h 151"/>
                  <a:gd name="T10" fmla="*/ 55 w 60"/>
                  <a:gd name="T11" fmla="*/ 138 h 151"/>
                  <a:gd name="T12" fmla="*/ 58 w 60"/>
                  <a:gd name="T13" fmla="*/ 132 h 151"/>
                  <a:gd name="T14" fmla="*/ 60 w 60"/>
                  <a:gd name="T15" fmla="*/ 127 h 151"/>
                  <a:gd name="T16" fmla="*/ 60 w 60"/>
                  <a:gd name="T17" fmla="*/ 120 h 151"/>
                  <a:gd name="T18" fmla="*/ 60 w 60"/>
                  <a:gd name="T19" fmla="*/ 30 h 151"/>
                  <a:gd name="T20" fmla="*/ 60 w 60"/>
                  <a:gd name="T21" fmla="*/ 24 h 151"/>
                  <a:gd name="T22" fmla="*/ 58 w 60"/>
                  <a:gd name="T23" fmla="*/ 19 h 151"/>
                  <a:gd name="T24" fmla="*/ 55 w 60"/>
                  <a:gd name="T25" fmla="*/ 13 h 151"/>
                  <a:gd name="T26" fmla="*/ 52 w 60"/>
                  <a:gd name="T27" fmla="*/ 9 h 151"/>
                  <a:gd name="T28" fmla="*/ 48 w 60"/>
                  <a:gd name="T29" fmla="*/ 6 h 151"/>
                  <a:gd name="T30" fmla="*/ 42 w 60"/>
                  <a:gd name="T31" fmla="*/ 3 h 151"/>
                  <a:gd name="T32" fmla="*/ 37 w 60"/>
                  <a:gd name="T33" fmla="*/ 0 h 151"/>
                  <a:gd name="T34" fmla="*/ 30 w 60"/>
                  <a:gd name="T35" fmla="*/ 0 h 151"/>
                  <a:gd name="T36" fmla="*/ 25 w 60"/>
                  <a:gd name="T37" fmla="*/ 0 h 151"/>
                  <a:gd name="T38" fmla="*/ 19 w 60"/>
                  <a:gd name="T39" fmla="*/ 3 h 151"/>
                  <a:gd name="T40" fmla="*/ 14 w 60"/>
                  <a:gd name="T41" fmla="*/ 6 h 151"/>
                  <a:gd name="T42" fmla="*/ 9 w 60"/>
                  <a:gd name="T43" fmla="*/ 9 h 151"/>
                  <a:gd name="T44" fmla="*/ 6 w 60"/>
                  <a:gd name="T45" fmla="*/ 13 h 151"/>
                  <a:gd name="T46" fmla="*/ 2 w 60"/>
                  <a:gd name="T47" fmla="*/ 19 h 151"/>
                  <a:gd name="T48" fmla="*/ 1 w 60"/>
                  <a:gd name="T49" fmla="*/ 24 h 151"/>
                  <a:gd name="T50" fmla="*/ 0 w 60"/>
                  <a:gd name="T51" fmla="*/ 30 h 151"/>
                  <a:gd name="T52" fmla="*/ 0 w 60"/>
                  <a:gd name="T53" fmla="*/ 120 h 151"/>
                  <a:gd name="T54" fmla="*/ 1 w 60"/>
                  <a:gd name="T55" fmla="*/ 127 h 151"/>
                  <a:gd name="T56" fmla="*/ 2 w 60"/>
                  <a:gd name="T57" fmla="*/ 132 h 151"/>
                  <a:gd name="T58" fmla="*/ 6 w 60"/>
                  <a:gd name="T59" fmla="*/ 138 h 151"/>
                  <a:gd name="T60" fmla="*/ 9 w 60"/>
                  <a:gd name="T61" fmla="*/ 142 h 151"/>
                  <a:gd name="T62" fmla="*/ 14 w 60"/>
                  <a:gd name="T63" fmla="*/ 145 h 151"/>
                  <a:gd name="T64" fmla="*/ 19 w 60"/>
                  <a:gd name="T65" fmla="*/ 148 h 151"/>
                  <a:gd name="T66" fmla="*/ 25 w 60"/>
                  <a:gd name="T67" fmla="*/ 149 h 151"/>
                  <a:gd name="T68" fmla="*/ 30 w 60"/>
                  <a:gd name="T69" fmla="*/ 151 h 151"/>
                  <a:gd name="T70" fmla="*/ 30 w 60"/>
                  <a:gd name="T71"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151">
                    <a:moveTo>
                      <a:pt x="30" y="151"/>
                    </a:moveTo>
                    <a:lnTo>
                      <a:pt x="37" y="149"/>
                    </a:lnTo>
                    <a:lnTo>
                      <a:pt x="42" y="148"/>
                    </a:lnTo>
                    <a:lnTo>
                      <a:pt x="48" y="145"/>
                    </a:lnTo>
                    <a:lnTo>
                      <a:pt x="52" y="142"/>
                    </a:lnTo>
                    <a:lnTo>
                      <a:pt x="55" y="138"/>
                    </a:lnTo>
                    <a:lnTo>
                      <a:pt x="58" y="132"/>
                    </a:lnTo>
                    <a:lnTo>
                      <a:pt x="60" y="127"/>
                    </a:lnTo>
                    <a:lnTo>
                      <a:pt x="60" y="120"/>
                    </a:lnTo>
                    <a:lnTo>
                      <a:pt x="60" y="30"/>
                    </a:lnTo>
                    <a:lnTo>
                      <a:pt x="60" y="24"/>
                    </a:lnTo>
                    <a:lnTo>
                      <a:pt x="58" y="19"/>
                    </a:lnTo>
                    <a:lnTo>
                      <a:pt x="55" y="13"/>
                    </a:lnTo>
                    <a:lnTo>
                      <a:pt x="52" y="9"/>
                    </a:lnTo>
                    <a:lnTo>
                      <a:pt x="48" y="6"/>
                    </a:lnTo>
                    <a:lnTo>
                      <a:pt x="42" y="3"/>
                    </a:lnTo>
                    <a:lnTo>
                      <a:pt x="37" y="0"/>
                    </a:lnTo>
                    <a:lnTo>
                      <a:pt x="30" y="0"/>
                    </a:lnTo>
                    <a:lnTo>
                      <a:pt x="25" y="0"/>
                    </a:lnTo>
                    <a:lnTo>
                      <a:pt x="19" y="3"/>
                    </a:lnTo>
                    <a:lnTo>
                      <a:pt x="14" y="6"/>
                    </a:lnTo>
                    <a:lnTo>
                      <a:pt x="9" y="9"/>
                    </a:lnTo>
                    <a:lnTo>
                      <a:pt x="6" y="13"/>
                    </a:lnTo>
                    <a:lnTo>
                      <a:pt x="2" y="19"/>
                    </a:lnTo>
                    <a:lnTo>
                      <a:pt x="1" y="24"/>
                    </a:lnTo>
                    <a:lnTo>
                      <a:pt x="0" y="30"/>
                    </a:lnTo>
                    <a:lnTo>
                      <a:pt x="0" y="120"/>
                    </a:lnTo>
                    <a:lnTo>
                      <a:pt x="1" y="127"/>
                    </a:lnTo>
                    <a:lnTo>
                      <a:pt x="2" y="132"/>
                    </a:lnTo>
                    <a:lnTo>
                      <a:pt x="6" y="138"/>
                    </a:lnTo>
                    <a:lnTo>
                      <a:pt x="9" y="142"/>
                    </a:lnTo>
                    <a:lnTo>
                      <a:pt x="14" y="145"/>
                    </a:lnTo>
                    <a:lnTo>
                      <a:pt x="19" y="148"/>
                    </a:lnTo>
                    <a:lnTo>
                      <a:pt x="25" y="149"/>
                    </a:lnTo>
                    <a:lnTo>
                      <a:pt x="30" y="151"/>
                    </a:lnTo>
                    <a:lnTo>
                      <a:pt x="30"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8" name="Freeform 3839">
                <a:extLst>
                  <a:ext uri="{FF2B5EF4-FFF2-40B4-BE49-F238E27FC236}">
                    <a16:creationId xmlns:a16="http://schemas.microsoft.com/office/drawing/2014/main" id="{0555C450-C184-7EE7-00AD-11466150011A}"/>
                  </a:ext>
                </a:extLst>
              </p:cNvPr>
              <p:cNvSpPr>
                <a:spLocks/>
              </p:cNvSpPr>
              <p:nvPr/>
            </p:nvSpPr>
            <p:spPr bwMode="auto">
              <a:xfrm>
                <a:off x="6467475" y="2555875"/>
                <a:ext cx="47625" cy="19050"/>
              </a:xfrm>
              <a:custGeom>
                <a:avLst/>
                <a:gdLst>
                  <a:gd name="T0" fmla="*/ 30 w 150"/>
                  <a:gd name="T1" fmla="*/ 60 h 60"/>
                  <a:gd name="T2" fmla="*/ 120 w 150"/>
                  <a:gd name="T3" fmla="*/ 60 h 60"/>
                  <a:gd name="T4" fmla="*/ 127 w 150"/>
                  <a:gd name="T5" fmla="*/ 59 h 60"/>
                  <a:gd name="T6" fmla="*/ 132 w 150"/>
                  <a:gd name="T7" fmla="*/ 57 h 60"/>
                  <a:gd name="T8" fmla="*/ 137 w 150"/>
                  <a:gd name="T9" fmla="*/ 54 h 60"/>
                  <a:gd name="T10" fmla="*/ 142 w 150"/>
                  <a:gd name="T11" fmla="*/ 51 h 60"/>
                  <a:gd name="T12" fmla="*/ 145 w 150"/>
                  <a:gd name="T13" fmla="*/ 47 h 60"/>
                  <a:gd name="T14" fmla="*/ 148 w 150"/>
                  <a:gd name="T15" fmla="*/ 41 h 60"/>
                  <a:gd name="T16" fmla="*/ 150 w 150"/>
                  <a:gd name="T17" fmla="*/ 36 h 60"/>
                  <a:gd name="T18" fmla="*/ 150 w 150"/>
                  <a:gd name="T19" fmla="*/ 30 h 60"/>
                  <a:gd name="T20" fmla="*/ 150 w 150"/>
                  <a:gd name="T21" fmla="*/ 23 h 60"/>
                  <a:gd name="T22" fmla="*/ 148 w 150"/>
                  <a:gd name="T23" fmla="*/ 18 h 60"/>
                  <a:gd name="T24" fmla="*/ 145 w 150"/>
                  <a:gd name="T25" fmla="*/ 12 h 60"/>
                  <a:gd name="T26" fmla="*/ 142 w 150"/>
                  <a:gd name="T27" fmla="*/ 8 h 60"/>
                  <a:gd name="T28" fmla="*/ 137 w 150"/>
                  <a:gd name="T29" fmla="*/ 5 h 60"/>
                  <a:gd name="T30" fmla="*/ 132 w 150"/>
                  <a:gd name="T31" fmla="*/ 2 h 60"/>
                  <a:gd name="T32" fmla="*/ 127 w 150"/>
                  <a:gd name="T33" fmla="*/ 1 h 60"/>
                  <a:gd name="T34" fmla="*/ 120 w 150"/>
                  <a:gd name="T35" fmla="*/ 0 h 60"/>
                  <a:gd name="T36" fmla="*/ 30 w 150"/>
                  <a:gd name="T37" fmla="*/ 0 h 60"/>
                  <a:gd name="T38" fmla="*/ 24 w 150"/>
                  <a:gd name="T39" fmla="*/ 1 h 60"/>
                  <a:gd name="T40" fmla="*/ 18 w 150"/>
                  <a:gd name="T41" fmla="*/ 2 h 60"/>
                  <a:gd name="T42" fmla="*/ 13 w 150"/>
                  <a:gd name="T43" fmla="*/ 5 h 60"/>
                  <a:gd name="T44" fmla="*/ 9 w 150"/>
                  <a:gd name="T45" fmla="*/ 8 h 60"/>
                  <a:gd name="T46" fmla="*/ 5 w 150"/>
                  <a:gd name="T47" fmla="*/ 12 h 60"/>
                  <a:gd name="T48" fmla="*/ 2 w 150"/>
                  <a:gd name="T49" fmla="*/ 18 h 60"/>
                  <a:gd name="T50" fmla="*/ 1 w 150"/>
                  <a:gd name="T51" fmla="*/ 23 h 60"/>
                  <a:gd name="T52" fmla="*/ 0 w 150"/>
                  <a:gd name="T53" fmla="*/ 30 h 60"/>
                  <a:gd name="T54" fmla="*/ 1 w 150"/>
                  <a:gd name="T55" fmla="*/ 36 h 60"/>
                  <a:gd name="T56" fmla="*/ 2 w 150"/>
                  <a:gd name="T57" fmla="*/ 41 h 60"/>
                  <a:gd name="T58" fmla="*/ 5 w 150"/>
                  <a:gd name="T59" fmla="*/ 47 h 60"/>
                  <a:gd name="T60" fmla="*/ 9 w 150"/>
                  <a:gd name="T61" fmla="*/ 51 h 60"/>
                  <a:gd name="T62" fmla="*/ 13 w 150"/>
                  <a:gd name="T63" fmla="*/ 54 h 60"/>
                  <a:gd name="T64" fmla="*/ 18 w 150"/>
                  <a:gd name="T65" fmla="*/ 57 h 60"/>
                  <a:gd name="T66" fmla="*/ 24 w 150"/>
                  <a:gd name="T67" fmla="*/ 59 h 60"/>
                  <a:gd name="T68" fmla="*/ 30 w 150"/>
                  <a:gd name="T69" fmla="*/ 60 h 60"/>
                  <a:gd name="T70" fmla="*/ 30 w 150"/>
                  <a:gd name="T7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60">
                    <a:moveTo>
                      <a:pt x="30" y="60"/>
                    </a:moveTo>
                    <a:lnTo>
                      <a:pt x="120" y="60"/>
                    </a:lnTo>
                    <a:lnTo>
                      <a:pt x="127" y="59"/>
                    </a:lnTo>
                    <a:lnTo>
                      <a:pt x="132" y="57"/>
                    </a:lnTo>
                    <a:lnTo>
                      <a:pt x="137" y="54"/>
                    </a:lnTo>
                    <a:lnTo>
                      <a:pt x="142" y="51"/>
                    </a:lnTo>
                    <a:lnTo>
                      <a:pt x="145" y="47"/>
                    </a:lnTo>
                    <a:lnTo>
                      <a:pt x="148" y="41"/>
                    </a:lnTo>
                    <a:lnTo>
                      <a:pt x="150" y="36"/>
                    </a:lnTo>
                    <a:lnTo>
                      <a:pt x="150" y="30"/>
                    </a:lnTo>
                    <a:lnTo>
                      <a:pt x="150" y="23"/>
                    </a:lnTo>
                    <a:lnTo>
                      <a:pt x="148" y="18"/>
                    </a:lnTo>
                    <a:lnTo>
                      <a:pt x="145" y="12"/>
                    </a:lnTo>
                    <a:lnTo>
                      <a:pt x="142" y="8"/>
                    </a:lnTo>
                    <a:lnTo>
                      <a:pt x="137" y="5"/>
                    </a:lnTo>
                    <a:lnTo>
                      <a:pt x="132" y="2"/>
                    </a:lnTo>
                    <a:lnTo>
                      <a:pt x="127" y="1"/>
                    </a:lnTo>
                    <a:lnTo>
                      <a:pt x="120" y="0"/>
                    </a:lnTo>
                    <a:lnTo>
                      <a:pt x="30" y="0"/>
                    </a:lnTo>
                    <a:lnTo>
                      <a:pt x="24" y="1"/>
                    </a:lnTo>
                    <a:lnTo>
                      <a:pt x="18" y="2"/>
                    </a:lnTo>
                    <a:lnTo>
                      <a:pt x="13" y="5"/>
                    </a:lnTo>
                    <a:lnTo>
                      <a:pt x="9" y="8"/>
                    </a:lnTo>
                    <a:lnTo>
                      <a:pt x="5" y="12"/>
                    </a:lnTo>
                    <a:lnTo>
                      <a:pt x="2" y="18"/>
                    </a:lnTo>
                    <a:lnTo>
                      <a:pt x="1" y="23"/>
                    </a:lnTo>
                    <a:lnTo>
                      <a:pt x="0" y="30"/>
                    </a:lnTo>
                    <a:lnTo>
                      <a:pt x="1" y="36"/>
                    </a:lnTo>
                    <a:lnTo>
                      <a:pt x="2" y="41"/>
                    </a:lnTo>
                    <a:lnTo>
                      <a:pt x="5" y="47"/>
                    </a:lnTo>
                    <a:lnTo>
                      <a:pt x="9" y="51"/>
                    </a:lnTo>
                    <a:lnTo>
                      <a:pt x="13" y="54"/>
                    </a:lnTo>
                    <a:lnTo>
                      <a:pt x="18" y="57"/>
                    </a:lnTo>
                    <a:lnTo>
                      <a:pt x="24" y="59"/>
                    </a:lnTo>
                    <a:lnTo>
                      <a:pt x="30" y="60"/>
                    </a:lnTo>
                    <a:lnTo>
                      <a:pt x="3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9" name="Freeform 3840">
                <a:extLst>
                  <a:ext uri="{FF2B5EF4-FFF2-40B4-BE49-F238E27FC236}">
                    <a16:creationId xmlns:a16="http://schemas.microsoft.com/office/drawing/2014/main" id="{7B366A35-5C4D-F0E2-F5BC-9FBB75577D1C}"/>
                  </a:ext>
                </a:extLst>
              </p:cNvPr>
              <p:cNvSpPr>
                <a:spLocks/>
              </p:cNvSpPr>
              <p:nvPr/>
            </p:nvSpPr>
            <p:spPr bwMode="auto">
              <a:xfrm>
                <a:off x="6443663" y="2622550"/>
                <a:ext cx="142875" cy="142875"/>
              </a:xfrm>
              <a:custGeom>
                <a:avLst/>
                <a:gdLst>
                  <a:gd name="T0" fmla="*/ 279 w 450"/>
                  <a:gd name="T1" fmla="*/ 355 h 451"/>
                  <a:gd name="T2" fmla="*/ 261 w 450"/>
                  <a:gd name="T3" fmla="*/ 370 h 451"/>
                  <a:gd name="T4" fmla="*/ 241 w 450"/>
                  <a:gd name="T5" fmla="*/ 381 h 451"/>
                  <a:gd name="T6" fmla="*/ 222 w 450"/>
                  <a:gd name="T7" fmla="*/ 388 h 451"/>
                  <a:gd name="T8" fmla="*/ 203 w 450"/>
                  <a:gd name="T9" fmla="*/ 391 h 451"/>
                  <a:gd name="T10" fmla="*/ 183 w 450"/>
                  <a:gd name="T11" fmla="*/ 388 h 451"/>
                  <a:gd name="T12" fmla="*/ 164 w 450"/>
                  <a:gd name="T13" fmla="*/ 381 h 451"/>
                  <a:gd name="T14" fmla="*/ 145 w 450"/>
                  <a:gd name="T15" fmla="*/ 370 h 451"/>
                  <a:gd name="T16" fmla="*/ 127 w 450"/>
                  <a:gd name="T17" fmla="*/ 355 h 451"/>
                  <a:gd name="T18" fmla="*/ 88 w 450"/>
                  <a:gd name="T19" fmla="*/ 315 h 451"/>
                  <a:gd name="T20" fmla="*/ 74 w 450"/>
                  <a:gd name="T21" fmla="*/ 296 h 451"/>
                  <a:gd name="T22" fmla="*/ 65 w 450"/>
                  <a:gd name="T23" fmla="*/ 277 h 451"/>
                  <a:gd name="T24" fmla="*/ 60 w 450"/>
                  <a:gd name="T25" fmla="*/ 257 h 451"/>
                  <a:gd name="T26" fmla="*/ 60 w 450"/>
                  <a:gd name="T27" fmla="*/ 238 h 451"/>
                  <a:gd name="T28" fmla="*/ 65 w 450"/>
                  <a:gd name="T29" fmla="*/ 218 h 451"/>
                  <a:gd name="T30" fmla="*/ 74 w 450"/>
                  <a:gd name="T31" fmla="*/ 199 h 451"/>
                  <a:gd name="T32" fmla="*/ 88 w 450"/>
                  <a:gd name="T33" fmla="*/ 181 h 451"/>
                  <a:gd name="T34" fmla="*/ 217 w 450"/>
                  <a:gd name="T35" fmla="*/ 51 h 451"/>
                  <a:gd name="T36" fmla="*/ 223 w 450"/>
                  <a:gd name="T37" fmla="*/ 42 h 451"/>
                  <a:gd name="T38" fmla="*/ 225 w 450"/>
                  <a:gd name="T39" fmla="*/ 30 h 451"/>
                  <a:gd name="T40" fmla="*/ 223 w 450"/>
                  <a:gd name="T41" fmla="*/ 19 h 451"/>
                  <a:gd name="T42" fmla="*/ 217 w 450"/>
                  <a:gd name="T43" fmla="*/ 8 h 451"/>
                  <a:gd name="T44" fmla="*/ 207 w 450"/>
                  <a:gd name="T45" fmla="*/ 2 h 451"/>
                  <a:gd name="T46" fmla="*/ 195 w 450"/>
                  <a:gd name="T47" fmla="*/ 0 h 451"/>
                  <a:gd name="T48" fmla="*/ 184 w 450"/>
                  <a:gd name="T49" fmla="*/ 2 h 451"/>
                  <a:gd name="T50" fmla="*/ 174 w 450"/>
                  <a:gd name="T51" fmla="*/ 8 h 451"/>
                  <a:gd name="T52" fmla="*/ 41 w 450"/>
                  <a:gd name="T53" fmla="*/ 142 h 451"/>
                  <a:gd name="T54" fmla="*/ 20 w 450"/>
                  <a:gd name="T55" fmla="*/ 171 h 451"/>
                  <a:gd name="T56" fmla="*/ 8 w 450"/>
                  <a:gd name="T57" fmla="*/ 201 h 451"/>
                  <a:gd name="T58" fmla="*/ 1 w 450"/>
                  <a:gd name="T59" fmla="*/ 232 h 451"/>
                  <a:gd name="T60" fmla="*/ 1 w 450"/>
                  <a:gd name="T61" fmla="*/ 263 h 451"/>
                  <a:gd name="T62" fmla="*/ 8 w 450"/>
                  <a:gd name="T63" fmla="*/ 294 h 451"/>
                  <a:gd name="T64" fmla="*/ 20 w 450"/>
                  <a:gd name="T65" fmla="*/ 324 h 451"/>
                  <a:gd name="T66" fmla="*/ 41 w 450"/>
                  <a:gd name="T67" fmla="*/ 352 h 451"/>
                  <a:gd name="T68" fmla="*/ 84 w 450"/>
                  <a:gd name="T69" fmla="*/ 396 h 451"/>
                  <a:gd name="T70" fmla="*/ 112 w 450"/>
                  <a:gd name="T71" fmla="*/ 420 h 451"/>
                  <a:gd name="T72" fmla="*/ 142 w 450"/>
                  <a:gd name="T73" fmla="*/ 437 h 451"/>
                  <a:gd name="T74" fmla="*/ 172 w 450"/>
                  <a:gd name="T75" fmla="*/ 448 h 451"/>
                  <a:gd name="T76" fmla="*/ 203 w 450"/>
                  <a:gd name="T77" fmla="*/ 451 h 451"/>
                  <a:gd name="T78" fmla="*/ 234 w 450"/>
                  <a:gd name="T79" fmla="*/ 448 h 451"/>
                  <a:gd name="T80" fmla="*/ 264 w 450"/>
                  <a:gd name="T81" fmla="*/ 437 h 451"/>
                  <a:gd name="T82" fmla="*/ 294 w 450"/>
                  <a:gd name="T83" fmla="*/ 420 h 451"/>
                  <a:gd name="T84" fmla="*/ 322 w 450"/>
                  <a:gd name="T85" fmla="*/ 396 h 451"/>
                  <a:gd name="T86" fmla="*/ 446 w 450"/>
                  <a:gd name="T87" fmla="*/ 272 h 451"/>
                  <a:gd name="T88" fmla="*/ 450 w 450"/>
                  <a:gd name="T89" fmla="*/ 261 h 451"/>
                  <a:gd name="T90" fmla="*/ 450 w 450"/>
                  <a:gd name="T91" fmla="*/ 250 h 451"/>
                  <a:gd name="T92" fmla="*/ 446 w 450"/>
                  <a:gd name="T93" fmla="*/ 239 h 451"/>
                  <a:gd name="T94" fmla="*/ 438 w 450"/>
                  <a:gd name="T95" fmla="*/ 230 h 451"/>
                  <a:gd name="T96" fmla="*/ 427 w 450"/>
                  <a:gd name="T97" fmla="*/ 226 h 451"/>
                  <a:gd name="T98" fmla="*/ 415 w 450"/>
                  <a:gd name="T99" fmla="*/ 226 h 451"/>
                  <a:gd name="T100" fmla="*/ 404 w 450"/>
                  <a:gd name="T101" fmla="*/ 230 h 451"/>
                  <a:gd name="T102" fmla="*/ 399 w 450"/>
                  <a:gd name="T103" fmla="*/ 233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451">
                    <a:moveTo>
                      <a:pt x="399" y="233"/>
                    </a:moveTo>
                    <a:lnTo>
                      <a:pt x="279" y="355"/>
                    </a:lnTo>
                    <a:lnTo>
                      <a:pt x="270" y="362"/>
                    </a:lnTo>
                    <a:lnTo>
                      <a:pt x="261" y="370"/>
                    </a:lnTo>
                    <a:lnTo>
                      <a:pt x="251" y="376"/>
                    </a:lnTo>
                    <a:lnTo>
                      <a:pt x="241" y="381"/>
                    </a:lnTo>
                    <a:lnTo>
                      <a:pt x="232" y="386"/>
                    </a:lnTo>
                    <a:lnTo>
                      <a:pt x="222" y="388"/>
                    </a:lnTo>
                    <a:lnTo>
                      <a:pt x="212" y="390"/>
                    </a:lnTo>
                    <a:lnTo>
                      <a:pt x="203" y="391"/>
                    </a:lnTo>
                    <a:lnTo>
                      <a:pt x="193" y="390"/>
                    </a:lnTo>
                    <a:lnTo>
                      <a:pt x="183" y="388"/>
                    </a:lnTo>
                    <a:lnTo>
                      <a:pt x="174" y="386"/>
                    </a:lnTo>
                    <a:lnTo>
                      <a:pt x="164" y="381"/>
                    </a:lnTo>
                    <a:lnTo>
                      <a:pt x="154" y="376"/>
                    </a:lnTo>
                    <a:lnTo>
                      <a:pt x="145" y="370"/>
                    </a:lnTo>
                    <a:lnTo>
                      <a:pt x="135" y="363"/>
                    </a:lnTo>
                    <a:lnTo>
                      <a:pt x="127" y="355"/>
                    </a:lnTo>
                    <a:lnTo>
                      <a:pt x="97" y="325"/>
                    </a:lnTo>
                    <a:lnTo>
                      <a:pt x="88" y="315"/>
                    </a:lnTo>
                    <a:lnTo>
                      <a:pt x="80" y="305"/>
                    </a:lnTo>
                    <a:lnTo>
                      <a:pt x="74" y="296"/>
                    </a:lnTo>
                    <a:lnTo>
                      <a:pt x="69" y="287"/>
                    </a:lnTo>
                    <a:lnTo>
                      <a:pt x="65" y="277"/>
                    </a:lnTo>
                    <a:lnTo>
                      <a:pt x="62" y="268"/>
                    </a:lnTo>
                    <a:lnTo>
                      <a:pt x="60" y="257"/>
                    </a:lnTo>
                    <a:lnTo>
                      <a:pt x="60" y="247"/>
                    </a:lnTo>
                    <a:lnTo>
                      <a:pt x="60" y="238"/>
                    </a:lnTo>
                    <a:lnTo>
                      <a:pt x="62" y="228"/>
                    </a:lnTo>
                    <a:lnTo>
                      <a:pt x="65" y="218"/>
                    </a:lnTo>
                    <a:lnTo>
                      <a:pt x="69" y="209"/>
                    </a:lnTo>
                    <a:lnTo>
                      <a:pt x="74" y="199"/>
                    </a:lnTo>
                    <a:lnTo>
                      <a:pt x="80" y="190"/>
                    </a:lnTo>
                    <a:lnTo>
                      <a:pt x="88" y="181"/>
                    </a:lnTo>
                    <a:lnTo>
                      <a:pt x="97" y="171"/>
                    </a:lnTo>
                    <a:lnTo>
                      <a:pt x="217" y="51"/>
                    </a:lnTo>
                    <a:lnTo>
                      <a:pt x="221" y="47"/>
                    </a:lnTo>
                    <a:lnTo>
                      <a:pt x="223" y="42"/>
                    </a:lnTo>
                    <a:lnTo>
                      <a:pt x="225" y="35"/>
                    </a:lnTo>
                    <a:lnTo>
                      <a:pt x="225" y="30"/>
                    </a:lnTo>
                    <a:lnTo>
                      <a:pt x="225" y="24"/>
                    </a:lnTo>
                    <a:lnTo>
                      <a:pt x="223" y="19"/>
                    </a:lnTo>
                    <a:lnTo>
                      <a:pt x="221" y="14"/>
                    </a:lnTo>
                    <a:lnTo>
                      <a:pt x="217" y="8"/>
                    </a:lnTo>
                    <a:lnTo>
                      <a:pt x="212" y="5"/>
                    </a:lnTo>
                    <a:lnTo>
                      <a:pt x="207" y="2"/>
                    </a:lnTo>
                    <a:lnTo>
                      <a:pt x="202" y="1"/>
                    </a:lnTo>
                    <a:lnTo>
                      <a:pt x="195" y="0"/>
                    </a:lnTo>
                    <a:lnTo>
                      <a:pt x="190" y="1"/>
                    </a:lnTo>
                    <a:lnTo>
                      <a:pt x="184" y="2"/>
                    </a:lnTo>
                    <a:lnTo>
                      <a:pt x="179" y="5"/>
                    </a:lnTo>
                    <a:lnTo>
                      <a:pt x="174" y="8"/>
                    </a:lnTo>
                    <a:lnTo>
                      <a:pt x="54" y="128"/>
                    </a:lnTo>
                    <a:lnTo>
                      <a:pt x="41" y="142"/>
                    </a:lnTo>
                    <a:lnTo>
                      <a:pt x="30" y="157"/>
                    </a:lnTo>
                    <a:lnTo>
                      <a:pt x="20" y="171"/>
                    </a:lnTo>
                    <a:lnTo>
                      <a:pt x="13" y="186"/>
                    </a:lnTo>
                    <a:lnTo>
                      <a:pt x="8" y="201"/>
                    </a:lnTo>
                    <a:lnTo>
                      <a:pt x="3" y="216"/>
                    </a:lnTo>
                    <a:lnTo>
                      <a:pt x="1" y="232"/>
                    </a:lnTo>
                    <a:lnTo>
                      <a:pt x="0" y="247"/>
                    </a:lnTo>
                    <a:lnTo>
                      <a:pt x="1" y="263"/>
                    </a:lnTo>
                    <a:lnTo>
                      <a:pt x="3" y="278"/>
                    </a:lnTo>
                    <a:lnTo>
                      <a:pt x="8" y="294"/>
                    </a:lnTo>
                    <a:lnTo>
                      <a:pt x="13" y="310"/>
                    </a:lnTo>
                    <a:lnTo>
                      <a:pt x="20" y="324"/>
                    </a:lnTo>
                    <a:lnTo>
                      <a:pt x="30" y="339"/>
                    </a:lnTo>
                    <a:lnTo>
                      <a:pt x="41" y="352"/>
                    </a:lnTo>
                    <a:lnTo>
                      <a:pt x="54" y="366"/>
                    </a:lnTo>
                    <a:lnTo>
                      <a:pt x="84" y="396"/>
                    </a:lnTo>
                    <a:lnTo>
                      <a:pt x="98" y="409"/>
                    </a:lnTo>
                    <a:lnTo>
                      <a:pt x="112" y="420"/>
                    </a:lnTo>
                    <a:lnTo>
                      <a:pt x="127" y="430"/>
                    </a:lnTo>
                    <a:lnTo>
                      <a:pt x="142" y="437"/>
                    </a:lnTo>
                    <a:lnTo>
                      <a:pt x="157" y="444"/>
                    </a:lnTo>
                    <a:lnTo>
                      <a:pt x="172" y="448"/>
                    </a:lnTo>
                    <a:lnTo>
                      <a:pt x="188" y="450"/>
                    </a:lnTo>
                    <a:lnTo>
                      <a:pt x="203" y="451"/>
                    </a:lnTo>
                    <a:lnTo>
                      <a:pt x="219" y="450"/>
                    </a:lnTo>
                    <a:lnTo>
                      <a:pt x="234" y="448"/>
                    </a:lnTo>
                    <a:lnTo>
                      <a:pt x="249" y="444"/>
                    </a:lnTo>
                    <a:lnTo>
                      <a:pt x="264" y="437"/>
                    </a:lnTo>
                    <a:lnTo>
                      <a:pt x="279" y="430"/>
                    </a:lnTo>
                    <a:lnTo>
                      <a:pt x="294" y="420"/>
                    </a:lnTo>
                    <a:lnTo>
                      <a:pt x="308" y="409"/>
                    </a:lnTo>
                    <a:lnTo>
                      <a:pt x="322" y="396"/>
                    </a:lnTo>
                    <a:lnTo>
                      <a:pt x="442" y="276"/>
                    </a:lnTo>
                    <a:lnTo>
                      <a:pt x="446" y="272"/>
                    </a:lnTo>
                    <a:lnTo>
                      <a:pt x="448" y="267"/>
                    </a:lnTo>
                    <a:lnTo>
                      <a:pt x="450" y="261"/>
                    </a:lnTo>
                    <a:lnTo>
                      <a:pt x="450" y="255"/>
                    </a:lnTo>
                    <a:lnTo>
                      <a:pt x="450" y="250"/>
                    </a:lnTo>
                    <a:lnTo>
                      <a:pt x="448" y="244"/>
                    </a:lnTo>
                    <a:lnTo>
                      <a:pt x="446" y="239"/>
                    </a:lnTo>
                    <a:lnTo>
                      <a:pt x="442" y="235"/>
                    </a:lnTo>
                    <a:lnTo>
                      <a:pt x="438" y="230"/>
                    </a:lnTo>
                    <a:lnTo>
                      <a:pt x="432" y="227"/>
                    </a:lnTo>
                    <a:lnTo>
                      <a:pt x="427" y="226"/>
                    </a:lnTo>
                    <a:lnTo>
                      <a:pt x="420" y="225"/>
                    </a:lnTo>
                    <a:lnTo>
                      <a:pt x="415" y="226"/>
                    </a:lnTo>
                    <a:lnTo>
                      <a:pt x="410" y="227"/>
                    </a:lnTo>
                    <a:lnTo>
                      <a:pt x="404" y="230"/>
                    </a:lnTo>
                    <a:lnTo>
                      <a:pt x="399" y="235"/>
                    </a:lnTo>
                    <a:lnTo>
                      <a:pt x="399"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20" name="Freeform 3841">
                <a:extLst>
                  <a:ext uri="{FF2B5EF4-FFF2-40B4-BE49-F238E27FC236}">
                    <a16:creationId xmlns:a16="http://schemas.microsoft.com/office/drawing/2014/main" id="{971FAA22-9B01-A8FF-99E4-AC7A253173F0}"/>
                  </a:ext>
                </a:extLst>
              </p:cNvPr>
              <p:cNvSpPr>
                <a:spLocks/>
              </p:cNvSpPr>
              <p:nvPr/>
            </p:nvSpPr>
            <p:spPr bwMode="auto">
              <a:xfrm>
                <a:off x="6615113" y="2555875"/>
                <a:ext cx="114300" cy="133350"/>
              </a:xfrm>
              <a:custGeom>
                <a:avLst/>
                <a:gdLst>
                  <a:gd name="T0" fmla="*/ 30 w 361"/>
                  <a:gd name="T1" fmla="*/ 0 h 420"/>
                  <a:gd name="T2" fmla="*/ 19 w 361"/>
                  <a:gd name="T3" fmla="*/ 2 h 420"/>
                  <a:gd name="T4" fmla="*/ 9 w 361"/>
                  <a:gd name="T5" fmla="*/ 8 h 420"/>
                  <a:gd name="T6" fmla="*/ 3 w 361"/>
                  <a:gd name="T7" fmla="*/ 18 h 420"/>
                  <a:gd name="T8" fmla="*/ 0 w 361"/>
                  <a:gd name="T9" fmla="*/ 30 h 420"/>
                  <a:gd name="T10" fmla="*/ 3 w 361"/>
                  <a:gd name="T11" fmla="*/ 41 h 420"/>
                  <a:gd name="T12" fmla="*/ 9 w 361"/>
                  <a:gd name="T13" fmla="*/ 51 h 420"/>
                  <a:gd name="T14" fmla="*/ 19 w 361"/>
                  <a:gd name="T15" fmla="*/ 57 h 420"/>
                  <a:gd name="T16" fmla="*/ 30 w 361"/>
                  <a:gd name="T17" fmla="*/ 60 h 420"/>
                  <a:gd name="T18" fmla="*/ 205 w 361"/>
                  <a:gd name="T19" fmla="*/ 61 h 420"/>
                  <a:gd name="T20" fmla="*/ 225 w 361"/>
                  <a:gd name="T21" fmla="*/ 65 h 420"/>
                  <a:gd name="T22" fmla="*/ 243 w 361"/>
                  <a:gd name="T23" fmla="*/ 75 h 420"/>
                  <a:gd name="T24" fmla="*/ 260 w 361"/>
                  <a:gd name="T25" fmla="*/ 89 h 420"/>
                  <a:gd name="T26" fmla="*/ 275 w 361"/>
                  <a:gd name="T27" fmla="*/ 106 h 420"/>
                  <a:gd name="T28" fmla="*/ 287 w 361"/>
                  <a:gd name="T29" fmla="*/ 125 h 420"/>
                  <a:gd name="T30" fmla="*/ 296 w 361"/>
                  <a:gd name="T31" fmla="*/ 145 h 420"/>
                  <a:gd name="T32" fmla="*/ 300 w 361"/>
                  <a:gd name="T33" fmla="*/ 168 h 420"/>
                  <a:gd name="T34" fmla="*/ 301 w 361"/>
                  <a:gd name="T35" fmla="*/ 255 h 420"/>
                  <a:gd name="T36" fmla="*/ 299 w 361"/>
                  <a:gd name="T37" fmla="*/ 275 h 420"/>
                  <a:gd name="T38" fmla="*/ 292 w 361"/>
                  <a:gd name="T39" fmla="*/ 295 h 420"/>
                  <a:gd name="T40" fmla="*/ 282 w 361"/>
                  <a:gd name="T41" fmla="*/ 313 h 420"/>
                  <a:gd name="T42" fmla="*/ 269 w 361"/>
                  <a:gd name="T43" fmla="*/ 329 h 420"/>
                  <a:gd name="T44" fmla="*/ 254 w 361"/>
                  <a:gd name="T45" fmla="*/ 342 h 420"/>
                  <a:gd name="T46" fmla="*/ 236 w 361"/>
                  <a:gd name="T47" fmla="*/ 351 h 420"/>
                  <a:gd name="T48" fmla="*/ 216 w 361"/>
                  <a:gd name="T49" fmla="*/ 358 h 420"/>
                  <a:gd name="T50" fmla="*/ 196 w 361"/>
                  <a:gd name="T51" fmla="*/ 360 h 420"/>
                  <a:gd name="T52" fmla="*/ 24 w 361"/>
                  <a:gd name="T53" fmla="*/ 361 h 420"/>
                  <a:gd name="T54" fmla="*/ 13 w 361"/>
                  <a:gd name="T55" fmla="*/ 365 h 420"/>
                  <a:gd name="T56" fmla="*/ 5 w 361"/>
                  <a:gd name="T57" fmla="*/ 374 h 420"/>
                  <a:gd name="T58" fmla="*/ 1 w 361"/>
                  <a:gd name="T59" fmla="*/ 384 h 420"/>
                  <a:gd name="T60" fmla="*/ 1 w 361"/>
                  <a:gd name="T61" fmla="*/ 396 h 420"/>
                  <a:gd name="T62" fmla="*/ 5 w 361"/>
                  <a:gd name="T63" fmla="*/ 407 h 420"/>
                  <a:gd name="T64" fmla="*/ 13 w 361"/>
                  <a:gd name="T65" fmla="*/ 416 h 420"/>
                  <a:gd name="T66" fmla="*/ 24 w 361"/>
                  <a:gd name="T67" fmla="*/ 420 h 420"/>
                  <a:gd name="T68" fmla="*/ 196 w 361"/>
                  <a:gd name="T69" fmla="*/ 420 h 420"/>
                  <a:gd name="T70" fmla="*/ 228 w 361"/>
                  <a:gd name="T71" fmla="*/ 417 h 420"/>
                  <a:gd name="T72" fmla="*/ 259 w 361"/>
                  <a:gd name="T73" fmla="*/ 407 h 420"/>
                  <a:gd name="T74" fmla="*/ 287 w 361"/>
                  <a:gd name="T75" fmla="*/ 392 h 420"/>
                  <a:gd name="T76" fmla="*/ 312 w 361"/>
                  <a:gd name="T77" fmla="*/ 372 h 420"/>
                  <a:gd name="T78" fmla="*/ 332 w 361"/>
                  <a:gd name="T79" fmla="*/ 347 h 420"/>
                  <a:gd name="T80" fmla="*/ 347 w 361"/>
                  <a:gd name="T81" fmla="*/ 319 h 420"/>
                  <a:gd name="T82" fmla="*/ 357 w 361"/>
                  <a:gd name="T83" fmla="*/ 288 h 420"/>
                  <a:gd name="T84" fmla="*/ 361 w 361"/>
                  <a:gd name="T85" fmla="*/ 255 h 420"/>
                  <a:gd name="T86" fmla="*/ 360 w 361"/>
                  <a:gd name="T87" fmla="*/ 163 h 420"/>
                  <a:gd name="T88" fmla="*/ 353 w 361"/>
                  <a:gd name="T89" fmla="*/ 130 h 420"/>
                  <a:gd name="T90" fmla="*/ 342 w 361"/>
                  <a:gd name="T91" fmla="*/ 99 h 420"/>
                  <a:gd name="T92" fmla="*/ 323 w 361"/>
                  <a:gd name="T93" fmla="*/ 70 h 420"/>
                  <a:gd name="T94" fmla="*/ 302 w 361"/>
                  <a:gd name="T95" fmla="*/ 45 h 420"/>
                  <a:gd name="T96" fmla="*/ 275 w 361"/>
                  <a:gd name="T97" fmla="*/ 24 h 420"/>
                  <a:gd name="T98" fmla="*/ 246 w 361"/>
                  <a:gd name="T99" fmla="*/ 9 h 420"/>
                  <a:gd name="T100" fmla="*/ 213 w 361"/>
                  <a:gd name="T101" fmla="*/ 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1" h="420">
                    <a:moveTo>
                      <a:pt x="196" y="0"/>
                    </a:moveTo>
                    <a:lnTo>
                      <a:pt x="30" y="0"/>
                    </a:lnTo>
                    <a:lnTo>
                      <a:pt x="24" y="1"/>
                    </a:lnTo>
                    <a:lnTo>
                      <a:pt x="19" y="2"/>
                    </a:lnTo>
                    <a:lnTo>
                      <a:pt x="13" y="5"/>
                    </a:lnTo>
                    <a:lnTo>
                      <a:pt x="9" y="8"/>
                    </a:lnTo>
                    <a:lnTo>
                      <a:pt x="5" y="12"/>
                    </a:lnTo>
                    <a:lnTo>
                      <a:pt x="3" y="18"/>
                    </a:lnTo>
                    <a:lnTo>
                      <a:pt x="1" y="23"/>
                    </a:lnTo>
                    <a:lnTo>
                      <a:pt x="0" y="30"/>
                    </a:lnTo>
                    <a:lnTo>
                      <a:pt x="1" y="36"/>
                    </a:lnTo>
                    <a:lnTo>
                      <a:pt x="3" y="41"/>
                    </a:lnTo>
                    <a:lnTo>
                      <a:pt x="5" y="47"/>
                    </a:lnTo>
                    <a:lnTo>
                      <a:pt x="9" y="51"/>
                    </a:lnTo>
                    <a:lnTo>
                      <a:pt x="13" y="54"/>
                    </a:lnTo>
                    <a:lnTo>
                      <a:pt x="19" y="57"/>
                    </a:lnTo>
                    <a:lnTo>
                      <a:pt x="24" y="59"/>
                    </a:lnTo>
                    <a:lnTo>
                      <a:pt x="30" y="60"/>
                    </a:lnTo>
                    <a:lnTo>
                      <a:pt x="196" y="60"/>
                    </a:lnTo>
                    <a:lnTo>
                      <a:pt x="205" y="61"/>
                    </a:lnTo>
                    <a:lnTo>
                      <a:pt x="215" y="62"/>
                    </a:lnTo>
                    <a:lnTo>
                      <a:pt x="225" y="65"/>
                    </a:lnTo>
                    <a:lnTo>
                      <a:pt x="234" y="69"/>
                    </a:lnTo>
                    <a:lnTo>
                      <a:pt x="243" y="75"/>
                    </a:lnTo>
                    <a:lnTo>
                      <a:pt x="252" y="81"/>
                    </a:lnTo>
                    <a:lnTo>
                      <a:pt x="260" y="89"/>
                    </a:lnTo>
                    <a:lnTo>
                      <a:pt x="268" y="97"/>
                    </a:lnTo>
                    <a:lnTo>
                      <a:pt x="275" y="106"/>
                    </a:lnTo>
                    <a:lnTo>
                      <a:pt x="282" y="114"/>
                    </a:lnTo>
                    <a:lnTo>
                      <a:pt x="287" y="125"/>
                    </a:lnTo>
                    <a:lnTo>
                      <a:pt x="291" y="135"/>
                    </a:lnTo>
                    <a:lnTo>
                      <a:pt x="296" y="145"/>
                    </a:lnTo>
                    <a:lnTo>
                      <a:pt x="298" y="156"/>
                    </a:lnTo>
                    <a:lnTo>
                      <a:pt x="300" y="168"/>
                    </a:lnTo>
                    <a:lnTo>
                      <a:pt x="301" y="179"/>
                    </a:lnTo>
                    <a:lnTo>
                      <a:pt x="301" y="255"/>
                    </a:lnTo>
                    <a:lnTo>
                      <a:pt x="300" y="265"/>
                    </a:lnTo>
                    <a:lnTo>
                      <a:pt x="299" y="275"/>
                    </a:lnTo>
                    <a:lnTo>
                      <a:pt x="296" y="286"/>
                    </a:lnTo>
                    <a:lnTo>
                      <a:pt x="292" y="295"/>
                    </a:lnTo>
                    <a:lnTo>
                      <a:pt x="287" y="304"/>
                    </a:lnTo>
                    <a:lnTo>
                      <a:pt x="282" y="313"/>
                    </a:lnTo>
                    <a:lnTo>
                      <a:pt x="276" y="321"/>
                    </a:lnTo>
                    <a:lnTo>
                      <a:pt x="269" y="329"/>
                    </a:lnTo>
                    <a:lnTo>
                      <a:pt x="261" y="335"/>
                    </a:lnTo>
                    <a:lnTo>
                      <a:pt x="254" y="342"/>
                    </a:lnTo>
                    <a:lnTo>
                      <a:pt x="244" y="347"/>
                    </a:lnTo>
                    <a:lnTo>
                      <a:pt x="236" y="351"/>
                    </a:lnTo>
                    <a:lnTo>
                      <a:pt x="226" y="356"/>
                    </a:lnTo>
                    <a:lnTo>
                      <a:pt x="216" y="358"/>
                    </a:lnTo>
                    <a:lnTo>
                      <a:pt x="205" y="360"/>
                    </a:lnTo>
                    <a:lnTo>
                      <a:pt x="196" y="360"/>
                    </a:lnTo>
                    <a:lnTo>
                      <a:pt x="30" y="360"/>
                    </a:lnTo>
                    <a:lnTo>
                      <a:pt x="24" y="361"/>
                    </a:lnTo>
                    <a:lnTo>
                      <a:pt x="19" y="362"/>
                    </a:lnTo>
                    <a:lnTo>
                      <a:pt x="13" y="365"/>
                    </a:lnTo>
                    <a:lnTo>
                      <a:pt x="9" y="368"/>
                    </a:lnTo>
                    <a:lnTo>
                      <a:pt x="5" y="374"/>
                    </a:lnTo>
                    <a:lnTo>
                      <a:pt x="3" y="378"/>
                    </a:lnTo>
                    <a:lnTo>
                      <a:pt x="1" y="384"/>
                    </a:lnTo>
                    <a:lnTo>
                      <a:pt x="0" y="390"/>
                    </a:lnTo>
                    <a:lnTo>
                      <a:pt x="1" y="396"/>
                    </a:lnTo>
                    <a:lnTo>
                      <a:pt x="3" y="402"/>
                    </a:lnTo>
                    <a:lnTo>
                      <a:pt x="5" y="407"/>
                    </a:lnTo>
                    <a:lnTo>
                      <a:pt x="9" y="411"/>
                    </a:lnTo>
                    <a:lnTo>
                      <a:pt x="13" y="416"/>
                    </a:lnTo>
                    <a:lnTo>
                      <a:pt x="19" y="418"/>
                    </a:lnTo>
                    <a:lnTo>
                      <a:pt x="24" y="420"/>
                    </a:lnTo>
                    <a:lnTo>
                      <a:pt x="30" y="420"/>
                    </a:lnTo>
                    <a:lnTo>
                      <a:pt x="196" y="420"/>
                    </a:lnTo>
                    <a:lnTo>
                      <a:pt x="212" y="419"/>
                    </a:lnTo>
                    <a:lnTo>
                      <a:pt x="228" y="417"/>
                    </a:lnTo>
                    <a:lnTo>
                      <a:pt x="244" y="412"/>
                    </a:lnTo>
                    <a:lnTo>
                      <a:pt x="259" y="407"/>
                    </a:lnTo>
                    <a:lnTo>
                      <a:pt x="273" y="400"/>
                    </a:lnTo>
                    <a:lnTo>
                      <a:pt x="287" y="392"/>
                    </a:lnTo>
                    <a:lnTo>
                      <a:pt x="300" y="382"/>
                    </a:lnTo>
                    <a:lnTo>
                      <a:pt x="312" y="372"/>
                    </a:lnTo>
                    <a:lnTo>
                      <a:pt x="322" y="360"/>
                    </a:lnTo>
                    <a:lnTo>
                      <a:pt x="332" y="347"/>
                    </a:lnTo>
                    <a:lnTo>
                      <a:pt x="341" y="333"/>
                    </a:lnTo>
                    <a:lnTo>
                      <a:pt x="347" y="319"/>
                    </a:lnTo>
                    <a:lnTo>
                      <a:pt x="353" y="303"/>
                    </a:lnTo>
                    <a:lnTo>
                      <a:pt x="357" y="288"/>
                    </a:lnTo>
                    <a:lnTo>
                      <a:pt x="360" y="272"/>
                    </a:lnTo>
                    <a:lnTo>
                      <a:pt x="361" y="255"/>
                    </a:lnTo>
                    <a:lnTo>
                      <a:pt x="361" y="179"/>
                    </a:lnTo>
                    <a:lnTo>
                      <a:pt x="360" y="163"/>
                    </a:lnTo>
                    <a:lnTo>
                      <a:pt x="358" y="146"/>
                    </a:lnTo>
                    <a:lnTo>
                      <a:pt x="353" y="130"/>
                    </a:lnTo>
                    <a:lnTo>
                      <a:pt x="348" y="115"/>
                    </a:lnTo>
                    <a:lnTo>
                      <a:pt x="342" y="99"/>
                    </a:lnTo>
                    <a:lnTo>
                      <a:pt x="333" y="85"/>
                    </a:lnTo>
                    <a:lnTo>
                      <a:pt x="323" y="70"/>
                    </a:lnTo>
                    <a:lnTo>
                      <a:pt x="314" y="57"/>
                    </a:lnTo>
                    <a:lnTo>
                      <a:pt x="302" y="45"/>
                    </a:lnTo>
                    <a:lnTo>
                      <a:pt x="289" y="34"/>
                    </a:lnTo>
                    <a:lnTo>
                      <a:pt x="275" y="24"/>
                    </a:lnTo>
                    <a:lnTo>
                      <a:pt x="261" y="16"/>
                    </a:lnTo>
                    <a:lnTo>
                      <a:pt x="246" y="9"/>
                    </a:lnTo>
                    <a:lnTo>
                      <a:pt x="229" y="4"/>
                    </a:lnTo>
                    <a:lnTo>
                      <a:pt x="213" y="1"/>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grpSp>
        <p:grpSp>
          <p:nvGrpSpPr>
            <p:cNvPr id="10" name="Group 9">
              <a:extLst>
                <a:ext uri="{FF2B5EF4-FFF2-40B4-BE49-F238E27FC236}">
                  <a16:creationId xmlns:a16="http://schemas.microsoft.com/office/drawing/2014/main" id="{DC9F456A-B515-D076-462D-DC1345021E91}"/>
                </a:ext>
              </a:extLst>
            </p:cNvPr>
            <p:cNvGrpSpPr/>
            <p:nvPr/>
          </p:nvGrpSpPr>
          <p:grpSpPr>
            <a:xfrm>
              <a:off x="4494070" y="3347662"/>
              <a:ext cx="404148" cy="375771"/>
              <a:chOff x="9871832" y="2497991"/>
              <a:chExt cx="285136" cy="265113"/>
            </a:xfrm>
            <a:solidFill>
              <a:srgbClr val="0070C0"/>
            </a:solidFill>
            <a:effectLst/>
          </p:grpSpPr>
          <p:sp>
            <p:nvSpPr>
              <p:cNvPr id="12" name="Freeform 3859">
                <a:extLst>
                  <a:ext uri="{FF2B5EF4-FFF2-40B4-BE49-F238E27FC236}">
                    <a16:creationId xmlns:a16="http://schemas.microsoft.com/office/drawing/2014/main" id="{2F0FB3DE-63BD-86C3-DE5D-37871CFA6192}"/>
                  </a:ext>
                </a:extLst>
              </p:cNvPr>
              <p:cNvSpPr>
                <a:spLocks noEditPoints="1"/>
              </p:cNvSpPr>
              <p:nvPr/>
            </p:nvSpPr>
            <p:spPr bwMode="auto">
              <a:xfrm rot="10800000">
                <a:off x="9871832" y="2497991"/>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dirty="0"/>
              </a:p>
            </p:txBody>
          </p:sp>
          <p:sp>
            <p:nvSpPr>
              <p:cNvPr id="13" name="Freeform 3860">
                <a:extLst>
                  <a:ext uri="{FF2B5EF4-FFF2-40B4-BE49-F238E27FC236}">
                    <a16:creationId xmlns:a16="http://schemas.microsoft.com/office/drawing/2014/main" id="{D86A38AF-DCC9-63E8-C1A2-422C317DCFE6}"/>
                  </a:ext>
                </a:extLst>
              </p:cNvPr>
              <p:cNvSpPr>
                <a:spLocks noEditPoints="1"/>
              </p:cNvSpPr>
              <p:nvPr/>
            </p:nvSpPr>
            <p:spPr bwMode="auto">
              <a:xfrm rot="10800000">
                <a:off x="10023618" y="2497991"/>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4" name="Freeform 3861">
                <a:extLst>
                  <a:ext uri="{FF2B5EF4-FFF2-40B4-BE49-F238E27FC236}">
                    <a16:creationId xmlns:a16="http://schemas.microsoft.com/office/drawing/2014/main" id="{CE60F904-9ABB-0C4A-CA2D-3A6CA5FB6C47}"/>
                  </a:ext>
                </a:extLst>
              </p:cNvPr>
              <p:cNvSpPr>
                <a:spLocks/>
              </p:cNvSpPr>
              <p:nvPr/>
            </p:nvSpPr>
            <p:spPr bwMode="auto">
              <a:xfrm rot="10800000">
                <a:off x="9920914" y="255132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5" name="Freeform 3862">
                <a:extLst>
                  <a:ext uri="{FF2B5EF4-FFF2-40B4-BE49-F238E27FC236}">
                    <a16:creationId xmlns:a16="http://schemas.microsoft.com/office/drawing/2014/main" id="{B04B2007-9A91-1CAA-547C-E087B8406558}"/>
                  </a:ext>
                </a:extLst>
              </p:cNvPr>
              <p:cNvSpPr>
                <a:spLocks/>
              </p:cNvSpPr>
              <p:nvPr/>
            </p:nvSpPr>
            <p:spPr bwMode="auto">
              <a:xfrm rot="10800000">
                <a:off x="10090293" y="2541608"/>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grpSp>
        <p:sp>
          <p:nvSpPr>
            <p:cNvPr id="11" name="Freeform 3091">
              <a:extLst>
                <a:ext uri="{FF2B5EF4-FFF2-40B4-BE49-F238E27FC236}">
                  <a16:creationId xmlns:a16="http://schemas.microsoft.com/office/drawing/2014/main" id="{60FF5BCF-D241-A082-7654-852900AC6DE3}"/>
                </a:ext>
              </a:extLst>
            </p:cNvPr>
            <p:cNvSpPr>
              <a:spLocks noEditPoints="1"/>
            </p:cNvSpPr>
            <p:nvPr/>
          </p:nvSpPr>
          <p:spPr bwMode="auto">
            <a:xfrm rot="5400000">
              <a:off x="5923275" y="4736214"/>
              <a:ext cx="395049" cy="395049"/>
            </a:xfrm>
            <a:custGeom>
              <a:avLst/>
              <a:gdLst>
                <a:gd name="T0" fmla="*/ 175 w 360"/>
                <a:gd name="T1" fmla="*/ 322 h 359"/>
                <a:gd name="T2" fmla="*/ 166 w 360"/>
                <a:gd name="T3" fmla="*/ 319 h 359"/>
                <a:gd name="T4" fmla="*/ 161 w 360"/>
                <a:gd name="T5" fmla="*/ 313 h 359"/>
                <a:gd name="T6" fmla="*/ 157 w 360"/>
                <a:gd name="T7" fmla="*/ 303 h 359"/>
                <a:gd name="T8" fmla="*/ 157 w 360"/>
                <a:gd name="T9" fmla="*/ 294 h 359"/>
                <a:gd name="T10" fmla="*/ 161 w 360"/>
                <a:gd name="T11" fmla="*/ 286 h 359"/>
                <a:gd name="T12" fmla="*/ 166 w 360"/>
                <a:gd name="T13" fmla="*/ 280 h 359"/>
                <a:gd name="T14" fmla="*/ 175 w 360"/>
                <a:gd name="T15" fmla="*/ 276 h 359"/>
                <a:gd name="T16" fmla="*/ 184 w 360"/>
                <a:gd name="T17" fmla="*/ 276 h 359"/>
                <a:gd name="T18" fmla="*/ 194 w 360"/>
                <a:gd name="T19" fmla="*/ 280 h 359"/>
                <a:gd name="T20" fmla="*/ 200 w 360"/>
                <a:gd name="T21" fmla="*/ 286 h 359"/>
                <a:gd name="T22" fmla="*/ 203 w 360"/>
                <a:gd name="T23" fmla="*/ 294 h 359"/>
                <a:gd name="T24" fmla="*/ 203 w 360"/>
                <a:gd name="T25" fmla="*/ 303 h 359"/>
                <a:gd name="T26" fmla="*/ 200 w 360"/>
                <a:gd name="T27" fmla="*/ 313 h 359"/>
                <a:gd name="T28" fmla="*/ 194 w 360"/>
                <a:gd name="T29" fmla="*/ 319 h 359"/>
                <a:gd name="T30" fmla="*/ 184 w 360"/>
                <a:gd name="T31" fmla="*/ 322 h 359"/>
                <a:gd name="T32" fmla="*/ 168 w 360"/>
                <a:gd name="T33" fmla="*/ 140 h 359"/>
                <a:gd name="T34" fmla="*/ 171 w 360"/>
                <a:gd name="T35" fmla="*/ 132 h 359"/>
                <a:gd name="T36" fmla="*/ 180 w 360"/>
                <a:gd name="T37" fmla="*/ 128 h 359"/>
                <a:gd name="T38" fmla="*/ 188 w 360"/>
                <a:gd name="T39" fmla="*/ 132 h 359"/>
                <a:gd name="T40" fmla="*/ 191 w 360"/>
                <a:gd name="T41" fmla="*/ 140 h 359"/>
                <a:gd name="T42" fmla="*/ 191 w 360"/>
                <a:gd name="T43" fmla="*/ 244 h 359"/>
                <a:gd name="T44" fmla="*/ 184 w 360"/>
                <a:gd name="T45" fmla="*/ 250 h 359"/>
                <a:gd name="T46" fmla="*/ 175 w 360"/>
                <a:gd name="T47" fmla="*/ 250 h 359"/>
                <a:gd name="T48" fmla="*/ 169 w 360"/>
                <a:gd name="T49" fmla="*/ 244 h 359"/>
                <a:gd name="T50" fmla="*/ 168 w 360"/>
                <a:gd name="T51" fmla="*/ 140 h 359"/>
                <a:gd name="T52" fmla="*/ 190 w 360"/>
                <a:gd name="T53" fmla="*/ 6 h 359"/>
                <a:gd name="T54" fmla="*/ 187 w 360"/>
                <a:gd name="T55" fmla="*/ 1 h 359"/>
                <a:gd name="T56" fmla="*/ 180 w 360"/>
                <a:gd name="T57" fmla="*/ 0 h 359"/>
                <a:gd name="T58" fmla="*/ 174 w 360"/>
                <a:gd name="T59" fmla="*/ 1 h 359"/>
                <a:gd name="T60" fmla="*/ 169 w 360"/>
                <a:gd name="T61" fmla="*/ 6 h 359"/>
                <a:gd name="T62" fmla="*/ 1 w 360"/>
                <a:gd name="T63" fmla="*/ 344 h 359"/>
                <a:gd name="T64" fmla="*/ 1 w 360"/>
                <a:gd name="T65" fmla="*/ 351 h 359"/>
                <a:gd name="T66" fmla="*/ 4 w 360"/>
                <a:gd name="T67" fmla="*/ 356 h 359"/>
                <a:gd name="T68" fmla="*/ 9 w 360"/>
                <a:gd name="T69" fmla="*/ 358 h 359"/>
                <a:gd name="T70" fmla="*/ 347 w 360"/>
                <a:gd name="T71" fmla="*/ 359 h 359"/>
                <a:gd name="T72" fmla="*/ 348 w 360"/>
                <a:gd name="T73" fmla="*/ 359 h 359"/>
                <a:gd name="T74" fmla="*/ 357 w 360"/>
                <a:gd name="T75" fmla="*/ 356 h 359"/>
                <a:gd name="T76" fmla="*/ 360 w 360"/>
                <a:gd name="T77" fmla="*/ 347 h 359"/>
                <a:gd name="T78" fmla="*/ 358 w 360"/>
                <a:gd name="T79" fmla="*/ 34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0" h="359">
                  <a:moveTo>
                    <a:pt x="180" y="322"/>
                  </a:moveTo>
                  <a:lnTo>
                    <a:pt x="175" y="322"/>
                  </a:lnTo>
                  <a:lnTo>
                    <a:pt x="171" y="321"/>
                  </a:lnTo>
                  <a:lnTo>
                    <a:pt x="166" y="319"/>
                  </a:lnTo>
                  <a:lnTo>
                    <a:pt x="163" y="316"/>
                  </a:lnTo>
                  <a:lnTo>
                    <a:pt x="161" y="313"/>
                  </a:lnTo>
                  <a:lnTo>
                    <a:pt x="158" y="308"/>
                  </a:lnTo>
                  <a:lnTo>
                    <a:pt x="157" y="303"/>
                  </a:lnTo>
                  <a:lnTo>
                    <a:pt x="156" y="299"/>
                  </a:lnTo>
                  <a:lnTo>
                    <a:pt x="157" y="294"/>
                  </a:lnTo>
                  <a:lnTo>
                    <a:pt x="158" y="290"/>
                  </a:lnTo>
                  <a:lnTo>
                    <a:pt x="161" y="286"/>
                  </a:lnTo>
                  <a:lnTo>
                    <a:pt x="163" y="282"/>
                  </a:lnTo>
                  <a:lnTo>
                    <a:pt x="166" y="280"/>
                  </a:lnTo>
                  <a:lnTo>
                    <a:pt x="171" y="277"/>
                  </a:lnTo>
                  <a:lnTo>
                    <a:pt x="175" y="276"/>
                  </a:lnTo>
                  <a:lnTo>
                    <a:pt x="180" y="275"/>
                  </a:lnTo>
                  <a:lnTo>
                    <a:pt x="184" y="276"/>
                  </a:lnTo>
                  <a:lnTo>
                    <a:pt x="189" y="277"/>
                  </a:lnTo>
                  <a:lnTo>
                    <a:pt x="194" y="280"/>
                  </a:lnTo>
                  <a:lnTo>
                    <a:pt x="197" y="282"/>
                  </a:lnTo>
                  <a:lnTo>
                    <a:pt x="200" y="286"/>
                  </a:lnTo>
                  <a:lnTo>
                    <a:pt x="202" y="290"/>
                  </a:lnTo>
                  <a:lnTo>
                    <a:pt x="203" y="294"/>
                  </a:lnTo>
                  <a:lnTo>
                    <a:pt x="205" y="299"/>
                  </a:lnTo>
                  <a:lnTo>
                    <a:pt x="203" y="303"/>
                  </a:lnTo>
                  <a:lnTo>
                    <a:pt x="202" y="308"/>
                  </a:lnTo>
                  <a:lnTo>
                    <a:pt x="200" y="313"/>
                  </a:lnTo>
                  <a:lnTo>
                    <a:pt x="197" y="316"/>
                  </a:lnTo>
                  <a:lnTo>
                    <a:pt x="194" y="319"/>
                  </a:lnTo>
                  <a:lnTo>
                    <a:pt x="189" y="321"/>
                  </a:lnTo>
                  <a:lnTo>
                    <a:pt x="184" y="322"/>
                  </a:lnTo>
                  <a:lnTo>
                    <a:pt x="180" y="322"/>
                  </a:lnTo>
                  <a:close/>
                  <a:moveTo>
                    <a:pt x="168" y="140"/>
                  </a:moveTo>
                  <a:lnTo>
                    <a:pt x="169" y="136"/>
                  </a:lnTo>
                  <a:lnTo>
                    <a:pt x="171" y="132"/>
                  </a:lnTo>
                  <a:lnTo>
                    <a:pt x="175" y="130"/>
                  </a:lnTo>
                  <a:lnTo>
                    <a:pt x="180" y="128"/>
                  </a:lnTo>
                  <a:lnTo>
                    <a:pt x="184" y="130"/>
                  </a:lnTo>
                  <a:lnTo>
                    <a:pt x="188" y="132"/>
                  </a:lnTo>
                  <a:lnTo>
                    <a:pt x="191" y="136"/>
                  </a:lnTo>
                  <a:lnTo>
                    <a:pt x="191" y="140"/>
                  </a:lnTo>
                  <a:lnTo>
                    <a:pt x="191" y="239"/>
                  </a:lnTo>
                  <a:lnTo>
                    <a:pt x="191" y="244"/>
                  </a:lnTo>
                  <a:lnTo>
                    <a:pt x="188" y="247"/>
                  </a:lnTo>
                  <a:lnTo>
                    <a:pt x="184" y="250"/>
                  </a:lnTo>
                  <a:lnTo>
                    <a:pt x="180" y="251"/>
                  </a:lnTo>
                  <a:lnTo>
                    <a:pt x="175" y="250"/>
                  </a:lnTo>
                  <a:lnTo>
                    <a:pt x="171" y="247"/>
                  </a:lnTo>
                  <a:lnTo>
                    <a:pt x="169" y="244"/>
                  </a:lnTo>
                  <a:lnTo>
                    <a:pt x="168" y="239"/>
                  </a:lnTo>
                  <a:lnTo>
                    <a:pt x="168" y="140"/>
                  </a:lnTo>
                  <a:close/>
                  <a:moveTo>
                    <a:pt x="358" y="339"/>
                  </a:moveTo>
                  <a:lnTo>
                    <a:pt x="190" y="6"/>
                  </a:lnTo>
                  <a:lnTo>
                    <a:pt x="189" y="4"/>
                  </a:lnTo>
                  <a:lnTo>
                    <a:pt x="187" y="1"/>
                  </a:lnTo>
                  <a:lnTo>
                    <a:pt x="183" y="0"/>
                  </a:lnTo>
                  <a:lnTo>
                    <a:pt x="180" y="0"/>
                  </a:lnTo>
                  <a:lnTo>
                    <a:pt x="177" y="0"/>
                  </a:lnTo>
                  <a:lnTo>
                    <a:pt x="174" y="1"/>
                  </a:lnTo>
                  <a:lnTo>
                    <a:pt x="171" y="4"/>
                  </a:lnTo>
                  <a:lnTo>
                    <a:pt x="169" y="6"/>
                  </a:lnTo>
                  <a:lnTo>
                    <a:pt x="1" y="341"/>
                  </a:lnTo>
                  <a:lnTo>
                    <a:pt x="1" y="344"/>
                  </a:lnTo>
                  <a:lnTo>
                    <a:pt x="0" y="347"/>
                  </a:lnTo>
                  <a:lnTo>
                    <a:pt x="1" y="351"/>
                  </a:lnTo>
                  <a:lnTo>
                    <a:pt x="2" y="353"/>
                  </a:lnTo>
                  <a:lnTo>
                    <a:pt x="4" y="356"/>
                  </a:lnTo>
                  <a:lnTo>
                    <a:pt x="7" y="357"/>
                  </a:lnTo>
                  <a:lnTo>
                    <a:pt x="9" y="358"/>
                  </a:lnTo>
                  <a:lnTo>
                    <a:pt x="12" y="359"/>
                  </a:lnTo>
                  <a:lnTo>
                    <a:pt x="347" y="359"/>
                  </a:lnTo>
                  <a:lnTo>
                    <a:pt x="347" y="359"/>
                  </a:lnTo>
                  <a:lnTo>
                    <a:pt x="348" y="359"/>
                  </a:lnTo>
                  <a:lnTo>
                    <a:pt x="352" y="358"/>
                  </a:lnTo>
                  <a:lnTo>
                    <a:pt x="357" y="356"/>
                  </a:lnTo>
                  <a:lnTo>
                    <a:pt x="359" y="352"/>
                  </a:lnTo>
                  <a:lnTo>
                    <a:pt x="360" y="347"/>
                  </a:lnTo>
                  <a:lnTo>
                    <a:pt x="359" y="343"/>
                  </a:lnTo>
                  <a:lnTo>
                    <a:pt x="358" y="340"/>
                  </a:lnTo>
                  <a:lnTo>
                    <a:pt x="358" y="339"/>
                  </a:lnTo>
                  <a:close/>
                </a:path>
              </a:pathLst>
            </a:custGeom>
            <a:solidFill>
              <a:srgbClr val="0070C0"/>
            </a:solidFill>
            <a:ln>
              <a:noFill/>
            </a:ln>
            <a:effectLst/>
          </p:spPr>
          <p:txBody>
            <a:bodyPr vert="horz" wrap="square" lIns="91440" tIns="45720" rIns="91440" bIns="45720" numCol="1" anchor="t" anchorCtr="0" compatLnSpc="1">
              <a:prstTxWarp prst="textNoShape">
                <a:avLst/>
              </a:prstTxWarp>
            </a:bodyPr>
            <a:lstStyle/>
            <a:p>
              <a:endParaRPr lang="en-US" baseline="-25000"/>
            </a:p>
          </p:txBody>
        </p:sp>
      </p:grpSp>
      <p:grpSp>
        <p:nvGrpSpPr>
          <p:cNvPr id="32" name="Group 31">
            <a:extLst>
              <a:ext uri="{FF2B5EF4-FFF2-40B4-BE49-F238E27FC236}">
                <a16:creationId xmlns:a16="http://schemas.microsoft.com/office/drawing/2014/main" id="{A05600B9-9AF6-3E24-A910-15C2C72EAE1A}"/>
              </a:ext>
            </a:extLst>
          </p:cNvPr>
          <p:cNvGrpSpPr/>
          <p:nvPr/>
        </p:nvGrpSpPr>
        <p:grpSpPr>
          <a:xfrm>
            <a:off x="12469031" y="1699616"/>
            <a:ext cx="8235721" cy="2377458"/>
            <a:chOff x="2158167" y="5220121"/>
            <a:chExt cx="2724345" cy="1178931"/>
          </a:xfrm>
        </p:grpSpPr>
        <p:sp>
          <p:nvSpPr>
            <p:cNvPr id="33" name="Text Placeholder 2">
              <a:extLst>
                <a:ext uri="{FF2B5EF4-FFF2-40B4-BE49-F238E27FC236}">
                  <a16:creationId xmlns:a16="http://schemas.microsoft.com/office/drawing/2014/main" id="{C6F28711-37ED-BBC6-CFB7-FD78183891E0}"/>
                </a:ext>
              </a:extLst>
            </p:cNvPr>
            <p:cNvSpPr txBox="1">
              <a:spLocks/>
            </p:cNvSpPr>
            <p:nvPr/>
          </p:nvSpPr>
          <p:spPr>
            <a:xfrm>
              <a:off x="2158167" y="5597034"/>
              <a:ext cx="2724345" cy="80201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lgn="l">
                <a:spcBef>
                  <a:spcPts val="300"/>
                </a:spcBef>
                <a:buFont typeface="Arial" panose="020B0604020202020204" pitchFamily="34" charset="0"/>
                <a:buChar char="•"/>
              </a:pPr>
              <a:r>
                <a:rPr lang="en-US" sz="3800" b="0" i="0" dirty="0">
                  <a:solidFill>
                    <a:srgbClr val="404040"/>
                  </a:solidFill>
                  <a:effectLst/>
                  <a:latin typeface="Inter"/>
                </a:rPr>
                <a:t>Competitive salaries and long employee tenure.</a:t>
              </a:r>
            </a:p>
            <a:p>
              <a:pPr marL="742950" lvl="1" indent="-285750" algn="l">
                <a:spcBef>
                  <a:spcPts val="300"/>
                </a:spcBef>
                <a:buFont typeface="Arial" panose="020B0604020202020204" pitchFamily="34" charset="0"/>
                <a:buChar char="•"/>
              </a:pPr>
              <a:r>
                <a:rPr lang="en-US" sz="3800" b="0" i="0" dirty="0">
                  <a:solidFill>
                    <a:srgbClr val="404040"/>
                  </a:solidFill>
                  <a:effectLst/>
                  <a:latin typeface="Inter"/>
                </a:rPr>
                <a:t>High job satisfaction and productivity.</a:t>
              </a:r>
            </a:p>
          </p:txBody>
        </p:sp>
        <p:sp>
          <p:nvSpPr>
            <p:cNvPr id="34" name="TextBox 33">
              <a:extLst>
                <a:ext uri="{FF2B5EF4-FFF2-40B4-BE49-F238E27FC236}">
                  <a16:creationId xmlns:a16="http://schemas.microsoft.com/office/drawing/2014/main" id="{69B20E74-9302-9800-6857-B3261658C5D1}"/>
                </a:ext>
              </a:extLst>
            </p:cNvPr>
            <p:cNvSpPr txBox="1"/>
            <p:nvPr/>
          </p:nvSpPr>
          <p:spPr>
            <a:xfrm>
              <a:off x="2158167" y="5220121"/>
              <a:ext cx="934840" cy="305240"/>
            </a:xfrm>
            <a:prstGeom prst="rect">
              <a:avLst/>
            </a:prstGeom>
            <a:noFill/>
          </p:spPr>
          <p:txBody>
            <a:bodyPr wrap="none" lIns="0" tIns="0" rIns="0" bIns="0" rtlCol="0" anchor="ctr">
              <a:spAutoFit/>
            </a:bodyPr>
            <a:lstStyle/>
            <a:p>
              <a:r>
                <a:rPr lang="cy-GB" sz="40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rPr>
                <a:t>STRENGTHS</a:t>
              </a:r>
              <a:endParaRPr lang="en-US" sz="40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grpSp>
        <p:nvGrpSpPr>
          <p:cNvPr id="35" name="Group 34">
            <a:extLst>
              <a:ext uri="{FF2B5EF4-FFF2-40B4-BE49-F238E27FC236}">
                <a16:creationId xmlns:a16="http://schemas.microsoft.com/office/drawing/2014/main" id="{179F7211-E022-8A4D-ADCE-F7EF778D3E45}"/>
              </a:ext>
            </a:extLst>
          </p:cNvPr>
          <p:cNvGrpSpPr/>
          <p:nvPr/>
        </p:nvGrpSpPr>
        <p:grpSpPr>
          <a:xfrm>
            <a:off x="11821356" y="-2000315"/>
            <a:ext cx="8389879" cy="3784687"/>
            <a:chOff x="2158167" y="4808761"/>
            <a:chExt cx="2687529" cy="6935218"/>
          </a:xfrm>
        </p:grpSpPr>
        <p:sp>
          <p:nvSpPr>
            <p:cNvPr id="36" name="Text Placeholder 2">
              <a:extLst>
                <a:ext uri="{FF2B5EF4-FFF2-40B4-BE49-F238E27FC236}">
                  <a16:creationId xmlns:a16="http://schemas.microsoft.com/office/drawing/2014/main" id="{197FCF44-91EE-2484-E0DA-893167D49971}"/>
                </a:ext>
              </a:extLst>
            </p:cNvPr>
            <p:cNvSpPr txBox="1">
              <a:spLocks/>
            </p:cNvSpPr>
            <p:nvPr/>
          </p:nvSpPr>
          <p:spPr>
            <a:xfrm>
              <a:off x="2158167" y="5916230"/>
              <a:ext cx="2687529" cy="582774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lgn="l">
                <a:spcBef>
                  <a:spcPts val="300"/>
                </a:spcBef>
                <a:buFont typeface="Arial" panose="020B0604020202020204" pitchFamily="34" charset="0"/>
                <a:buChar char="•"/>
              </a:pPr>
              <a:r>
                <a:rPr lang="en-US" sz="3800" b="0" i="0" dirty="0">
                  <a:solidFill>
                    <a:srgbClr val="404040"/>
                  </a:solidFill>
                  <a:effectLst/>
                  <a:latin typeface="Inter"/>
                </a:rPr>
                <a:t>High turnover and weak incentive programs.</a:t>
              </a:r>
            </a:p>
            <a:p>
              <a:pPr marL="742950" lvl="1" indent="-285750" algn="l">
                <a:spcBef>
                  <a:spcPts val="300"/>
                </a:spcBef>
                <a:buFont typeface="Arial" panose="020B0604020202020204" pitchFamily="34" charset="0"/>
                <a:buChar char="•"/>
              </a:pPr>
              <a:r>
                <a:rPr lang="en-US" sz="3800" b="0" i="0" dirty="0">
                  <a:solidFill>
                    <a:srgbClr val="404040"/>
                  </a:solidFill>
                  <a:effectLst/>
                  <a:latin typeface="Inter"/>
                </a:rPr>
                <a:t>Salary disparities and lack of training opportunities.</a:t>
              </a:r>
              <a:r>
                <a:rPr lang="en-US" sz="3800" dirty="0">
                  <a:solidFill>
                    <a:srgbClr val="B0F7F4"/>
                  </a:solidFill>
                  <a:latin typeface="Segoe UI" panose="020B0502040204020203" pitchFamily="34" charset="0"/>
                  <a:cs typeface="Segoe UI" panose="020B0502040204020203" pitchFamily="34" charset="0"/>
                </a:rPr>
                <a:t>.</a:t>
              </a:r>
            </a:p>
          </p:txBody>
        </p:sp>
        <p:sp>
          <p:nvSpPr>
            <p:cNvPr id="37" name="TextBox 36">
              <a:extLst>
                <a:ext uri="{FF2B5EF4-FFF2-40B4-BE49-F238E27FC236}">
                  <a16:creationId xmlns:a16="http://schemas.microsoft.com/office/drawing/2014/main" id="{0ABC075C-EEBF-2642-C18F-37638812FDA6}"/>
                </a:ext>
              </a:extLst>
            </p:cNvPr>
            <p:cNvSpPr txBox="1"/>
            <p:nvPr/>
          </p:nvSpPr>
          <p:spPr>
            <a:xfrm>
              <a:off x="2158167" y="4808761"/>
              <a:ext cx="1020284" cy="1127965"/>
            </a:xfrm>
            <a:prstGeom prst="rect">
              <a:avLst/>
            </a:prstGeom>
            <a:noFill/>
          </p:spPr>
          <p:txBody>
            <a:bodyPr wrap="none" lIns="0" tIns="0" rIns="0" bIns="0" rtlCol="0" anchor="ctr">
              <a:spAutoFit/>
            </a:bodyPr>
            <a:lstStyle/>
            <a:p>
              <a:r>
                <a:rPr lang="cy-GB" sz="40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rPr>
                <a:t>WEAKNESSES</a:t>
              </a:r>
              <a:endParaRPr lang="en-US" sz="32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grpSp>
        <p:nvGrpSpPr>
          <p:cNvPr id="38" name="Group 37">
            <a:extLst>
              <a:ext uri="{FF2B5EF4-FFF2-40B4-BE49-F238E27FC236}">
                <a16:creationId xmlns:a16="http://schemas.microsoft.com/office/drawing/2014/main" id="{DB55AFFE-AD1B-4251-7DDE-BD7A4A54E281}"/>
              </a:ext>
            </a:extLst>
          </p:cNvPr>
          <p:cNvGrpSpPr/>
          <p:nvPr/>
        </p:nvGrpSpPr>
        <p:grpSpPr>
          <a:xfrm>
            <a:off x="2364956" y="2077151"/>
            <a:ext cx="8292350" cy="4583568"/>
            <a:chOff x="894726" y="2826954"/>
            <a:chExt cx="3239854" cy="5620702"/>
          </a:xfrm>
        </p:grpSpPr>
        <p:sp>
          <p:nvSpPr>
            <p:cNvPr id="39" name="Text Placeholder 2">
              <a:extLst>
                <a:ext uri="{FF2B5EF4-FFF2-40B4-BE49-F238E27FC236}">
                  <a16:creationId xmlns:a16="http://schemas.microsoft.com/office/drawing/2014/main" id="{99EC53C5-EBB8-E808-7D90-20F4982DFA72}"/>
                </a:ext>
              </a:extLst>
            </p:cNvPr>
            <p:cNvSpPr txBox="1">
              <a:spLocks/>
            </p:cNvSpPr>
            <p:nvPr/>
          </p:nvSpPr>
          <p:spPr>
            <a:xfrm>
              <a:off x="1107921" y="3672503"/>
              <a:ext cx="3026659" cy="4775153"/>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lgn="l">
                <a:spcBef>
                  <a:spcPts val="300"/>
                </a:spcBef>
                <a:buFont typeface="Arial" panose="020B0604020202020204" pitchFamily="34" charset="0"/>
                <a:buChar char="•"/>
              </a:pPr>
              <a:r>
                <a:rPr lang="en-US" sz="3800" b="0" i="0" dirty="0">
                  <a:solidFill>
                    <a:srgbClr val="404040"/>
                  </a:solidFill>
                  <a:effectLst/>
                  <a:latin typeface="Inter"/>
                </a:rPr>
                <a:t>Improve training programs and offer remote work.</a:t>
              </a:r>
            </a:p>
            <a:p>
              <a:pPr marL="742950" lvl="1" indent="-285750" algn="l">
                <a:spcBef>
                  <a:spcPts val="300"/>
                </a:spcBef>
                <a:buFont typeface="Arial" panose="020B0604020202020204" pitchFamily="34" charset="0"/>
                <a:buChar char="•"/>
              </a:pPr>
              <a:r>
                <a:rPr lang="en-US" sz="3800" b="0" i="0" dirty="0">
                  <a:solidFill>
                    <a:srgbClr val="404040"/>
                  </a:solidFill>
                  <a:effectLst/>
                  <a:latin typeface="Inter"/>
                </a:rPr>
                <a:t>Leverage technology and expand into new markets.</a:t>
              </a:r>
            </a:p>
          </p:txBody>
        </p:sp>
        <p:sp>
          <p:nvSpPr>
            <p:cNvPr id="40" name="TextBox 39">
              <a:extLst>
                <a:ext uri="{FF2B5EF4-FFF2-40B4-BE49-F238E27FC236}">
                  <a16:creationId xmlns:a16="http://schemas.microsoft.com/office/drawing/2014/main" id="{3FA9C66F-FAEF-6EF2-1CF5-83DD262CFC09}"/>
                </a:ext>
              </a:extLst>
            </p:cNvPr>
            <p:cNvSpPr txBox="1"/>
            <p:nvPr/>
          </p:nvSpPr>
          <p:spPr>
            <a:xfrm>
              <a:off x="894726" y="2826954"/>
              <a:ext cx="1502794" cy="754836"/>
            </a:xfrm>
            <a:prstGeom prst="rect">
              <a:avLst/>
            </a:prstGeom>
            <a:noFill/>
          </p:spPr>
          <p:txBody>
            <a:bodyPr wrap="none" lIns="0" tIns="0" rIns="0" bIns="0" rtlCol="0" anchor="ctr">
              <a:spAutoFit/>
            </a:bodyPr>
            <a:lstStyle/>
            <a:p>
              <a:r>
                <a:rPr lang="cy-GB" sz="40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rPr>
                <a:t>OPPORTUNITIES</a:t>
              </a:r>
              <a:endParaRPr lang="en-US"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grpSp>
        <p:nvGrpSpPr>
          <p:cNvPr id="41" name="Group 40">
            <a:extLst>
              <a:ext uri="{FF2B5EF4-FFF2-40B4-BE49-F238E27FC236}">
                <a16:creationId xmlns:a16="http://schemas.microsoft.com/office/drawing/2014/main" id="{523FFB96-624D-17FD-7B8C-880A8226E30F}"/>
              </a:ext>
            </a:extLst>
          </p:cNvPr>
          <p:cNvGrpSpPr/>
          <p:nvPr/>
        </p:nvGrpSpPr>
        <p:grpSpPr>
          <a:xfrm>
            <a:off x="12491550" y="4543468"/>
            <a:ext cx="7719685" cy="3603015"/>
            <a:chOff x="392890" y="4107897"/>
            <a:chExt cx="3741690" cy="4465458"/>
          </a:xfrm>
        </p:grpSpPr>
        <p:sp>
          <p:nvSpPr>
            <p:cNvPr id="42" name="Text Placeholder 2">
              <a:extLst>
                <a:ext uri="{FF2B5EF4-FFF2-40B4-BE49-F238E27FC236}">
                  <a16:creationId xmlns:a16="http://schemas.microsoft.com/office/drawing/2014/main" id="{B15E0B8D-3B38-B2B4-1ACF-41BB0B66E85D}"/>
                </a:ext>
              </a:extLst>
            </p:cNvPr>
            <p:cNvSpPr txBox="1">
              <a:spLocks/>
            </p:cNvSpPr>
            <p:nvPr/>
          </p:nvSpPr>
          <p:spPr>
            <a:xfrm>
              <a:off x="751515" y="4850797"/>
              <a:ext cx="3383065" cy="372255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lgn="l">
                <a:spcBef>
                  <a:spcPts val="300"/>
                </a:spcBef>
                <a:buFont typeface="Arial" panose="020B0604020202020204" pitchFamily="34" charset="0"/>
                <a:buChar char="•"/>
              </a:pPr>
              <a:r>
                <a:rPr lang="en-US" sz="3800" b="0" i="0" dirty="0">
                  <a:solidFill>
                    <a:srgbClr val="404040"/>
                  </a:solidFill>
                  <a:effectLst/>
                  <a:latin typeface="Inter"/>
                </a:rPr>
                <a:t>Intense competition for talent and rising recruitment costs.</a:t>
              </a:r>
            </a:p>
            <a:p>
              <a:pPr marL="742950" lvl="1" indent="-285750" algn="l">
                <a:spcBef>
                  <a:spcPts val="300"/>
                </a:spcBef>
                <a:buFont typeface="Arial" panose="020B0604020202020204" pitchFamily="34" charset="0"/>
                <a:buChar char="•"/>
              </a:pPr>
              <a:r>
                <a:rPr lang="en-US" sz="3800" b="0" i="0" dirty="0">
                  <a:solidFill>
                    <a:srgbClr val="404040"/>
                  </a:solidFill>
                  <a:effectLst/>
                  <a:latin typeface="Inter"/>
                </a:rPr>
                <a:t>Work pressures and new regulations</a:t>
              </a:r>
              <a:endParaRPr lang="en-US" sz="3800" dirty="0">
                <a:solidFill>
                  <a:srgbClr val="B0F7F4"/>
                </a:solidFill>
                <a:latin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41110067-540C-A63C-6638-04C7C5FE2AEC}"/>
                </a:ext>
              </a:extLst>
            </p:cNvPr>
            <p:cNvSpPr txBox="1"/>
            <p:nvPr/>
          </p:nvSpPr>
          <p:spPr>
            <a:xfrm>
              <a:off x="392890" y="4107897"/>
              <a:ext cx="1028176" cy="762896"/>
            </a:xfrm>
            <a:prstGeom prst="rect">
              <a:avLst/>
            </a:prstGeom>
            <a:noFill/>
          </p:spPr>
          <p:txBody>
            <a:bodyPr wrap="none" lIns="0" tIns="0" rIns="0" bIns="0" rtlCol="0" anchor="ctr">
              <a:spAutoFit/>
            </a:bodyPr>
            <a:lstStyle/>
            <a:p>
              <a:r>
                <a:rPr lang="cy-GB" sz="40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rPr>
                <a:t>THREATS</a:t>
              </a:r>
              <a:endParaRPr lang="en-US"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759849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00">
          <a:extLst>
            <a:ext uri="{FF2B5EF4-FFF2-40B4-BE49-F238E27FC236}">
              <a16:creationId xmlns:a16="http://schemas.microsoft.com/office/drawing/2014/main" id="{F1AA1BB8-B309-9415-C142-497E0F82D94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8092D03-FB41-E0F9-781F-1A08C0EDB630}"/>
              </a:ext>
            </a:extLst>
          </p:cNvPr>
          <p:cNvGrpSpPr/>
          <p:nvPr/>
        </p:nvGrpSpPr>
        <p:grpSpPr>
          <a:xfrm rot="16200000">
            <a:off x="-5337651" y="-542386"/>
            <a:ext cx="7614351" cy="7634052"/>
            <a:chOff x="4175052" y="1613595"/>
            <a:chExt cx="3841898" cy="3851838"/>
          </a:xfrm>
        </p:grpSpPr>
        <p:sp>
          <p:nvSpPr>
            <p:cNvPr id="3" name="Rectangle 2">
              <a:extLst>
                <a:ext uri="{FF2B5EF4-FFF2-40B4-BE49-F238E27FC236}">
                  <a16:creationId xmlns:a16="http://schemas.microsoft.com/office/drawing/2014/main" id="{0C3ED54B-9A2C-9A8F-53B5-F4CDF89DB6C4}"/>
                </a:ext>
              </a:extLst>
            </p:cNvPr>
            <p:cNvSpPr/>
            <p:nvPr/>
          </p:nvSpPr>
          <p:spPr>
            <a:xfrm rot="2700000">
              <a:off x="4946035" y="2388873"/>
              <a:ext cx="2299930" cy="2299929"/>
            </a:xfrm>
            <a:prstGeom prst="rect">
              <a:avLst/>
            </a:prstGeom>
            <a:solidFill>
              <a:srgbClr val="0070C0"/>
            </a:solidFill>
            <a:ln>
              <a:noFill/>
            </a:ln>
          </p:spPr>
          <p:txBody>
            <a:bodyPr vert="horz" wrap="square" lIns="91440" tIns="45720" rIns="91440" bIns="45720" numCol="1" anchor="t" anchorCtr="0" compatLnSpc="1">
              <a:prstTxWarp prst="textNoShape">
                <a:avLst/>
              </a:prstTxWarp>
            </a:bodyPr>
            <a:lstStyle/>
            <a:p>
              <a:endParaRPr lang="en-US" baseline="-25000"/>
            </a:p>
          </p:txBody>
        </p:sp>
        <p:grpSp>
          <p:nvGrpSpPr>
            <p:cNvPr id="4" name="Group 3">
              <a:extLst>
                <a:ext uri="{FF2B5EF4-FFF2-40B4-BE49-F238E27FC236}">
                  <a16:creationId xmlns:a16="http://schemas.microsoft.com/office/drawing/2014/main" id="{66D67A1F-91B3-62A2-DA81-BA8827ADFB55}"/>
                </a:ext>
              </a:extLst>
            </p:cNvPr>
            <p:cNvGrpSpPr/>
            <p:nvPr/>
          </p:nvGrpSpPr>
          <p:grpSpPr>
            <a:xfrm>
              <a:off x="4175052" y="3007144"/>
              <a:ext cx="1063389" cy="1063389"/>
              <a:chOff x="4008932" y="3023376"/>
              <a:chExt cx="1021462" cy="1021462"/>
            </a:xfrm>
            <a:effectLst>
              <a:outerShdw blurRad="292100" dist="114300" dir="2700000" algn="tl" rotWithShape="0">
                <a:prstClr val="black">
                  <a:alpha val="20000"/>
                </a:prstClr>
              </a:outerShdw>
            </a:effectLst>
          </p:grpSpPr>
          <p:sp>
            <p:nvSpPr>
              <p:cNvPr id="30" name="Rectangle 29">
                <a:extLst>
                  <a:ext uri="{FF2B5EF4-FFF2-40B4-BE49-F238E27FC236}">
                    <a16:creationId xmlns:a16="http://schemas.microsoft.com/office/drawing/2014/main" id="{C32499B9-20DD-A2F7-BE3A-2A08EE8899B1}"/>
                  </a:ext>
                </a:extLst>
              </p:cNvPr>
              <p:cNvSpPr/>
              <p:nvPr/>
            </p:nvSpPr>
            <p:spPr>
              <a:xfrm rot="2700000">
                <a:off x="4008932" y="3023376"/>
                <a:ext cx="1021462" cy="1021462"/>
              </a:xfrm>
              <a:prstGeom prst="rect">
                <a:avLst/>
              </a:pr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sp>
            <p:nvSpPr>
              <p:cNvPr id="31" name="Rectangle 30">
                <a:extLst>
                  <a:ext uri="{FF2B5EF4-FFF2-40B4-BE49-F238E27FC236}">
                    <a16:creationId xmlns:a16="http://schemas.microsoft.com/office/drawing/2014/main" id="{AAA4EA4A-4CC5-D2D5-4C6E-BF934544C34E}"/>
                  </a:ext>
                </a:extLst>
              </p:cNvPr>
              <p:cNvSpPr/>
              <p:nvPr/>
            </p:nvSpPr>
            <p:spPr>
              <a:xfrm rot="2700000">
                <a:off x="4128275" y="3142719"/>
                <a:ext cx="782776" cy="782776"/>
              </a:xfrm>
              <a:prstGeom prst="rect">
                <a:avLst/>
              </a:prstGeom>
              <a:gradFill flip="none" rotWithShape="1">
                <a:gsLst>
                  <a:gs pos="100000">
                    <a:srgbClr val="B0F7F4"/>
                  </a:gs>
                  <a:gs pos="0">
                    <a:schemeClr val="bg1"/>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grpSp>
        <p:grpSp>
          <p:nvGrpSpPr>
            <p:cNvPr id="5" name="Group 4">
              <a:extLst>
                <a:ext uri="{FF2B5EF4-FFF2-40B4-BE49-F238E27FC236}">
                  <a16:creationId xmlns:a16="http://schemas.microsoft.com/office/drawing/2014/main" id="{43B53E1A-6CDC-2326-2F35-146C56634BD0}"/>
                </a:ext>
              </a:extLst>
            </p:cNvPr>
            <p:cNvGrpSpPr/>
            <p:nvPr/>
          </p:nvGrpSpPr>
          <p:grpSpPr>
            <a:xfrm>
              <a:off x="6953561" y="3007144"/>
              <a:ext cx="1063389" cy="1063389"/>
              <a:chOff x="4008932" y="3023376"/>
              <a:chExt cx="1021462" cy="1021462"/>
            </a:xfrm>
            <a:effectLst>
              <a:outerShdw blurRad="292100" dist="114300" dir="2700000" algn="tl" rotWithShape="0">
                <a:prstClr val="black">
                  <a:alpha val="20000"/>
                </a:prstClr>
              </a:outerShdw>
            </a:effectLst>
          </p:grpSpPr>
          <p:sp>
            <p:nvSpPr>
              <p:cNvPr id="28" name="Rectangle 27">
                <a:extLst>
                  <a:ext uri="{FF2B5EF4-FFF2-40B4-BE49-F238E27FC236}">
                    <a16:creationId xmlns:a16="http://schemas.microsoft.com/office/drawing/2014/main" id="{8D584EA1-EC69-5823-C6F3-AD8E78A5EA29}"/>
                  </a:ext>
                </a:extLst>
              </p:cNvPr>
              <p:cNvSpPr/>
              <p:nvPr/>
            </p:nvSpPr>
            <p:spPr>
              <a:xfrm rot="2700000">
                <a:off x="4008932" y="3023376"/>
                <a:ext cx="1021462" cy="1021462"/>
              </a:xfrm>
              <a:prstGeom prst="rect">
                <a:avLst/>
              </a:pr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sp>
            <p:nvSpPr>
              <p:cNvPr id="29" name="Rectangle 28">
                <a:extLst>
                  <a:ext uri="{FF2B5EF4-FFF2-40B4-BE49-F238E27FC236}">
                    <a16:creationId xmlns:a16="http://schemas.microsoft.com/office/drawing/2014/main" id="{1C122CBB-2B5B-0A12-BFDE-D704F1429634}"/>
                  </a:ext>
                </a:extLst>
              </p:cNvPr>
              <p:cNvSpPr/>
              <p:nvPr/>
            </p:nvSpPr>
            <p:spPr>
              <a:xfrm rot="2700000">
                <a:off x="4128275" y="3142719"/>
                <a:ext cx="782776" cy="782776"/>
              </a:xfrm>
              <a:prstGeom prst="rect">
                <a:avLst/>
              </a:prstGeom>
              <a:gradFill flip="none" rotWithShape="1">
                <a:gsLst>
                  <a:gs pos="100000">
                    <a:srgbClr val="B0F7F4"/>
                  </a:gs>
                  <a:gs pos="0">
                    <a:schemeClr val="bg1"/>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grpSp>
        <p:grpSp>
          <p:nvGrpSpPr>
            <p:cNvPr id="6" name="Group 5">
              <a:extLst>
                <a:ext uri="{FF2B5EF4-FFF2-40B4-BE49-F238E27FC236}">
                  <a16:creationId xmlns:a16="http://schemas.microsoft.com/office/drawing/2014/main" id="{66362E2C-EDAE-6670-F447-AA0C5287A86A}"/>
                </a:ext>
              </a:extLst>
            </p:cNvPr>
            <p:cNvGrpSpPr/>
            <p:nvPr/>
          </p:nvGrpSpPr>
          <p:grpSpPr>
            <a:xfrm>
              <a:off x="5564307" y="1613595"/>
              <a:ext cx="1063389" cy="1063389"/>
              <a:chOff x="4008932" y="3023376"/>
              <a:chExt cx="1021462" cy="1021462"/>
            </a:xfrm>
            <a:effectLst>
              <a:outerShdw blurRad="292100" dist="114300" dir="2700000" algn="tl" rotWithShape="0">
                <a:prstClr val="black">
                  <a:alpha val="20000"/>
                </a:prstClr>
              </a:outerShdw>
            </a:effectLst>
          </p:grpSpPr>
          <p:sp>
            <p:nvSpPr>
              <p:cNvPr id="26" name="Rectangle 25">
                <a:extLst>
                  <a:ext uri="{FF2B5EF4-FFF2-40B4-BE49-F238E27FC236}">
                    <a16:creationId xmlns:a16="http://schemas.microsoft.com/office/drawing/2014/main" id="{EC790633-09E2-96DC-4840-8E2F2E7241F8}"/>
                  </a:ext>
                </a:extLst>
              </p:cNvPr>
              <p:cNvSpPr/>
              <p:nvPr/>
            </p:nvSpPr>
            <p:spPr>
              <a:xfrm rot="18944087">
                <a:off x="4008932" y="3023376"/>
                <a:ext cx="1021462" cy="1021462"/>
              </a:xfrm>
              <a:prstGeom prst="rect">
                <a:avLst/>
              </a:pr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sp>
            <p:nvSpPr>
              <p:cNvPr id="27" name="Rectangle 26">
                <a:extLst>
                  <a:ext uri="{FF2B5EF4-FFF2-40B4-BE49-F238E27FC236}">
                    <a16:creationId xmlns:a16="http://schemas.microsoft.com/office/drawing/2014/main" id="{3795D438-8D17-FBDA-662F-FE0A70C51960}"/>
                  </a:ext>
                </a:extLst>
              </p:cNvPr>
              <p:cNvSpPr/>
              <p:nvPr/>
            </p:nvSpPr>
            <p:spPr>
              <a:xfrm rot="18944087">
                <a:off x="4128275" y="3142719"/>
                <a:ext cx="782776" cy="782775"/>
              </a:xfrm>
              <a:prstGeom prst="rect">
                <a:avLst/>
              </a:prstGeom>
              <a:gradFill flip="none" rotWithShape="1">
                <a:gsLst>
                  <a:gs pos="100000">
                    <a:srgbClr val="B0F7F4"/>
                  </a:gs>
                  <a:gs pos="0">
                    <a:schemeClr val="bg1"/>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grpSp>
        <p:grpSp>
          <p:nvGrpSpPr>
            <p:cNvPr id="7" name="Group 6">
              <a:extLst>
                <a:ext uri="{FF2B5EF4-FFF2-40B4-BE49-F238E27FC236}">
                  <a16:creationId xmlns:a16="http://schemas.microsoft.com/office/drawing/2014/main" id="{B945D61D-F6C5-6DA5-D092-EC3A7053A335}"/>
                </a:ext>
              </a:extLst>
            </p:cNvPr>
            <p:cNvGrpSpPr/>
            <p:nvPr/>
          </p:nvGrpSpPr>
          <p:grpSpPr>
            <a:xfrm>
              <a:off x="5564307" y="4402044"/>
              <a:ext cx="1063389" cy="1063389"/>
              <a:chOff x="4008932" y="3023376"/>
              <a:chExt cx="1021462" cy="1021462"/>
            </a:xfrm>
            <a:effectLst>
              <a:outerShdw blurRad="292100" dist="114300" dir="2700000" algn="tl" rotWithShape="0">
                <a:prstClr val="black">
                  <a:alpha val="20000"/>
                </a:prstClr>
              </a:outerShdw>
            </a:effectLst>
          </p:grpSpPr>
          <p:sp>
            <p:nvSpPr>
              <p:cNvPr id="24" name="Rectangle 23">
                <a:extLst>
                  <a:ext uri="{FF2B5EF4-FFF2-40B4-BE49-F238E27FC236}">
                    <a16:creationId xmlns:a16="http://schemas.microsoft.com/office/drawing/2014/main" id="{DA8A765D-CCD1-D150-7C79-7419F36405CD}"/>
                  </a:ext>
                </a:extLst>
              </p:cNvPr>
              <p:cNvSpPr/>
              <p:nvPr/>
            </p:nvSpPr>
            <p:spPr>
              <a:xfrm rot="2700000">
                <a:off x="4008932" y="3023376"/>
                <a:ext cx="1021462" cy="1021462"/>
              </a:xfrm>
              <a:prstGeom prst="rect">
                <a:avLst/>
              </a:pr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sp>
            <p:nvSpPr>
              <p:cNvPr id="25" name="Rectangle 24">
                <a:extLst>
                  <a:ext uri="{FF2B5EF4-FFF2-40B4-BE49-F238E27FC236}">
                    <a16:creationId xmlns:a16="http://schemas.microsoft.com/office/drawing/2014/main" id="{91FBC86C-4C81-6826-8479-5A27046A1080}"/>
                  </a:ext>
                </a:extLst>
              </p:cNvPr>
              <p:cNvSpPr/>
              <p:nvPr/>
            </p:nvSpPr>
            <p:spPr>
              <a:xfrm rot="2700000">
                <a:off x="4128275" y="3142719"/>
                <a:ext cx="782776" cy="782776"/>
              </a:xfrm>
              <a:prstGeom prst="rect">
                <a:avLst/>
              </a:prstGeom>
              <a:gradFill flip="none" rotWithShape="1">
                <a:gsLst>
                  <a:gs pos="100000">
                    <a:srgbClr val="B0F7F4"/>
                  </a:gs>
                  <a:gs pos="0">
                    <a:schemeClr val="bg1"/>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baseline="-25000">
                  <a:solidFill>
                    <a:schemeClr val="tx1"/>
                  </a:solidFill>
                </a:endParaRPr>
              </a:p>
            </p:txBody>
          </p:sp>
        </p:grpSp>
        <p:grpSp>
          <p:nvGrpSpPr>
            <p:cNvPr id="8" name="Group 7">
              <a:extLst>
                <a:ext uri="{FF2B5EF4-FFF2-40B4-BE49-F238E27FC236}">
                  <a16:creationId xmlns:a16="http://schemas.microsoft.com/office/drawing/2014/main" id="{F75E48CA-DD8D-0BAD-AA6C-9956E701A222}"/>
                </a:ext>
              </a:extLst>
            </p:cNvPr>
            <p:cNvGrpSpPr/>
            <p:nvPr/>
          </p:nvGrpSpPr>
          <p:grpSpPr>
            <a:xfrm>
              <a:off x="5951393" y="1901761"/>
              <a:ext cx="291990" cy="487564"/>
              <a:chOff x="10516393" y="2031360"/>
              <a:chExt cx="163513" cy="273033"/>
            </a:xfrm>
            <a:solidFill>
              <a:srgbClr val="0070C0"/>
            </a:solidFill>
            <a:effectLst/>
          </p:grpSpPr>
          <p:sp>
            <p:nvSpPr>
              <p:cNvPr id="21" name="Freeform 2072">
                <a:extLst>
                  <a:ext uri="{FF2B5EF4-FFF2-40B4-BE49-F238E27FC236}">
                    <a16:creationId xmlns:a16="http://schemas.microsoft.com/office/drawing/2014/main" id="{67393CA6-382C-3E29-AC91-417469CCE0BE}"/>
                  </a:ext>
                </a:extLst>
              </p:cNvPr>
              <p:cNvSpPr>
                <a:spLocks/>
              </p:cNvSpPr>
              <p:nvPr/>
            </p:nvSpPr>
            <p:spPr bwMode="auto">
              <a:xfrm rot="16244087">
                <a:off x="10571492" y="2226605"/>
                <a:ext cx="49213" cy="106363"/>
              </a:xfrm>
              <a:custGeom>
                <a:avLst/>
                <a:gdLst>
                  <a:gd name="T0" fmla="*/ 135 w 151"/>
                  <a:gd name="T1" fmla="*/ 0 h 331"/>
                  <a:gd name="T2" fmla="*/ 90 w 151"/>
                  <a:gd name="T3" fmla="*/ 0 h 331"/>
                  <a:gd name="T4" fmla="*/ 85 w 151"/>
                  <a:gd name="T5" fmla="*/ 0 h 331"/>
                  <a:gd name="T6" fmla="*/ 79 w 151"/>
                  <a:gd name="T7" fmla="*/ 2 h 331"/>
                  <a:gd name="T8" fmla="*/ 74 w 151"/>
                  <a:gd name="T9" fmla="*/ 4 h 331"/>
                  <a:gd name="T10" fmla="*/ 68 w 151"/>
                  <a:gd name="T11" fmla="*/ 5 h 331"/>
                  <a:gd name="T12" fmla="*/ 58 w 151"/>
                  <a:gd name="T13" fmla="*/ 11 h 331"/>
                  <a:gd name="T14" fmla="*/ 50 w 151"/>
                  <a:gd name="T15" fmla="*/ 20 h 331"/>
                  <a:gd name="T16" fmla="*/ 41 w 151"/>
                  <a:gd name="T17" fmla="*/ 28 h 331"/>
                  <a:gd name="T18" fmla="*/ 35 w 151"/>
                  <a:gd name="T19" fmla="*/ 39 h 331"/>
                  <a:gd name="T20" fmla="*/ 34 w 151"/>
                  <a:gd name="T21" fmla="*/ 44 h 331"/>
                  <a:gd name="T22" fmla="*/ 32 w 151"/>
                  <a:gd name="T23" fmla="*/ 49 h 331"/>
                  <a:gd name="T24" fmla="*/ 30 w 151"/>
                  <a:gd name="T25" fmla="*/ 55 h 331"/>
                  <a:gd name="T26" fmla="*/ 30 w 151"/>
                  <a:gd name="T27" fmla="*/ 60 h 331"/>
                  <a:gd name="T28" fmla="*/ 30 w 151"/>
                  <a:gd name="T29" fmla="*/ 151 h 331"/>
                  <a:gd name="T30" fmla="*/ 16 w 151"/>
                  <a:gd name="T31" fmla="*/ 151 h 331"/>
                  <a:gd name="T32" fmla="*/ 10 w 151"/>
                  <a:gd name="T33" fmla="*/ 152 h 331"/>
                  <a:gd name="T34" fmla="*/ 5 w 151"/>
                  <a:gd name="T35" fmla="*/ 155 h 331"/>
                  <a:gd name="T36" fmla="*/ 1 w 151"/>
                  <a:gd name="T37" fmla="*/ 160 h 331"/>
                  <a:gd name="T38" fmla="*/ 0 w 151"/>
                  <a:gd name="T39" fmla="*/ 166 h 331"/>
                  <a:gd name="T40" fmla="*/ 1 w 151"/>
                  <a:gd name="T41" fmla="*/ 171 h 331"/>
                  <a:gd name="T42" fmla="*/ 5 w 151"/>
                  <a:gd name="T43" fmla="*/ 176 h 331"/>
                  <a:gd name="T44" fmla="*/ 10 w 151"/>
                  <a:gd name="T45" fmla="*/ 180 h 331"/>
                  <a:gd name="T46" fmla="*/ 16 w 151"/>
                  <a:gd name="T47" fmla="*/ 181 h 331"/>
                  <a:gd name="T48" fmla="*/ 30 w 151"/>
                  <a:gd name="T49" fmla="*/ 181 h 331"/>
                  <a:gd name="T50" fmla="*/ 30 w 151"/>
                  <a:gd name="T51" fmla="*/ 271 h 331"/>
                  <a:gd name="T52" fmla="*/ 30 w 151"/>
                  <a:gd name="T53" fmla="*/ 276 h 331"/>
                  <a:gd name="T54" fmla="*/ 32 w 151"/>
                  <a:gd name="T55" fmla="*/ 282 h 331"/>
                  <a:gd name="T56" fmla="*/ 34 w 151"/>
                  <a:gd name="T57" fmla="*/ 287 h 331"/>
                  <a:gd name="T58" fmla="*/ 35 w 151"/>
                  <a:gd name="T59" fmla="*/ 293 h 331"/>
                  <a:gd name="T60" fmla="*/ 41 w 151"/>
                  <a:gd name="T61" fmla="*/ 303 h 331"/>
                  <a:gd name="T62" fmla="*/ 50 w 151"/>
                  <a:gd name="T63" fmla="*/ 312 h 331"/>
                  <a:gd name="T64" fmla="*/ 58 w 151"/>
                  <a:gd name="T65" fmla="*/ 320 h 331"/>
                  <a:gd name="T66" fmla="*/ 68 w 151"/>
                  <a:gd name="T67" fmla="*/ 326 h 331"/>
                  <a:gd name="T68" fmla="*/ 74 w 151"/>
                  <a:gd name="T69" fmla="*/ 329 h 331"/>
                  <a:gd name="T70" fmla="*/ 79 w 151"/>
                  <a:gd name="T71" fmla="*/ 330 h 331"/>
                  <a:gd name="T72" fmla="*/ 85 w 151"/>
                  <a:gd name="T73" fmla="*/ 331 h 331"/>
                  <a:gd name="T74" fmla="*/ 90 w 151"/>
                  <a:gd name="T75" fmla="*/ 331 h 331"/>
                  <a:gd name="T76" fmla="*/ 135 w 151"/>
                  <a:gd name="T77" fmla="*/ 331 h 331"/>
                  <a:gd name="T78" fmla="*/ 141 w 151"/>
                  <a:gd name="T79" fmla="*/ 330 h 331"/>
                  <a:gd name="T80" fmla="*/ 146 w 151"/>
                  <a:gd name="T81" fmla="*/ 326 h 331"/>
                  <a:gd name="T82" fmla="*/ 150 w 151"/>
                  <a:gd name="T83" fmla="*/ 322 h 331"/>
                  <a:gd name="T84" fmla="*/ 151 w 151"/>
                  <a:gd name="T85" fmla="*/ 317 h 331"/>
                  <a:gd name="T86" fmla="*/ 151 w 151"/>
                  <a:gd name="T87" fmla="*/ 15 h 331"/>
                  <a:gd name="T88" fmla="*/ 150 w 151"/>
                  <a:gd name="T89" fmla="*/ 10 h 331"/>
                  <a:gd name="T90" fmla="*/ 146 w 151"/>
                  <a:gd name="T91" fmla="*/ 5 h 331"/>
                  <a:gd name="T92" fmla="*/ 141 w 151"/>
                  <a:gd name="T93" fmla="*/ 2 h 331"/>
                  <a:gd name="T94" fmla="*/ 135 w 151"/>
                  <a:gd name="T9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331">
                    <a:moveTo>
                      <a:pt x="135" y="0"/>
                    </a:moveTo>
                    <a:lnTo>
                      <a:pt x="90" y="0"/>
                    </a:lnTo>
                    <a:lnTo>
                      <a:pt x="85" y="0"/>
                    </a:lnTo>
                    <a:lnTo>
                      <a:pt x="79" y="2"/>
                    </a:lnTo>
                    <a:lnTo>
                      <a:pt x="74" y="4"/>
                    </a:lnTo>
                    <a:lnTo>
                      <a:pt x="68" y="5"/>
                    </a:lnTo>
                    <a:lnTo>
                      <a:pt x="58" y="11"/>
                    </a:lnTo>
                    <a:lnTo>
                      <a:pt x="50" y="20"/>
                    </a:lnTo>
                    <a:lnTo>
                      <a:pt x="41" y="28"/>
                    </a:lnTo>
                    <a:lnTo>
                      <a:pt x="35" y="39"/>
                    </a:lnTo>
                    <a:lnTo>
                      <a:pt x="34" y="44"/>
                    </a:lnTo>
                    <a:lnTo>
                      <a:pt x="32" y="49"/>
                    </a:lnTo>
                    <a:lnTo>
                      <a:pt x="30" y="55"/>
                    </a:lnTo>
                    <a:lnTo>
                      <a:pt x="30" y="60"/>
                    </a:lnTo>
                    <a:lnTo>
                      <a:pt x="30" y="151"/>
                    </a:lnTo>
                    <a:lnTo>
                      <a:pt x="16" y="151"/>
                    </a:lnTo>
                    <a:lnTo>
                      <a:pt x="10" y="152"/>
                    </a:lnTo>
                    <a:lnTo>
                      <a:pt x="5" y="155"/>
                    </a:lnTo>
                    <a:lnTo>
                      <a:pt x="1" y="160"/>
                    </a:lnTo>
                    <a:lnTo>
                      <a:pt x="0" y="166"/>
                    </a:lnTo>
                    <a:lnTo>
                      <a:pt x="1" y="171"/>
                    </a:lnTo>
                    <a:lnTo>
                      <a:pt x="5" y="176"/>
                    </a:lnTo>
                    <a:lnTo>
                      <a:pt x="10" y="180"/>
                    </a:lnTo>
                    <a:lnTo>
                      <a:pt x="16" y="181"/>
                    </a:lnTo>
                    <a:lnTo>
                      <a:pt x="30" y="181"/>
                    </a:lnTo>
                    <a:lnTo>
                      <a:pt x="30" y="271"/>
                    </a:lnTo>
                    <a:lnTo>
                      <a:pt x="30" y="276"/>
                    </a:lnTo>
                    <a:lnTo>
                      <a:pt x="32" y="282"/>
                    </a:lnTo>
                    <a:lnTo>
                      <a:pt x="34" y="287"/>
                    </a:lnTo>
                    <a:lnTo>
                      <a:pt x="35" y="293"/>
                    </a:lnTo>
                    <a:lnTo>
                      <a:pt x="41" y="303"/>
                    </a:lnTo>
                    <a:lnTo>
                      <a:pt x="50" y="312"/>
                    </a:lnTo>
                    <a:lnTo>
                      <a:pt x="58" y="320"/>
                    </a:lnTo>
                    <a:lnTo>
                      <a:pt x="68" y="326"/>
                    </a:lnTo>
                    <a:lnTo>
                      <a:pt x="74" y="329"/>
                    </a:lnTo>
                    <a:lnTo>
                      <a:pt x="79" y="330"/>
                    </a:lnTo>
                    <a:lnTo>
                      <a:pt x="85" y="331"/>
                    </a:lnTo>
                    <a:lnTo>
                      <a:pt x="90" y="331"/>
                    </a:lnTo>
                    <a:lnTo>
                      <a:pt x="135" y="331"/>
                    </a:lnTo>
                    <a:lnTo>
                      <a:pt x="141" y="330"/>
                    </a:lnTo>
                    <a:lnTo>
                      <a:pt x="146" y="326"/>
                    </a:lnTo>
                    <a:lnTo>
                      <a:pt x="150" y="322"/>
                    </a:lnTo>
                    <a:lnTo>
                      <a:pt x="151" y="317"/>
                    </a:lnTo>
                    <a:lnTo>
                      <a:pt x="151" y="15"/>
                    </a:lnTo>
                    <a:lnTo>
                      <a:pt x="150" y="10"/>
                    </a:lnTo>
                    <a:lnTo>
                      <a:pt x="146" y="5"/>
                    </a:lnTo>
                    <a:lnTo>
                      <a:pt x="141" y="2"/>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22" name="Freeform 2073">
                <a:extLst>
                  <a:ext uri="{FF2B5EF4-FFF2-40B4-BE49-F238E27FC236}">
                    <a16:creationId xmlns:a16="http://schemas.microsoft.com/office/drawing/2014/main" id="{BE86A4A2-5F86-AEFA-E8AC-E98984CCD7AD}"/>
                  </a:ext>
                </a:extLst>
              </p:cNvPr>
              <p:cNvSpPr>
                <a:spLocks/>
              </p:cNvSpPr>
              <p:nvPr/>
            </p:nvSpPr>
            <p:spPr bwMode="auto">
              <a:xfrm rot="16244087">
                <a:off x="10512425" y="2085977"/>
                <a:ext cx="171450" cy="163513"/>
              </a:xfrm>
              <a:custGeom>
                <a:avLst/>
                <a:gdLst>
                  <a:gd name="T0" fmla="*/ 421 w 542"/>
                  <a:gd name="T1" fmla="*/ 0 h 512"/>
                  <a:gd name="T2" fmla="*/ 395 w 542"/>
                  <a:gd name="T3" fmla="*/ 4 h 512"/>
                  <a:gd name="T4" fmla="*/ 386 w 542"/>
                  <a:gd name="T5" fmla="*/ 10 h 512"/>
                  <a:gd name="T6" fmla="*/ 377 w 542"/>
                  <a:gd name="T7" fmla="*/ 16 h 512"/>
                  <a:gd name="T8" fmla="*/ 370 w 542"/>
                  <a:gd name="T9" fmla="*/ 24 h 512"/>
                  <a:gd name="T10" fmla="*/ 365 w 542"/>
                  <a:gd name="T11" fmla="*/ 35 h 512"/>
                  <a:gd name="T12" fmla="*/ 361 w 542"/>
                  <a:gd name="T13" fmla="*/ 60 h 512"/>
                  <a:gd name="T14" fmla="*/ 180 w 542"/>
                  <a:gd name="T15" fmla="*/ 241 h 512"/>
                  <a:gd name="T16" fmla="*/ 179 w 542"/>
                  <a:gd name="T17" fmla="*/ 46 h 512"/>
                  <a:gd name="T18" fmla="*/ 174 w 542"/>
                  <a:gd name="T19" fmla="*/ 29 h 512"/>
                  <a:gd name="T20" fmla="*/ 168 w 542"/>
                  <a:gd name="T21" fmla="*/ 20 h 512"/>
                  <a:gd name="T22" fmla="*/ 161 w 542"/>
                  <a:gd name="T23" fmla="*/ 12 h 512"/>
                  <a:gd name="T24" fmla="*/ 151 w 542"/>
                  <a:gd name="T25" fmla="*/ 6 h 512"/>
                  <a:gd name="T26" fmla="*/ 134 w 542"/>
                  <a:gd name="T27" fmla="*/ 1 h 512"/>
                  <a:gd name="T28" fmla="*/ 59 w 542"/>
                  <a:gd name="T29" fmla="*/ 0 h 512"/>
                  <a:gd name="T30" fmla="*/ 35 w 542"/>
                  <a:gd name="T31" fmla="*/ 4 h 512"/>
                  <a:gd name="T32" fmla="*/ 24 w 542"/>
                  <a:gd name="T33" fmla="*/ 10 h 512"/>
                  <a:gd name="T34" fmla="*/ 15 w 542"/>
                  <a:gd name="T35" fmla="*/ 16 h 512"/>
                  <a:gd name="T36" fmla="*/ 9 w 542"/>
                  <a:gd name="T37" fmla="*/ 24 h 512"/>
                  <a:gd name="T38" fmla="*/ 3 w 542"/>
                  <a:gd name="T39" fmla="*/ 35 h 512"/>
                  <a:gd name="T40" fmla="*/ 0 w 542"/>
                  <a:gd name="T41" fmla="*/ 60 h 512"/>
                  <a:gd name="T42" fmla="*/ 1 w 542"/>
                  <a:gd name="T43" fmla="*/ 465 h 512"/>
                  <a:gd name="T44" fmla="*/ 6 w 542"/>
                  <a:gd name="T45" fmla="*/ 482 h 512"/>
                  <a:gd name="T46" fmla="*/ 12 w 542"/>
                  <a:gd name="T47" fmla="*/ 492 h 512"/>
                  <a:gd name="T48" fmla="*/ 19 w 542"/>
                  <a:gd name="T49" fmla="*/ 499 h 512"/>
                  <a:gd name="T50" fmla="*/ 29 w 542"/>
                  <a:gd name="T51" fmla="*/ 506 h 512"/>
                  <a:gd name="T52" fmla="*/ 46 w 542"/>
                  <a:gd name="T53" fmla="*/ 510 h 512"/>
                  <a:gd name="T54" fmla="*/ 120 w 542"/>
                  <a:gd name="T55" fmla="*/ 512 h 512"/>
                  <a:gd name="T56" fmla="*/ 146 w 542"/>
                  <a:gd name="T57" fmla="*/ 508 h 512"/>
                  <a:gd name="T58" fmla="*/ 156 w 542"/>
                  <a:gd name="T59" fmla="*/ 503 h 512"/>
                  <a:gd name="T60" fmla="*/ 164 w 542"/>
                  <a:gd name="T61" fmla="*/ 496 h 512"/>
                  <a:gd name="T62" fmla="*/ 172 w 542"/>
                  <a:gd name="T63" fmla="*/ 487 h 512"/>
                  <a:gd name="T64" fmla="*/ 177 w 542"/>
                  <a:gd name="T65" fmla="*/ 477 h 512"/>
                  <a:gd name="T66" fmla="*/ 180 w 542"/>
                  <a:gd name="T67" fmla="*/ 452 h 512"/>
                  <a:gd name="T68" fmla="*/ 361 w 542"/>
                  <a:gd name="T69" fmla="*/ 271 h 512"/>
                  <a:gd name="T70" fmla="*/ 362 w 542"/>
                  <a:gd name="T71" fmla="*/ 465 h 512"/>
                  <a:gd name="T72" fmla="*/ 367 w 542"/>
                  <a:gd name="T73" fmla="*/ 482 h 512"/>
                  <a:gd name="T74" fmla="*/ 373 w 542"/>
                  <a:gd name="T75" fmla="*/ 492 h 512"/>
                  <a:gd name="T76" fmla="*/ 381 w 542"/>
                  <a:gd name="T77" fmla="*/ 499 h 512"/>
                  <a:gd name="T78" fmla="*/ 390 w 542"/>
                  <a:gd name="T79" fmla="*/ 506 h 512"/>
                  <a:gd name="T80" fmla="*/ 408 w 542"/>
                  <a:gd name="T81" fmla="*/ 510 h 512"/>
                  <a:gd name="T82" fmla="*/ 481 w 542"/>
                  <a:gd name="T83" fmla="*/ 512 h 512"/>
                  <a:gd name="T84" fmla="*/ 506 w 542"/>
                  <a:gd name="T85" fmla="*/ 508 h 512"/>
                  <a:gd name="T86" fmla="*/ 517 w 542"/>
                  <a:gd name="T87" fmla="*/ 503 h 512"/>
                  <a:gd name="T88" fmla="*/ 526 w 542"/>
                  <a:gd name="T89" fmla="*/ 496 h 512"/>
                  <a:gd name="T90" fmla="*/ 532 w 542"/>
                  <a:gd name="T91" fmla="*/ 487 h 512"/>
                  <a:gd name="T92" fmla="*/ 537 w 542"/>
                  <a:gd name="T93" fmla="*/ 477 h 512"/>
                  <a:gd name="T94" fmla="*/ 542 w 542"/>
                  <a:gd name="T95" fmla="*/ 452 h 512"/>
                  <a:gd name="T96" fmla="*/ 541 w 542"/>
                  <a:gd name="T97" fmla="*/ 46 h 512"/>
                  <a:gd name="T98" fmla="*/ 535 w 542"/>
                  <a:gd name="T99" fmla="*/ 29 h 512"/>
                  <a:gd name="T100" fmla="*/ 530 w 542"/>
                  <a:gd name="T101" fmla="*/ 20 h 512"/>
                  <a:gd name="T102" fmla="*/ 521 w 542"/>
                  <a:gd name="T103" fmla="*/ 12 h 512"/>
                  <a:gd name="T104" fmla="*/ 513 w 542"/>
                  <a:gd name="T105" fmla="*/ 6 h 512"/>
                  <a:gd name="T106" fmla="*/ 494 w 542"/>
                  <a:gd name="T107" fmla="*/ 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2" h="512">
                    <a:moveTo>
                      <a:pt x="481" y="0"/>
                    </a:moveTo>
                    <a:lnTo>
                      <a:pt x="421" y="0"/>
                    </a:lnTo>
                    <a:lnTo>
                      <a:pt x="408" y="1"/>
                    </a:lnTo>
                    <a:lnTo>
                      <a:pt x="395" y="4"/>
                    </a:lnTo>
                    <a:lnTo>
                      <a:pt x="390" y="6"/>
                    </a:lnTo>
                    <a:lnTo>
                      <a:pt x="386" y="10"/>
                    </a:lnTo>
                    <a:lnTo>
                      <a:pt x="381" y="12"/>
                    </a:lnTo>
                    <a:lnTo>
                      <a:pt x="377" y="16"/>
                    </a:lnTo>
                    <a:lnTo>
                      <a:pt x="373" y="20"/>
                    </a:lnTo>
                    <a:lnTo>
                      <a:pt x="370" y="24"/>
                    </a:lnTo>
                    <a:lnTo>
                      <a:pt x="367" y="29"/>
                    </a:lnTo>
                    <a:lnTo>
                      <a:pt x="365" y="35"/>
                    </a:lnTo>
                    <a:lnTo>
                      <a:pt x="362" y="46"/>
                    </a:lnTo>
                    <a:lnTo>
                      <a:pt x="361" y="60"/>
                    </a:lnTo>
                    <a:lnTo>
                      <a:pt x="361" y="241"/>
                    </a:lnTo>
                    <a:lnTo>
                      <a:pt x="180" y="241"/>
                    </a:lnTo>
                    <a:lnTo>
                      <a:pt x="180" y="60"/>
                    </a:lnTo>
                    <a:lnTo>
                      <a:pt x="179" y="46"/>
                    </a:lnTo>
                    <a:lnTo>
                      <a:pt x="177" y="35"/>
                    </a:lnTo>
                    <a:lnTo>
                      <a:pt x="174" y="29"/>
                    </a:lnTo>
                    <a:lnTo>
                      <a:pt x="172" y="24"/>
                    </a:lnTo>
                    <a:lnTo>
                      <a:pt x="168" y="20"/>
                    </a:lnTo>
                    <a:lnTo>
                      <a:pt x="164" y="16"/>
                    </a:lnTo>
                    <a:lnTo>
                      <a:pt x="161" y="12"/>
                    </a:lnTo>
                    <a:lnTo>
                      <a:pt x="156" y="10"/>
                    </a:lnTo>
                    <a:lnTo>
                      <a:pt x="151" y="6"/>
                    </a:lnTo>
                    <a:lnTo>
                      <a:pt x="146" y="4"/>
                    </a:lnTo>
                    <a:lnTo>
                      <a:pt x="134" y="1"/>
                    </a:lnTo>
                    <a:lnTo>
                      <a:pt x="120" y="0"/>
                    </a:lnTo>
                    <a:lnTo>
                      <a:pt x="59" y="0"/>
                    </a:lnTo>
                    <a:lnTo>
                      <a:pt x="46" y="1"/>
                    </a:lnTo>
                    <a:lnTo>
                      <a:pt x="35" y="4"/>
                    </a:lnTo>
                    <a:lnTo>
                      <a:pt x="29" y="6"/>
                    </a:lnTo>
                    <a:lnTo>
                      <a:pt x="24" y="10"/>
                    </a:lnTo>
                    <a:lnTo>
                      <a:pt x="19" y="12"/>
                    </a:lnTo>
                    <a:lnTo>
                      <a:pt x="15" y="16"/>
                    </a:lnTo>
                    <a:lnTo>
                      <a:pt x="12" y="20"/>
                    </a:lnTo>
                    <a:lnTo>
                      <a:pt x="9" y="24"/>
                    </a:lnTo>
                    <a:lnTo>
                      <a:pt x="6" y="29"/>
                    </a:lnTo>
                    <a:lnTo>
                      <a:pt x="3" y="35"/>
                    </a:lnTo>
                    <a:lnTo>
                      <a:pt x="1" y="46"/>
                    </a:lnTo>
                    <a:lnTo>
                      <a:pt x="0" y="60"/>
                    </a:lnTo>
                    <a:lnTo>
                      <a:pt x="0" y="452"/>
                    </a:lnTo>
                    <a:lnTo>
                      <a:pt x="1" y="465"/>
                    </a:lnTo>
                    <a:lnTo>
                      <a:pt x="3" y="477"/>
                    </a:lnTo>
                    <a:lnTo>
                      <a:pt x="6" y="482"/>
                    </a:lnTo>
                    <a:lnTo>
                      <a:pt x="9" y="487"/>
                    </a:lnTo>
                    <a:lnTo>
                      <a:pt x="12" y="492"/>
                    </a:lnTo>
                    <a:lnTo>
                      <a:pt x="15" y="496"/>
                    </a:lnTo>
                    <a:lnTo>
                      <a:pt x="19" y="499"/>
                    </a:lnTo>
                    <a:lnTo>
                      <a:pt x="24" y="503"/>
                    </a:lnTo>
                    <a:lnTo>
                      <a:pt x="29" y="506"/>
                    </a:lnTo>
                    <a:lnTo>
                      <a:pt x="35" y="508"/>
                    </a:lnTo>
                    <a:lnTo>
                      <a:pt x="46" y="510"/>
                    </a:lnTo>
                    <a:lnTo>
                      <a:pt x="59" y="512"/>
                    </a:lnTo>
                    <a:lnTo>
                      <a:pt x="120" y="512"/>
                    </a:lnTo>
                    <a:lnTo>
                      <a:pt x="134" y="510"/>
                    </a:lnTo>
                    <a:lnTo>
                      <a:pt x="146" y="508"/>
                    </a:lnTo>
                    <a:lnTo>
                      <a:pt x="151" y="506"/>
                    </a:lnTo>
                    <a:lnTo>
                      <a:pt x="156" y="503"/>
                    </a:lnTo>
                    <a:lnTo>
                      <a:pt x="161" y="499"/>
                    </a:lnTo>
                    <a:lnTo>
                      <a:pt x="164" y="496"/>
                    </a:lnTo>
                    <a:lnTo>
                      <a:pt x="168" y="492"/>
                    </a:lnTo>
                    <a:lnTo>
                      <a:pt x="172" y="487"/>
                    </a:lnTo>
                    <a:lnTo>
                      <a:pt x="174" y="482"/>
                    </a:lnTo>
                    <a:lnTo>
                      <a:pt x="177" y="477"/>
                    </a:lnTo>
                    <a:lnTo>
                      <a:pt x="179" y="465"/>
                    </a:lnTo>
                    <a:lnTo>
                      <a:pt x="180" y="452"/>
                    </a:lnTo>
                    <a:lnTo>
                      <a:pt x="180" y="271"/>
                    </a:lnTo>
                    <a:lnTo>
                      <a:pt x="361" y="271"/>
                    </a:lnTo>
                    <a:lnTo>
                      <a:pt x="361" y="452"/>
                    </a:lnTo>
                    <a:lnTo>
                      <a:pt x="362" y="465"/>
                    </a:lnTo>
                    <a:lnTo>
                      <a:pt x="365" y="477"/>
                    </a:lnTo>
                    <a:lnTo>
                      <a:pt x="367" y="482"/>
                    </a:lnTo>
                    <a:lnTo>
                      <a:pt x="370" y="487"/>
                    </a:lnTo>
                    <a:lnTo>
                      <a:pt x="373" y="492"/>
                    </a:lnTo>
                    <a:lnTo>
                      <a:pt x="377" y="496"/>
                    </a:lnTo>
                    <a:lnTo>
                      <a:pt x="381" y="499"/>
                    </a:lnTo>
                    <a:lnTo>
                      <a:pt x="386" y="503"/>
                    </a:lnTo>
                    <a:lnTo>
                      <a:pt x="390" y="506"/>
                    </a:lnTo>
                    <a:lnTo>
                      <a:pt x="395" y="508"/>
                    </a:lnTo>
                    <a:lnTo>
                      <a:pt x="408" y="510"/>
                    </a:lnTo>
                    <a:lnTo>
                      <a:pt x="421" y="512"/>
                    </a:lnTo>
                    <a:lnTo>
                      <a:pt x="481" y="512"/>
                    </a:lnTo>
                    <a:lnTo>
                      <a:pt x="494" y="510"/>
                    </a:lnTo>
                    <a:lnTo>
                      <a:pt x="506" y="508"/>
                    </a:lnTo>
                    <a:lnTo>
                      <a:pt x="513" y="506"/>
                    </a:lnTo>
                    <a:lnTo>
                      <a:pt x="517" y="503"/>
                    </a:lnTo>
                    <a:lnTo>
                      <a:pt x="521" y="499"/>
                    </a:lnTo>
                    <a:lnTo>
                      <a:pt x="526" y="496"/>
                    </a:lnTo>
                    <a:lnTo>
                      <a:pt x="530" y="492"/>
                    </a:lnTo>
                    <a:lnTo>
                      <a:pt x="532" y="487"/>
                    </a:lnTo>
                    <a:lnTo>
                      <a:pt x="535" y="482"/>
                    </a:lnTo>
                    <a:lnTo>
                      <a:pt x="537" y="477"/>
                    </a:lnTo>
                    <a:lnTo>
                      <a:pt x="541" y="465"/>
                    </a:lnTo>
                    <a:lnTo>
                      <a:pt x="542" y="452"/>
                    </a:lnTo>
                    <a:lnTo>
                      <a:pt x="542" y="60"/>
                    </a:lnTo>
                    <a:lnTo>
                      <a:pt x="541" y="46"/>
                    </a:lnTo>
                    <a:lnTo>
                      <a:pt x="537" y="35"/>
                    </a:lnTo>
                    <a:lnTo>
                      <a:pt x="535" y="29"/>
                    </a:lnTo>
                    <a:lnTo>
                      <a:pt x="532" y="24"/>
                    </a:lnTo>
                    <a:lnTo>
                      <a:pt x="530" y="20"/>
                    </a:lnTo>
                    <a:lnTo>
                      <a:pt x="526" y="16"/>
                    </a:lnTo>
                    <a:lnTo>
                      <a:pt x="521" y="12"/>
                    </a:lnTo>
                    <a:lnTo>
                      <a:pt x="517" y="10"/>
                    </a:lnTo>
                    <a:lnTo>
                      <a:pt x="513" y="6"/>
                    </a:lnTo>
                    <a:lnTo>
                      <a:pt x="506" y="4"/>
                    </a:lnTo>
                    <a:lnTo>
                      <a:pt x="494" y="1"/>
                    </a:lnTo>
                    <a:lnTo>
                      <a:pt x="4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23" name="Freeform 2074">
                <a:extLst>
                  <a:ext uri="{FF2B5EF4-FFF2-40B4-BE49-F238E27FC236}">
                    <a16:creationId xmlns:a16="http://schemas.microsoft.com/office/drawing/2014/main" id="{520FE256-2244-093A-9343-19A7CA34F1B7}"/>
                  </a:ext>
                </a:extLst>
              </p:cNvPr>
              <p:cNvSpPr>
                <a:spLocks/>
              </p:cNvSpPr>
              <p:nvPr/>
            </p:nvSpPr>
            <p:spPr bwMode="auto">
              <a:xfrm rot="16244087">
                <a:off x="10572286" y="2001991"/>
                <a:ext cx="47625" cy="106363"/>
              </a:xfrm>
              <a:custGeom>
                <a:avLst/>
                <a:gdLst>
                  <a:gd name="T0" fmla="*/ 136 w 150"/>
                  <a:gd name="T1" fmla="*/ 151 h 331"/>
                  <a:gd name="T2" fmla="*/ 121 w 150"/>
                  <a:gd name="T3" fmla="*/ 151 h 331"/>
                  <a:gd name="T4" fmla="*/ 121 w 150"/>
                  <a:gd name="T5" fmla="*/ 60 h 331"/>
                  <a:gd name="T6" fmla="*/ 120 w 150"/>
                  <a:gd name="T7" fmla="*/ 55 h 331"/>
                  <a:gd name="T8" fmla="*/ 120 w 150"/>
                  <a:gd name="T9" fmla="*/ 49 h 331"/>
                  <a:gd name="T10" fmla="*/ 117 w 150"/>
                  <a:gd name="T11" fmla="*/ 44 h 331"/>
                  <a:gd name="T12" fmla="*/ 115 w 150"/>
                  <a:gd name="T13" fmla="*/ 38 h 331"/>
                  <a:gd name="T14" fmla="*/ 109 w 150"/>
                  <a:gd name="T15" fmla="*/ 28 h 331"/>
                  <a:gd name="T16" fmla="*/ 102 w 150"/>
                  <a:gd name="T17" fmla="*/ 20 h 331"/>
                  <a:gd name="T18" fmla="*/ 93 w 150"/>
                  <a:gd name="T19" fmla="*/ 11 h 331"/>
                  <a:gd name="T20" fmla="*/ 82 w 150"/>
                  <a:gd name="T21" fmla="*/ 5 h 331"/>
                  <a:gd name="T22" fmla="*/ 77 w 150"/>
                  <a:gd name="T23" fmla="*/ 4 h 331"/>
                  <a:gd name="T24" fmla="*/ 71 w 150"/>
                  <a:gd name="T25" fmla="*/ 2 h 331"/>
                  <a:gd name="T26" fmla="*/ 66 w 150"/>
                  <a:gd name="T27" fmla="*/ 0 h 331"/>
                  <a:gd name="T28" fmla="*/ 60 w 150"/>
                  <a:gd name="T29" fmla="*/ 0 h 331"/>
                  <a:gd name="T30" fmla="*/ 15 w 150"/>
                  <a:gd name="T31" fmla="*/ 0 h 331"/>
                  <a:gd name="T32" fmla="*/ 10 w 150"/>
                  <a:gd name="T33" fmla="*/ 2 h 331"/>
                  <a:gd name="T34" fmla="*/ 5 w 150"/>
                  <a:gd name="T35" fmla="*/ 5 h 331"/>
                  <a:gd name="T36" fmla="*/ 1 w 150"/>
                  <a:gd name="T37" fmla="*/ 10 h 331"/>
                  <a:gd name="T38" fmla="*/ 0 w 150"/>
                  <a:gd name="T39" fmla="*/ 15 h 331"/>
                  <a:gd name="T40" fmla="*/ 0 w 150"/>
                  <a:gd name="T41" fmla="*/ 317 h 331"/>
                  <a:gd name="T42" fmla="*/ 1 w 150"/>
                  <a:gd name="T43" fmla="*/ 322 h 331"/>
                  <a:gd name="T44" fmla="*/ 5 w 150"/>
                  <a:gd name="T45" fmla="*/ 326 h 331"/>
                  <a:gd name="T46" fmla="*/ 10 w 150"/>
                  <a:gd name="T47" fmla="*/ 330 h 331"/>
                  <a:gd name="T48" fmla="*/ 15 w 150"/>
                  <a:gd name="T49" fmla="*/ 331 h 331"/>
                  <a:gd name="T50" fmla="*/ 60 w 150"/>
                  <a:gd name="T51" fmla="*/ 331 h 331"/>
                  <a:gd name="T52" fmla="*/ 66 w 150"/>
                  <a:gd name="T53" fmla="*/ 331 h 331"/>
                  <a:gd name="T54" fmla="*/ 71 w 150"/>
                  <a:gd name="T55" fmla="*/ 330 h 331"/>
                  <a:gd name="T56" fmla="*/ 77 w 150"/>
                  <a:gd name="T57" fmla="*/ 329 h 331"/>
                  <a:gd name="T58" fmla="*/ 82 w 150"/>
                  <a:gd name="T59" fmla="*/ 326 h 331"/>
                  <a:gd name="T60" fmla="*/ 93 w 150"/>
                  <a:gd name="T61" fmla="*/ 320 h 331"/>
                  <a:gd name="T62" fmla="*/ 102 w 150"/>
                  <a:gd name="T63" fmla="*/ 312 h 331"/>
                  <a:gd name="T64" fmla="*/ 109 w 150"/>
                  <a:gd name="T65" fmla="*/ 303 h 331"/>
                  <a:gd name="T66" fmla="*/ 115 w 150"/>
                  <a:gd name="T67" fmla="*/ 293 h 331"/>
                  <a:gd name="T68" fmla="*/ 117 w 150"/>
                  <a:gd name="T69" fmla="*/ 287 h 331"/>
                  <a:gd name="T70" fmla="*/ 120 w 150"/>
                  <a:gd name="T71" fmla="*/ 282 h 331"/>
                  <a:gd name="T72" fmla="*/ 120 w 150"/>
                  <a:gd name="T73" fmla="*/ 276 h 331"/>
                  <a:gd name="T74" fmla="*/ 121 w 150"/>
                  <a:gd name="T75" fmla="*/ 271 h 331"/>
                  <a:gd name="T76" fmla="*/ 121 w 150"/>
                  <a:gd name="T77" fmla="*/ 181 h 331"/>
                  <a:gd name="T78" fmla="*/ 136 w 150"/>
                  <a:gd name="T79" fmla="*/ 181 h 331"/>
                  <a:gd name="T80" fmla="*/ 142 w 150"/>
                  <a:gd name="T81" fmla="*/ 180 h 331"/>
                  <a:gd name="T82" fmla="*/ 147 w 150"/>
                  <a:gd name="T83" fmla="*/ 176 h 331"/>
                  <a:gd name="T84" fmla="*/ 149 w 150"/>
                  <a:gd name="T85" fmla="*/ 171 h 331"/>
                  <a:gd name="T86" fmla="*/ 150 w 150"/>
                  <a:gd name="T87" fmla="*/ 166 h 331"/>
                  <a:gd name="T88" fmla="*/ 149 w 150"/>
                  <a:gd name="T89" fmla="*/ 160 h 331"/>
                  <a:gd name="T90" fmla="*/ 147 w 150"/>
                  <a:gd name="T91" fmla="*/ 155 h 331"/>
                  <a:gd name="T92" fmla="*/ 142 w 150"/>
                  <a:gd name="T93" fmla="*/ 152 h 331"/>
                  <a:gd name="T94" fmla="*/ 136 w 150"/>
                  <a:gd name="T95" fmla="*/ 15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0" h="331">
                    <a:moveTo>
                      <a:pt x="136" y="151"/>
                    </a:moveTo>
                    <a:lnTo>
                      <a:pt x="121" y="151"/>
                    </a:lnTo>
                    <a:lnTo>
                      <a:pt x="121" y="60"/>
                    </a:lnTo>
                    <a:lnTo>
                      <a:pt x="120" y="55"/>
                    </a:lnTo>
                    <a:lnTo>
                      <a:pt x="120" y="49"/>
                    </a:lnTo>
                    <a:lnTo>
                      <a:pt x="117" y="44"/>
                    </a:lnTo>
                    <a:lnTo>
                      <a:pt x="115" y="38"/>
                    </a:lnTo>
                    <a:lnTo>
                      <a:pt x="109" y="28"/>
                    </a:lnTo>
                    <a:lnTo>
                      <a:pt x="102" y="20"/>
                    </a:lnTo>
                    <a:lnTo>
                      <a:pt x="93" y="11"/>
                    </a:lnTo>
                    <a:lnTo>
                      <a:pt x="82" y="5"/>
                    </a:lnTo>
                    <a:lnTo>
                      <a:pt x="77" y="4"/>
                    </a:lnTo>
                    <a:lnTo>
                      <a:pt x="71" y="2"/>
                    </a:lnTo>
                    <a:lnTo>
                      <a:pt x="66" y="0"/>
                    </a:lnTo>
                    <a:lnTo>
                      <a:pt x="60" y="0"/>
                    </a:lnTo>
                    <a:lnTo>
                      <a:pt x="15" y="0"/>
                    </a:lnTo>
                    <a:lnTo>
                      <a:pt x="10" y="2"/>
                    </a:lnTo>
                    <a:lnTo>
                      <a:pt x="5" y="5"/>
                    </a:lnTo>
                    <a:lnTo>
                      <a:pt x="1" y="10"/>
                    </a:lnTo>
                    <a:lnTo>
                      <a:pt x="0" y="15"/>
                    </a:lnTo>
                    <a:lnTo>
                      <a:pt x="0" y="317"/>
                    </a:lnTo>
                    <a:lnTo>
                      <a:pt x="1" y="322"/>
                    </a:lnTo>
                    <a:lnTo>
                      <a:pt x="5" y="326"/>
                    </a:lnTo>
                    <a:lnTo>
                      <a:pt x="10" y="330"/>
                    </a:lnTo>
                    <a:lnTo>
                      <a:pt x="15" y="331"/>
                    </a:lnTo>
                    <a:lnTo>
                      <a:pt x="60" y="331"/>
                    </a:lnTo>
                    <a:lnTo>
                      <a:pt x="66" y="331"/>
                    </a:lnTo>
                    <a:lnTo>
                      <a:pt x="71" y="330"/>
                    </a:lnTo>
                    <a:lnTo>
                      <a:pt x="77" y="329"/>
                    </a:lnTo>
                    <a:lnTo>
                      <a:pt x="82" y="326"/>
                    </a:lnTo>
                    <a:lnTo>
                      <a:pt x="93" y="320"/>
                    </a:lnTo>
                    <a:lnTo>
                      <a:pt x="102" y="312"/>
                    </a:lnTo>
                    <a:lnTo>
                      <a:pt x="109" y="303"/>
                    </a:lnTo>
                    <a:lnTo>
                      <a:pt x="115" y="293"/>
                    </a:lnTo>
                    <a:lnTo>
                      <a:pt x="117" y="287"/>
                    </a:lnTo>
                    <a:lnTo>
                      <a:pt x="120" y="282"/>
                    </a:lnTo>
                    <a:lnTo>
                      <a:pt x="120" y="276"/>
                    </a:lnTo>
                    <a:lnTo>
                      <a:pt x="121" y="271"/>
                    </a:lnTo>
                    <a:lnTo>
                      <a:pt x="121" y="181"/>
                    </a:lnTo>
                    <a:lnTo>
                      <a:pt x="136" y="181"/>
                    </a:lnTo>
                    <a:lnTo>
                      <a:pt x="142" y="180"/>
                    </a:lnTo>
                    <a:lnTo>
                      <a:pt x="147" y="176"/>
                    </a:lnTo>
                    <a:lnTo>
                      <a:pt x="149" y="171"/>
                    </a:lnTo>
                    <a:lnTo>
                      <a:pt x="150" y="166"/>
                    </a:lnTo>
                    <a:lnTo>
                      <a:pt x="149" y="160"/>
                    </a:lnTo>
                    <a:lnTo>
                      <a:pt x="147" y="155"/>
                    </a:lnTo>
                    <a:lnTo>
                      <a:pt x="142" y="152"/>
                    </a:lnTo>
                    <a:lnTo>
                      <a:pt x="13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dirty="0"/>
              </a:p>
            </p:txBody>
          </p:sp>
        </p:grpSp>
        <p:grpSp>
          <p:nvGrpSpPr>
            <p:cNvPr id="9" name="Group 8">
              <a:extLst>
                <a:ext uri="{FF2B5EF4-FFF2-40B4-BE49-F238E27FC236}">
                  <a16:creationId xmlns:a16="http://schemas.microsoft.com/office/drawing/2014/main" id="{5B776D3A-D727-AA24-E1A6-803FBC4204FD}"/>
                </a:ext>
              </a:extLst>
            </p:cNvPr>
            <p:cNvGrpSpPr/>
            <p:nvPr/>
          </p:nvGrpSpPr>
          <p:grpSpPr>
            <a:xfrm>
              <a:off x="7300431" y="3344605"/>
              <a:ext cx="395049" cy="388466"/>
              <a:chOff x="6443663" y="2484438"/>
              <a:chExt cx="285750" cy="280987"/>
            </a:xfrm>
            <a:solidFill>
              <a:srgbClr val="0070C0"/>
            </a:solidFill>
            <a:effectLst/>
          </p:grpSpPr>
          <p:sp>
            <p:nvSpPr>
              <p:cNvPr id="16" name="Freeform 3837">
                <a:extLst>
                  <a:ext uri="{FF2B5EF4-FFF2-40B4-BE49-F238E27FC236}">
                    <a16:creationId xmlns:a16="http://schemas.microsoft.com/office/drawing/2014/main" id="{55851CDA-B253-EEC0-FB98-0F2C9BB5CC98}"/>
                  </a:ext>
                </a:extLst>
              </p:cNvPr>
              <p:cNvSpPr>
                <a:spLocks/>
              </p:cNvSpPr>
              <p:nvPr/>
            </p:nvSpPr>
            <p:spPr bwMode="auto">
              <a:xfrm>
                <a:off x="6486525" y="2498725"/>
                <a:ext cx="42863" cy="42863"/>
              </a:xfrm>
              <a:custGeom>
                <a:avLst/>
                <a:gdLst>
                  <a:gd name="T0" fmla="*/ 84 w 135"/>
                  <a:gd name="T1" fmla="*/ 127 h 136"/>
                  <a:gd name="T2" fmla="*/ 89 w 135"/>
                  <a:gd name="T3" fmla="*/ 130 h 136"/>
                  <a:gd name="T4" fmla="*/ 95 w 135"/>
                  <a:gd name="T5" fmla="*/ 133 h 136"/>
                  <a:gd name="T6" fmla="*/ 100 w 135"/>
                  <a:gd name="T7" fmla="*/ 134 h 136"/>
                  <a:gd name="T8" fmla="*/ 105 w 135"/>
                  <a:gd name="T9" fmla="*/ 136 h 136"/>
                  <a:gd name="T10" fmla="*/ 112 w 135"/>
                  <a:gd name="T11" fmla="*/ 134 h 136"/>
                  <a:gd name="T12" fmla="*/ 117 w 135"/>
                  <a:gd name="T13" fmla="*/ 133 h 136"/>
                  <a:gd name="T14" fmla="*/ 122 w 135"/>
                  <a:gd name="T15" fmla="*/ 130 h 136"/>
                  <a:gd name="T16" fmla="*/ 127 w 135"/>
                  <a:gd name="T17" fmla="*/ 127 h 136"/>
                  <a:gd name="T18" fmla="*/ 131 w 135"/>
                  <a:gd name="T19" fmla="*/ 122 h 136"/>
                  <a:gd name="T20" fmla="*/ 133 w 135"/>
                  <a:gd name="T21" fmla="*/ 116 h 136"/>
                  <a:gd name="T22" fmla="*/ 135 w 135"/>
                  <a:gd name="T23" fmla="*/ 111 h 136"/>
                  <a:gd name="T24" fmla="*/ 135 w 135"/>
                  <a:gd name="T25" fmla="*/ 106 h 136"/>
                  <a:gd name="T26" fmla="*/ 135 w 135"/>
                  <a:gd name="T27" fmla="*/ 100 h 136"/>
                  <a:gd name="T28" fmla="*/ 133 w 135"/>
                  <a:gd name="T29" fmla="*/ 94 h 136"/>
                  <a:gd name="T30" fmla="*/ 131 w 135"/>
                  <a:gd name="T31" fmla="*/ 89 h 136"/>
                  <a:gd name="T32" fmla="*/ 127 w 135"/>
                  <a:gd name="T33" fmla="*/ 84 h 136"/>
                  <a:gd name="T34" fmla="*/ 52 w 135"/>
                  <a:gd name="T35" fmla="*/ 9 h 136"/>
                  <a:gd name="T36" fmla="*/ 47 w 135"/>
                  <a:gd name="T37" fmla="*/ 5 h 136"/>
                  <a:gd name="T38" fmla="*/ 42 w 135"/>
                  <a:gd name="T39" fmla="*/ 3 h 136"/>
                  <a:gd name="T40" fmla="*/ 36 w 135"/>
                  <a:gd name="T41" fmla="*/ 0 h 136"/>
                  <a:gd name="T42" fmla="*/ 30 w 135"/>
                  <a:gd name="T43" fmla="*/ 0 h 136"/>
                  <a:gd name="T44" fmla="*/ 25 w 135"/>
                  <a:gd name="T45" fmla="*/ 0 h 136"/>
                  <a:gd name="T46" fmla="*/ 19 w 135"/>
                  <a:gd name="T47" fmla="*/ 3 h 136"/>
                  <a:gd name="T48" fmla="*/ 14 w 135"/>
                  <a:gd name="T49" fmla="*/ 5 h 136"/>
                  <a:gd name="T50" fmla="*/ 9 w 135"/>
                  <a:gd name="T51" fmla="*/ 9 h 136"/>
                  <a:gd name="T52" fmla="*/ 6 w 135"/>
                  <a:gd name="T53" fmla="*/ 13 h 136"/>
                  <a:gd name="T54" fmla="*/ 2 w 135"/>
                  <a:gd name="T55" fmla="*/ 19 h 136"/>
                  <a:gd name="T56" fmla="*/ 1 w 135"/>
                  <a:gd name="T57" fmla="*/ 25 h 136"/>
                  <a:gd name="T58" fmla="*/ 0 w 135"/>
                  <a:gd name="T59" fmla="*/ 30 h 136"/>
                  <a:gd name="T60" fmla="*/ 1 w 135"/>
                  <a:gd name="T61" fmla="*/ 36 h 136"/>
                  <a:gd name="T62" fmla="*/ 2 w 135"/>
                  <a:gd name="T63" fmla="*/ 41 h 136"/>
                  <a:gd name="T64" fmla="*/ 6 w 135"/>
                  <a:gd name="T65" fmla="*/ 47 h 136"/>
                  <a:gd name="T66" fmla="*/ 9 w 135"/>
                  <a:gd name="T67" fmla="*/ 52 h 136"/>
                  <a:gd name="T68" fmla="*/ 84 w 135"/>
                  <a:gd name="T69" fmla="*/ 12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 h="136">
                    <a:moveTo>
                      <a:pt x="84" y="127"/>
                    </a:moveTo>
                    <a:lnTo>
                      <a:pt x="89" y="130"/>
                    </a:lnTo>
                    <a:lnTo>
                      <a:pt x="95" y="133"/>
                    </a:lnTo>
                    <a:lnTo>
                      <a:pt x="100" y="134"/>
                    </a:lnTo>
                    <a:lnTo>
                      <a:pt x="105" y="136"/>
                    </a:lnTo>
                    <a:lnTo>
                      <a:pt x="112" y="134"/>
                    </a:lnTo>
                    <a:lnTo>
                      <a:pt x="117" y="133"/>
                    </a:lnTo>
                    <a:lnTo>
                      <a:pt x="122" y="130"/>
                    </a:lnTo>
                    <a:lnTo>
                      <a:pt x="127" y="127"/>
                    </a:lnTo>
                    <a:lnTo>
                      <a:pt x="131" y="122"/>
                    </a:lnTo>
                    <a:lnTo>
                      <a:pt x="133" y="116"/>
                    </a:lnTo>
                    <a:lnTo>
                      <a:pt x="135" y="111"/>
                    </a:lnTo>
                    <a:lnTo>
                      <a:pt x="135" y="106"/>
                    </a:lnTo>
                    <a:lnTo>
                      <a:pt x="135" y="100"/>
                    </a:lnTo>
                    <a:lnTo>
                      <a:pt x="133" y="94"/>
                    </a:lnTo>
                    <a:lnTo>
                      <a:pt x="131" y="89"/>
                    </a:lnTo>
                    <a:lnTo>
                      <a:pt x="127" y="84"/>
                    </a:lnTo>
                    <a:lnTo>
                      <a:pt x="52" y="9"/>
                    </a:lnTo>
                    <a:lnTo>
                      <a:pt x="47" y="5"/>
                    </a:lnTo>
                    <a:lnTo>
                      <a:pt x="42" y="3"/>
                    </a:lnTo>
                    <a:lnTo>
                      <a:pt x="36" y="0"/>
                    </a:lnTo>
                    <a:lnTo>
                      <a:pt x="30" y="0"/>
                    </a:lnTo>
                    <a:lnTo>
                      <a:pt x="25" y="0"/>
                    </a:lnTo>
                    <a:lnTo>
                      <a:pt x="19" y="3"/>
                    </a:lnTo>
                    <a:lnTo>
                      <a:pt x="14" y="5"/>
                    </a:lnTo>
                    <a:lnTo>
                      <a:pt x="9" y="9"/>
                    </a:lnTo>
                    <a:lnTo>
                      <a:pt x="6" y="13"/>
                    </a:lnTo>
                    <a:lnTo>
                      <a:pt x="2" y="19"/>
                    </a:lnTo>
                    <a:lnTo>
                      <a:pt x="1" y="25"/>
                    </a:lnTo>
                    <a:lnTo>
                      <a:pt x="0" y="30"/>
                    </a:lnTo>
                    <a:lnTo>
                      <a:pt x="1" y="36"/>
                    </a:lnTo>
                    <a:lnTo>
                      <a:pt x="2" y="41"/>
                    </a:lnTo>
                    <a:lnTo>
                      <a:pt x="6" y="47"/>
                    </a:lnTo>
                    <a:lnTo>
                      <a:pt x="9" y="52"/>
                    </a:lnTo>
                    <a:lnTo>
                      <a:pt x="84"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7" name="Freeform 3838">
                <a:extLst>
                  <a:ext uri="{FF2B5EF4-FFF2-40B4-BE49-F238E27FC236}">
                    <a16:creationId xmlns:a16="http://schemas.microsoft.com/office/drawing/2014/main" id="{781113BC-F53D-400C-AA92-A89BC5534652}"/>
                  </a:ext>
                </a:extLst>
              </p:cNvPr>
              <p:cNvSpPr>
                <a:spLocks/>
              </p:cNvSpPr>
              <p:nvPr/>
            </p:nvSpPr>
            <p:spPr bwMode="auto">
              <a:xfrm>
                <a:off x="6543675" y="2484438"/>
                <a:ext cx="19050" cy="47625"/>
              </a:xfrm>
              <a:custGeom>
                <a:avLst/>
                <a:gdLst>
                  <a:gd name="T0" fmla="*/ 30 w 60"/>
                  <a:gd name="T1" fmla="*/ 151 h 151"/>
                  <a:gd name="T2" fmla="*/ 37 w 60"/>
                  <a:gd name="T3" fmla="*/ 149 h 151"/>
                  <a:gd name="T4" fmla="*/ 42 w 60"/>
                  <a:gd name="T5" fmla="*/ 148 h 151"/>
                  <a:gd name="T6" fmla="*/ 48 w 60"/>
                  <a:gd name="T7" fmla="*/ 145 h 151"/>
                  <a:gd name="T8" fmla="*/ 52 w 60"/>
                  <a:gd name="T9" fmla="*/ 142 h 151"/>
                  <a:gd name="T10" fmla="*/ 55 w 60"/>
                  <a:gd name="T11" fmla="*/ 138 h 151"/>
                  <a:gd name="T12" fmla="*/ 58 w 60"/>
                  <a:gd name="T13" fmla="*/ 132 h 151"/>
                  <a:gd name="T14" fmla="*/ 60 w 60"/>
                  <a:gd name="T15" fmla="*/ 127 h 151"/>
                  <a:gd name="T16" fmla="*/ 60 w 60"/>
                  <a:gd name="T17" fmla="*/ 120 h 151"/>
                  <a:gd name="T18" fmla="*/ 60 w 60"/>
                  <a:gd name="T19" fmla="*/ 30 h 151"/>
                  <a:gd name="T20" fmla="*/ 60 w 60"/>
                  <a:gd name="T21" fmla="*/ 24 h 151"/>
                  <a:gd name="T22" fmla="*/ 58 w 60"/>
                  <a:gd name="T23" fmla="*/ 19 h 151"/>
                  <a:gd name="T24" fmla="*/ 55 w 60"/>
                  <a:gd name="T25" fmla="*/ 13 h 151"/>
                  <a:gd name="T26" fmla="*/ 52 w 60"/>
                  <a:gd name="T27" fmla="*/ 9 h 151"/>
                  <a:gd name="T28" fmla="*/ 48 w 60"/>
                  <a:gd name="T29" fmla="*/ 6 h 151"/>
                  <a:gd name="T30" fmla="*/ 42 w 60"/>
                  <a:gd name="T31" fmla="*/ 3 h 151"/>
                  <a:gd name="T32" fmla="*/ 37 w 60"/>
                  <a:gd name="T33" fmla="*/ 0 h 151"/>
                  <a:gd name="T34" fmla="*/ 30 w 60"/>
                  <a:gd name="T35" fmla="*/ 0 h 151"/>
                  <a:gd name="T36" fmla="*/ 25 w 60"/>
                  <a:gd name="T37" fmla="*/ 0 h 151"/>
                  <a:gd name="T38" fmla="*/ 19 w 60"/>
                  <a:gd name="T39" fmla="*/ 3 h 151"/>
                  <a:gd name="T40" fmla="*/ 14 w 60"/>
                  <a:gd name="T41" fmla="*/ 6 h 151"/>
                  <a:gd name="T42" fmla="*/ 9 w 60"/>
                  <a:gd name="T43" fmla="*/ 9 h 151"/>
                  <a:gd name="T44" fmla="*/ 6 w 60"/>
                  <a:gd name="T45" fmla="*/ 13 h 151"/>
                  <a:gd name="T46" fmla="*/ 2 w 60"/>
                  <a:gd name="T47" fmla="*/ 19 h 151"/>
                  <a:gd name="T48" fmla="*/ 1 w 60"/>
                  <a:gd name="T49" fmla="*/ 24 h 151"/>
                  <a:gd name="T50" fmla="*/ 0 w 60"/>
                  <a:gd name="T51" fmla="*/ 30 h 151"/>
                  <a:gd name="T52" fmla="*/ 0 w 60"/>
                  <a:gd name="T53" fmla="*/ 120 h 151"/>
                  <a:gd name="T54" fmla="*/ 1 w 60"/>
                  <a:gd name="T55" fmla="*/ 127 h 151"/>
                  <a:gd name="T56" fmla="*/ 2 w 60"/>
                  <a:gd name="T57" fmla="*/ 132 h 151"/>
                  <a:gd name="T58" fmla="*/ 6 w 60"/>
                  <a:gd name="T59" fmla="*/ 138 h 151"/>
                  <a:gd name="T60" fmla="*/ 9 w 60"/>
                  <a:gd name="T61" fmla="*/ 142 h 151"/>
                  <a:gd name="T62" fmla="*/ 14 w 60"/>
                  <a:gd name="T63" fmla="*/ 145 h 151"/>
                  <a:gd name="T64" fmla="*/ 19 w 60"/>
                  <a:gd name="T65" fmla="*/ 148 h 151"/>
                  <a:gd name="T66" fmla="*/ 25 w 60"/>
                  <a:gd name="T67" fmla="*/ 149 h 151"/>
                  <a:gd name="T68" fmla="*/ 30 w 60"/>
                  <a:gd name="T69" fmla="*/ 151 h 151"/>
                  <a:gd name="T70" fmla="*/ 30 w 60"/>
                  <a:gd name="T71"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151">
                    <a:moveTo>
                      <a:pt x="30" y="151"/>
                    </a:moveTo>
                    <a:lnTo>
                      <a:pt x="37" y="149"/>
                    </a:lnTo>
                    <a:lnTo>
                      <a:pt x="42" y="148"/>
                    </a:lnTo>
                    <a:lnTo>
                      <a:pt x="48" y="145"/>
                    </a:lnTo>
                    <a:lnTo>
                      <a:pt x="52" y="142"/>
                    </a:lnTo>
                    <a:lnTo>
                      <a:pt x="55" y="138"/>
                    </a:lnTo>
                    <a:lnTo>
                      <a:pt x="58" y="132"/>
                    </a:lnTo>
                    <a:lnTo>
                      <a:pt x="60" y="127"/>
                    </a:lnTo>
                    <a:lnTo>
                      <a:pt x="60" y="120"/>
                    </a:lnTo>
                    <a:lnTo>
                      <a:pt x="60" y="30"/>
                    </a:lnTo>
                    <a:lnTo>
                      <a:pt x="60" y="24"/>
                    </a:lnTo>
                    <a:lnTo>
                      <a:pt x="58" y="19"/>
                    </a:lnTo>
                    <a:lnTo>
                      <a:pt x="55" y="13"/>
                    </a:lnTo>
                    <a:lnTo>
                      <a:pt x="52" y="9"/>
                    </a:lnTo>
                    <a:lnTo>
                      <a:pt x="48" y="6"/>
                    </a:lnTo>
                    <a:lnTo>
                      <a:pt x="42" y="3"/>
                    </a:lnTo>
                    <a:lnTo>
                      <a:pt x="37" y="0"/>
                    </a:lnTo>
                    <a:lnTo>
                      <a:pt x="30" y="0"/>
                    </a:lnTo>
                    <a:lnTo>
                      <a:pt x="25" y="0"/>
                    </a:lnTo>
                    <a:lnTo>
                      <a:pt x="19" y="3"/>
                    </a:lnTo>
                    <a:lnTo>
                      <a:pt x="14" y="6"/>
                    </a:lnTo>
                    <a:lnTo>
                      <a:pt x="9" y="9"/>
                    </a:lnTo>
                    <a:lnTo>
                      <a:pt x="6" y="13"/>
                    </a:lnTo>
                    <a:lnTo>
                      <a:pt x="2" y="19"/>
                    </a:lnTo>
                    <a:lnTo>
                      <a:pt x="1" y="24"/>
                    </a:lnTo>
                    <a:lnTo>
                      <a:pt x="0" y="30"/>
                    </a:lnTo>
                    <a:lnTo>
                      <a:pt x="0" y="120"/>
                    </a:lnTo>
                    <a:lnTo>
                      <a:pt x="1" y="127"/>
                    </a:lnTo>
                    <a:lnTo>
                      <a:pt x="2" y="132"/>
                    </a:lnTo>
                    <a:lnTo>
                      <a:pt x="6" y="138"/>
                    </a:lnTo>
                    <a:lnTo>
                      <a:pt x="9" y="142"/>
                    </a:lnTo>
                    <a:lnTo>
                      <a:pt x="14" y="145"/>
                    </a:lnTo>
                    <a:lnTo>
                      <a:pt x="19" y="148"/>
                    </a:lnTo>
                    <a:lnTo>
                      <a:pt x="25" y="149"/>
                    </a:lnTo>
                    <a:lnTo>
                      <a:pt x="30" y="151"/>
                    </a:lnTo>
                    <a:lnTo>
                      <a:pt x="30"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8" name="Freeform 3839">
                <a:extLst>
                  <a:ext uri="{FF2B5EF4-FFF2-40B4-BE49-F238E27FC236}">
                    <a16:creationId xmlns:a16="http://schemas.microsoft.com/office/drawing/2014/main" id="{C51FA1E8-7651-F306-7950-D830765D63BF}"/>
                  </a:ext>
                </a:extLst>
              </p:cNvPr>
              <p:cNvSpPr>
                <a:spLocks/>
              </p:cNvSpPr>
              <p:nvPr/>
            </p:nvSpPr>
            <p:spPr bwMode="auto">
              <a:xfrm>
                <a:off x="6467475" y="2555875"/>
                <a:ext cx="47625" cy="19050"/>
              </a:xfrm>
              <a:custGeom>
                <a:avLst/>
                <a:gdLst>
                  <a:gd name="T0" fmla="*/ 30 w 150"/>
                  <a:gd name="T1" fmla="*/ 60 h 60"/>
                  <a:gd name="T2" fmla="*/ 120 w 150"/>
                  <a:gd name="T3" fmla="*/ 60 h 60"/>
                  <a:gd name="T4" fmla="*/ 127 w 150"/>
                  <a:gd name="T5" fmla="*/ 59 h 60"/>
                  <a:gd name="T6" fmla="*/ 132 w 150"/>
                  <a:gd name="T7" fmla="*/ 57 h 60"/>
                  <a:gd name="T8" fmla="*/ 137 w 150"/>
                  <a:gd name="T9" fmla="*/ 54 h 60"/>
                  <a:gd name="T10" fmla="*/ 142 w 150"/>
                  <a:gd name="T11" fmla="*/ 51 h 60"/>
                  <a:gd name="T12" fmla="*/ 145 w 150"/>
                  <a:gd name="T13" fmla="*/ 47 h 60"/>
                  <a:gd name="T14" fmla="*/ 148 w 150"/>
                  <a:gd name="T15" fmla="*/ 41 h 60"/>
                  <a:gd name="T16" fmla="*/ 150 w 150"/>
                  <a:gd name="T17" fmla="*/ 36 h 60"/>
                  <a:gd name="T18" fmla="*/ 150 w 150"/>
                  <a:gd name="T19" fmla="*/ 30 h 60"/>
                  <a:gd name="T20" fmla="*/ 150 w 150"/>
                  <a:gd name="T21" fmla="*/ 23 h 60"/>
                  <a:gd name="T22" fmla="*/ 148 w 150"/>
                  <a:gd name="T23" fmla="*/ 18 h 60"/>
                  <a:gd name="T24" fmla="*/ 145 w 150"/>
                  <a:gd name="T25" fmla="*/ 12 h 60"/>
                  <a:gd name="T26" fmla="*/ 142 w 150"/>
                  <a:gd name="T27" fmla="*/ 8 h 60"/>
                  <a:gd name="T28" fmla="*/ 137 w 150"/>
                  <a:gd name="T29" fmla="*/ 5 h 60"/>
                  <a:gd name="T30" fmla="*/ 132 w 150"/>
                  <a:gd name="T31" fmla="*/ 2 h 60"/>
                  <a:gd name="T32" fmla="*/ 127 w 150"/>
                  <a:gd name="T33" fmla="*/ 1 h 60"/>
                  <a:gd name="T34" fmla="*/ 120 w 150"/>
                  <a:gd name="T35" fmla="*/ 0 h 60"/>
                  <a:gd name="T36" fmla="*/ 30 w 150"/>
                  <a:gd name="T37" fmla="*/ 0 h 60"/>
                  <a:gd name="T38" fmla="*/ 24 w 150"/>
                  <a:gd name="T39" fmla="*/ 1 h 60"/>
                  <a:gd name="T40" fmla="*/ 18 w 150"/>
                  <a:gd name="T41" fmla="*/ 2 h 60"/>
                  <a:gd name="T42" fmla="*/ 13 w 150"/>
                  <a:gd name="T43" fmla="*/ 5 h 60"/>
                  <a:gd name="T44" fmla="*/ 9 w 150"/>
                  <a:gd name="T45" fmla="*/ 8 h 60"/>
                  <a:gd name="T46" fmla="*/ 5 w 150"/>
                  <a:gd name="T47" fmla="*/ 12 h 60"/>
                  <a:gd name="T48" fmla="*/ 2 w 150"/>
                  <a:gd name="T49" fmla="*/ 18 h 60"/>
                  <a:gd name="T50" fmla="*/ 1 w 150"/>
                  <a:gd name="T51" fmla="*/ 23 h 60"/>
                  <a:gd name="T52" fmla="*/ 0 w 150"/>
                  <a:gd name="T53" fmla="*/ 30 h 60"/>
                  <a:gd name="T54" fmla="*/ 1 w 150"/>
                  <a:gd name="T55" fmla="*/ 36 h 60"/>
                  <a:gd name="T56" fmla="*/ 2 w 150"/>
                  <a:gd name="T57" fmla="*/ 41 h 60"/>
                  <a:gd name="T58" fmla="*/ 5 w 150"/>
                  <a:gd name="T59" fmla="*/ 47 h 60"/>
                  <a:gd name="T60" fmla="*/ 9 w 150"/>
                  <a:gd name="T61" fmla="*/ 51 h 60"/>
                  <a:gd name="T62" fmla="*/ 13 w 150"/>
                  <a:gd name="T63" fmla="*/ 54 h 60"/>
                  <a:gd name="T64" fmla="*/ 18 w 150"/>
                  <a:gd name="T65" fmla="*/ 57 h 60"/>
                  <a:gd name="T66" fmla="*/ 24 w 150"/>
                  <a:gd name="T67" fmla="*/ 59 h 60"/>
                  <a:gd name="T68" fmla="*/ 30 w 150"/>
                  <a:gd name="T69" fmla="*/ 60 h 60"/>
                  <a:gd name="T70" fmla="*/ 30 w 150"/>
                  <a:gd name="T7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60">
                    <a:moveTo>
                      <a:pt x="30" y="60"/>
                    </a:moveTo>
                    <a:lnTo>
                      <a:pt x="120" y="60"/>
                    </a:lnTo>
                    <a:lnTo>
                      <a:pt x="127" y="59"/>
                    </a:lnTo>
                    <a:lnTo>
                      <a:pt x="132" y="57"/>
                    </a:lnTo>
                    <a:lnTo>
                      <a:pt x="137" y="54"/>
                    </a:lnTo>
                    <a:lnTo>
                      <a:pt x="142" y="51"/>
                    </a:lnTo>
                    <a:lnTo>
                      <a:pt x="145" y="47"/>
                    </a:lnTo>
                    <a:lnTo>
                      <a:pt x="148" y="41"/>
                    </a:lnTo>
                    <a:lnTo>
                      <a:pt x="150" y="36"/>
                    </a:lnTo>
                    <a:lnTo>
                      <a:pt x="150" y="30"/>
                    </a:lnTo>
                    <a:lnTo>
                      <a:pt x="150" y="23"/>
                    </a:lnTo>
                    <a:lnTo>
                      <a:pt x="148" y="18"/>
                    </a:lnTo>
                    <a:lnTo>
                      <a:pt x="145" y="12"/>
                    </a:lnTo>
                    <a:lnTo>
                      <a:pt x="142" y="8"/>
                    </a:lnTo>
                    <a:lnTo>
                      <a:pt x="137" y="5"/>
                    </a:lnTo>
                    <a:lnTo>
                      <a:pt x="132" y="2"/>
                    </a:lnTo>
                    <a:lnTo>
                      <a:pt x="127" y="1"/>
                    </a:lnTo>
                    <a:lnTo>
                      <a:pt x="120" y="0"/>
                    </a:lnTo>
                    <a:lnTo>
                      <a:pt x="30" y="0"/>
                    </a:lnTo>
                    <a:lnTo>
                      <a:pt x="24" y="1"/>
                    </a:lnTo>
                    <a:lnTo>
                      <a:pt x="18" y="2"/>
                    </a:lnTo>
                    <a:lnTo>
                      <a:pt x="13" y="5"/>
                    </a:lnTo>
                    <a:lnTo>
                      <a:pt x="9" y="8"/>
                    </a:lnTo>
                    <a:lnTo>
                      <a:pt x="5" y="12"/>
                    </a:lnTo>
                    <a:lnTo>
                      <a:pt x="2" y="18"/>
                    </a:lnTo>
                    <a:lnTo>
                      <a:pt x="1" y="23"/>
                    </a:lnTo>
                    <a:lnTo>
                      <a:pt x="0" y="30"/>
                    </a:lnTo>
                    <a:lnTo>
                      <a:pt x="1" y="36"/>
                    </a:lnTo>
                    <a:lnTo>
                      <a:pt x="2" y="41"/>
                    </a:lnTo>
                    <a:lnTo>
                      <a:pt x="5" y="47"/>
                    </a:lnTo>
                    <a:lnTo>
                      <a:pt x="9" y="51"/>
                    </a:lnTo>
                    <a:lnTo>
                      <a:pt x="13" y="54"/>
                    </a:lnTo>
                    <a:lnTo>
                      <a:pt x="18" y="57"/>
                    </a:lnTo>
                    <a:lnTo>
                      <a:pt x="24" y="59"/>
                    </a:lnTo>
                    <a:lnTo>
                      <a:pt x="30" y="60"/>
                    </a:lnTo>
                    <a:lnTo>
                      <a:pt x="3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9" name="Freeform 3840">
                <a:extLst>
                  <a:ext uri="{FF2B5EF4-FFF2-40B4-BE49-F238E27FC236}">
                    <a16:creationId xmlns:a16="http://schemas.microsoft.com/office/drawing/2014/main" id="{1BE36E3E-AEB8-E4B8-EB8D-80DC183B25B0}"/>
                  </a:ext>
                </a:extLst>
              </p:cNvPr>
              <p:cNvSpPr>
                <a:spLocks/>
              </p:cNvSpPr>
              <p:nvPr/>
            </p:nvSpPr>
            <p:spPr bwMode="auto">
              <a:xfrm>
                <a:off x="6443663" y="2622550"/>
                <a:ext cx="142875" cy="142875"/>
              </a:xfrm>
              <a:custGeom>
                <a:avLst/>
                <a:gdLst>
                  <a:gd name="T0" fmla="*/ 279 w 450"/>
                  <a:gd name="T1" fmla="*/ 355 h 451"/>
                  <a:gd name="T2" fmla="*/ 261 w 450"/>
                  <a:gd name="T3" fmla="*/ 370 h 451"/>
                  <a:gd name="T4" fmla="*/ 241 w 450"/>
                  <a:gd name="T5" fmla="*/ 381 h 451"/>
                  <a:gd name="T6" fmla="*/ 222 w 450"/>
                  <a:gd name="T7" fmla="*/ 388 h 451"/>
                  <a:gd name="T8" fmla="*/ 203 w 450"/>
                  <a:gd name="T9" fmla="*/ 391 h 451"/>
                  <a:gd name="T10" fmla="*/ 183 w 450"/>
                  <a:gd name="T11" fmla="*/ 388 h 451"/>
                  <a:gd name="T12" fmla="*/ 164 w 450"/>
                  <a:gd name="T13" fmla="*/ 381 h 451"/>
                  <a:gd name="T14" fmla="*/ 145 w 450"/>
                  <a:gd name="T15" fmla="*/ 370 h 451"/>
                  <a:gd name="T16" fmla="*/ 127 w 450"/>
                  <a:gd name="T17" fmla="*/ 355 h 451"/>
                  <a:gd name="T18" fmla="*/ 88 w 450"/>
                  <a:gd name="T19" fmla="*/ 315 h 451"/>
                  <a:gd name="T20" fmla="*/ 74 w 450"/>
                  <a:gd name="T21" fmla="*/ 296 h 451"/>
                  <a:gd name="T22" fmla="*/ 65 w 450"/>
                  <a:gd name="T23" fmla="*/ 277 h 451"/>
                  <a:gd name="T24" fmla="*/ 60 w 450"/>
                  <a:gd name="T25" fmla="*/ 257 h 451"/>
                  <a:gd name="T26" fmla="*/ 60 w 450"/>
                  <a:gd name="T27" fmla="*/ 238 h 451"/>
                  <a:gd name="T28" fmla="*/ 65 w 450"/>
                  <a:gd name="T29" fmla="*/ 218 h 451"/>
                  <a:gd name="T30" fmla="*/ 74 w 450"/>
                  <a:gd name="T31" fmla="*/ 199 h 451"/>
                  <a:gd name="T32" fmla="*/ 88 w 450"/>
                  <a:gd name="T33" fmla="*/ 181 h 451"/>
                  <a:gd name="T34" fmla="*/ 217 w 450"/>
                  <a:gd name="T35" fmla="*/ 51 h 451"/>
                  <a:gd name="T36" fmla="*/ 223 w 450"/>
                  <a:gd name="T37" fmla="*/ 42 h 451"/>
                  <a:gd name="T38" fmla="*/ 225 w 450"/>
                  <a:gd name="T39" fmla="*/ 30 h 451"/>
                  <a:gd name="T40" fmla="*/ 223 w 450"/>
                  <a:gd name="T41" fmla="*/ 19 h 451"/>
                  <a:gd name="T42" fmla="*/ 217 w 450"/>
                  <a:gd name="T43" fmla="*/ 8 h 451"/>
                  <a:gd name="T44" fmla="*/ 207 w 450"/>
                  <a:gd name="T45" fmla="*/ 2 h 451"/>
                  <a:gd name="T46" fmla="*/ 195 w 450"/>
                  <a:gd name="T47" fmla="*/ 0 h 451"/>
                  <a:gd name="T48" fmla="*/ 184 w 450"/>
                  <a:gd name="T49" fmla="*/ 2 h 451"/>
                  <a:gd name="T50" fmla="*/ 174 w 450"/>
                  <a:gd name="T51" fmla="*/ 8 h 451"/>
                  <a:gd name="T52" fmla="*/ 41 w 450"/>
                  <a:gd name="T53" fmla="*/ 142 h 451"/>
                  <a:gd name="T54" fmla="*/ 20 w 450"/>
                  <a:gd name="T55" fmla="*/ 171 h 451"/>
                  <a:gd name="T56" fmla="*/ 8 w 450"/>
                  <a:gd name="T57" fmla="*/ 201 h 451"/>
                  <a:gd name="T58" fmla="*/ 1 w 450"/>
                  <a:gd name="T59" fmla="*/ 232 h 451"/>
                  <a:gd name="T60" fmla="*/ 1 w 450"/>
                  <a:gd name="T61" fmla="*/ 263 h 451"/>
                  <a:gd name="T62" fmla="*/ 8 w 450"/>
                  <a:gd name="T63" fmla="*/ 294 h 451"/>
                  <a:gd name="T64" fmla="*/ 20 w 450"/>
                  <a:gd name="T65" fmla="*/ 324 h 451"/>
                  <a:gd name="T66" fmla="*/ 41 w 450"/>
                  <a:gd name="T67" fmla="*/ 352 h 451"/>
                  <a:gd name="T68" fmla="*/ 84 w 450"/>
                  <a:gd name="T69" fmla="*/ 396 h 451"/>
                  <a:gd name="T70" fmla="*/ 112 w 450"/>
                  <a:gd name="T71" fmla="*/ 420 h 451"/>
                  <a:gd name="T72" fmla="*/ 142 w 450"/>
                  <a:gd name="T73" fmla="*/ 437 h 451"/>
                  <a:gd name="T74" fmla="*/ 172 w 450"/>
                  <a:gd name="T75" fmla="*/ 448 h 451"/>
                  <a:gd name="T76" fmla="*/ 203 w 450"/>
                  <a:gd name="T77" fmla="*/ 451 h 451"/>
                  <a:gd name="T78" fmla="*/ 234 w 450"/>
                  <a:gd name="T79" fmla="*/ 448 h 451"/>
                  <a:gd name="T80" fmla="*/ 264 w 450"/>
                  <a:gd name="T81" fmla="*/ 437 h 451"/>
                  <a:gd name="T82" fmla="*/ 294 w 450"/>
                  <a:gd name="T83" fmla="*/ 420 h 451"/>
                  <a:gd name="T84" fmla="*/ 322 w 450"/>
                  <a:gd name="T85" fmla="*/ 396 h 451"/>
                  <a:gd name="T86" fmla="*/ 446 w 450"/>
                  <a:gd name="T87" fmla="*/ 272 h 451"/>
                  <a:gd name="T88" fmla="*/ 450 w 450"/>
                  <a:gd name="T89" fmla="*/ 261 h 451"/>
                  <a:gd name="T90" fmla="*/ 450 w 450"/>
                  <a:gd name="T91" fmla="*/ 250 h 451"/>
                  <a:gd name="T92" fmla="*/ 446 w 450"/>
                  <a:gd name="T93" fmla="*/ 239 h 451"/>
                  <a:gd name="T94" fmla="*/ 438 w 450"/>
                  <a:gd name="T95" fmla="*/ 230 h 451"/>
                  <a:gd name="T96" fmla="*/ 427 w 450"/>
                  <a:gd name="T97" fmla="*/ 226 h 451"/>
                  <a:gd name="T98" fmla="*/ 415 w 450"/>
                  <a:gd name="T99" fmla="*/ 226 h 451"/>
                  <a:gd name="T100" fmla="*/ 404 w 450"/>
                  <a:gd name="T101" fmla="*/ 230 h 451"/>
                  <a:gd name="T102" fmla="*/ 399 w 450"/>
                  <a:gd name="T103" fmla="*/ 233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451">
                    <a:moveTo>
                      <a:pt x="399" y="233"/>
                    </a:moveTo>
                    <a:lnTo>
                      <a:pt x="279" y="355"/>
                    </a:lnTo>
                    <a:lnTo>
                      <a:pt x="270" y="362"/>
                    </a:lnTo>
                    <a:lnTo>
                      <a:pt x="261" y="370"/>
                    </a:lnTo>
                    <a:lnTo>
                      <a:pt x="251" y="376"/>
                    </a:lnTo>
                    <a:lnTo>
                      <a:pt x="241" y="381"/>
                    </a:lnTo>
                    <a:lnTo>
                      <a:pt x="232" y="386"/>
                    </a:lnTo>
                    <a:lnTo>
                      <a:pt x="222" y="388"/>
                    </a:lnTo>
                    <a:lnTo>
                      <a:pt x="212" y="390"/>
                    </a:lnTo>
                    <a:lnTo>
                      <a:pt x="203" y="391"/>
                    </a:lnTo>
                    <a:lnTo>
                      <a:pt x="193" y="390"/>
                    </a:lnTo>
                    <a:lnTo>
                      <a:pt x="183" y="388"/>
                    </a:lnTo>
                    <a:lnTo>
                      <a:pt x="174" y="386"/>
                    </a:lnTo>
                    <a:lnTo>
                      <a:pt x="164" y="381"/>
                    </a:lnTo>
                    <a:lnTo>
                      <a:pt x="154" y="376"/>
                    </a:lnTo>
                    <a:lnTo>
                      <a:pt x="145" y="370"/>
                    </a:lnTo>
                    <a:lnTo>
                      <a:pt x="135" y="363"/>
                    </a:lnTo>
                    <a:lnTo>
                      <a:pt x="127" y="355"/>
                    </a:lnTo>
                    <a:lnTo>
                      <a:pt x="97" y="325"/>
                    </a:lnTo>
                    <a:lnTo>
                      <a:pt x="88" y="315"/>
                    </a:lnTo>
                    <a:lnTo>
                      <a:pt x="80" y="305"/>
                    </a:lnTo>
                    <a:lnTo>
                      <a:pt x="74" y="296"/>
                    </a:lnTo>
                    <a:lnTo>
                      <a:pt x="69" y="287"/>
                    </a:lnTo>
                    <a:lnTo>
                      <a:pt x="65" y="277"/>
                    </a:lnTo>
                    <a:lnTo>
                      <a:pt x="62" y="268"/>
                    </a:lnTo>
                    <a:lnTo>
                      <a:pt x="60" y="257"/>
                    </a:lnTo>
                    <a:lnTo>
                      <a:pt x="60" y="247"/>
                    </a:lnTo>
                    <a:lnTo>
                      <a:pt x="60" y="238"/>
                    </a:lnTo>
                    <a:lnTo>
                      <a:pt x="62" y="228"/>
                    </a:lnTo>
                    <a:lnTo>
                      <a:pt x="65" y="218"/>
                    </a:lnTo>
                    <a:lnTo>
                      <a:pt x="69" y="209"/>
                    </a:lnTo>
                    <a:lnTo>
                      <a:pt x="74" y="199"/>
                    </a:lnTo>
                    <a:lnTo>
                      <a:pt x="80" y="190"/>
                    </a:lnTo>
                    <a:lnTo>
                      <a:pt x="88" y="181"/>
                    </a:lnTo>
                    <a:lnTo>
                      <a:pt x="97" y="171"/>
                    </a:lnTo>
                    <a:lnTo>
                      <a:pt x="217" y="51"/>
                    </a:lnTo>
                    <a:lnTo>
                      <a:pt x="221" y="47"/>
                    </a:lnTo>
                    <a:lnTo>
                      <a:pt x="223" y="42"/>
                    </a:lnTo>
                    <a:lnTo>
                      <a:pt x="225" y="35"/>
                    </a:lnTo>
                    <a:lnTo>
                      <a:pt x="225" y="30"/>
                    </a:lnTo>
                    <a:lnTo>
                      <a:pt x="225" y="24"/>
                    </a:lnTo>
                    <a:lnTo>
                      <a:pt x="223" y="19"/>
                    </a:lnTo>
                    <a:lnTo>
                      <a:pt x="221" y="14"/>
                    </a:lnTo>
                    <a:lnTo>
                      <a:pt x="217" y="8"/>
                    </a:lnTo>
                    <a:lnTo>
                      <a:pt x="212" y="5"/>
                    </a:lnTo>
                    <a:lnTo>
                      <a:pt x="207" y="2"/>
                    </a:lnTo>
                    <a:lnTo>
                      <a:pt x="202" y="1"/>
                    </a:lnTo>
                    <a:lnTo>
                      <a:pt x="195" y="0"/>
                    </a:lnTo>
                    <a:lnTo>
                      <a:pt x="190" y="1"/>
                    </a:lnTo>
                    <a:lnTo>
                      <a:pt x="184" y="2"/>
                    </a:lnTo>
                    <a:lnTo>
                      <a:pt x="179" y="5"/>
                    </a:lnTo>
                    <a:lnTo>
                      <a:pt x="174" y="8"/>
                    </a:lnTo>
                    <a:lnTo>
                      <a:pt x="54" y="128"/>
                    </a:lnTo>
                    <a:lnTo>
                      <a:pt x="41" y="142"/>
                    </a:lnTo>
                    <a:lnTo>
                      <a:pt x="30" y="157"/>
                    </a:lnTo>
                    <a:lnTo>
                      <a:pt x="20" y="171"/>
                    </a:lnTo>
                    <a:lnTo>
                      <a:pt x="13" y="186"/>
                    </a:lnTo>
                    <a:lnTo>
                      <a:pt x="8" y="201"/>
                    </a:lnTo>
                    <a:lnTo>
                      <a:pt x="3" y="216"/>
                    </a:lnTo>
                    <a:lnTo>
                      <a:pt x="1" y="232"/>
                    </a:lnTo>
                    <a:lnTo>
                      <a:pt x="0" y="247"/>
                    </a:lnTo>
                    <a:lnTo>
                      <a:pt x="1" y="263"/>
                    </a:lnTo>
                    <a:lnTo>
                      <a:pt x="3" y="278"/>
                    </a:lnTo>
                    <a:lnTo>
                      <a:pt x="8" y="294"/>
                    </a:lnTo>
                    <a:lnTo>
                      <a:pt x="13" y="310"/>
                    </a:lnTo>
                    <a:lnTo>
                      <a:pt x="20" y="324"/>
                    </a:lnTo>
                    <a:lnTo>
                      <a:pt x="30" y="339"/>
                    </a:lnTo>
                    <a:lnTo>
                      <a:pt x="41" y="352"/>
                    </a:lnTo>
                    <a:lnTo>
                      <a:pt x="54" y="366"/>
                    </a:lnTo>
                    <a:lnTo>
                      <a:pt x="84" y="396"/>
                    </a:lnTo>
                    <a:lnTo>
                      <a:pt x="98" y="409"/>
                    </a:lnTo>
                    <a:lnTo>
                      <a:pt x="112" y="420"/>
                    </a:lnTo>
                    <a:lnTo>
                      <a:pt x="127" y="430"/>
                    </a:lnTo>
                    <a:lnTo>
                      <a:pt x="142" y="437"/>
                    </a:lnTo>
                    <a:lnTo>
                      <a:pt x="157" y="444"/>
                    </a:lnTo>
                    <a:lnTo>
                      <a:pt x="172" y="448"/>
                    </a:lnTo>
                    <a:lnTo>
                      <a:pt x="188" y="450"/>
                    </a:lnTo>
                    <a:lnTo>
                      <a:pt x="203" y="451"/>
                    </a:lnTo>
                    <a:lnTo>
                      <a:pt x="219" y="450"/>
                    </a:lnTo>
                    <a:lnTo>
                      <a:pt x="234" y="448"/>
                    </a:lnTo>
                    <a:lnTo>
                      <a:pt x="249" y="444"/>
                    </a:lnTo>
                    <a:lnTo>
                      <a:pt x="264" y="437"/>
                    </a:lnTo>
                    <a:lnTo>
                      <a:pt x="279" y="430"/>
                    </a:lnTo>
                    <a:lnTo>
                      <a:pt x="294" y="420"/>
                    </a:lnTo>
                    <a:lnTo>
                      <a:pt x="308" y="409"/>
                    </a:lnTo>
                    <a:lnTo>
                      <a:pt x="322" y="396"/>
                    </a:lnTo>
                    <a:lnTo>
                      <a:pt x="442" y="276"/>
                    </a:lnTo>
                    <a:lnTo>
                      <a:pt x="446" y="272"/>
                    </a:lnTo>
                    <a:lnTo>
                      <a:pt x="448" y="267"/>
                    </a:lnTo>
                    <a:lnTo>
                      <a:pt x="450" y="261"/>
                    </a:lnTo>
                    <a:lnTo>
                      <a:pt x="450" y="255"/>
                    </a:lnTo>
                    <a:lnTo>
                      <a:pt x="450" y="250"/>
                    </a:lnTo>
                    <a:lnTo>
                      <a:pt x="448" y="244"/>
                    </a:lnTo>
                    <a:lnTo>
                      <a:pt x="446" y="239"/>
                    </a:lnTo>
                    <a:lnTo>
                      <a:pt x="442" y="235"/>
                    </a:lnTo>
                    <a:lnTo>
                      <a:pt x="438" y="230"/>
                    </a:lnTo>
                    <a:lnTo>
                      <a:pt x="432" y="227"/>
                    </a:lnTo>
                    <a:lnTo>
                      <a:pt x="427" y="226"/>
                    </a:lnTo>
                    <a:lnTo>
                      <a:pt x="420" y="225"/>
                    </a:lnTo>
                    <a:lnTo>
                      <a:pt x="415" y="226"/>
                    </a:lnTo>
                    <a:lnTo>
                      <a:pt x="410" y="227"/>
                    </a:lnTo>
                    <a:lnTo>
                      <a:pt x="404" y="230"/>
                    </a:lnTo>
                    <a:lnTo>
                      <a:pt x="399" y="235"/>
                    </a:lnTo>
                    <a:lnTo>
                      <a:pt x="399"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20" name="Freeform 3841">
                <a:extLst>
                  <a:ext uri="{FF2B5EF4-FFF2-40B4-BE49-F238E27FC236}">
                    <a16:creationId xmlns:a16="http://schemas.microsoft.com/office/drawing/2014/main" id="{586844DC-737F-AAF6-AD37-23C4DC80182F}"/>
                  </a:ext>
                </a:extLst>
              </p:cNvPr>
              <p:cNvSpPr>
                <a:spLocks/>
              </p:cNvSpPr>
              <p:nvPr/>
            </p:nvSpPr>
            <p:spPr bwMode="auto">
              <a:xfrm>
                <a:off x="6615113" y="2555875"/>
                <a:ext cx="114300" cy="133350"/>
              </a:xfrm>
              <a:custGeom>
                <a:avLst/>
                <a:gdLst>
                  <a:gd name="T0" fmla="*/ 30 w 361"/>
                  <a:gd name="T1" fmla="*/ 0 h 420"/>
                  <a:gd name="T2" fmla="*/ 19 w 361"/>
                  <a:gd name="T3" fmla="*/ 2 h 420"/>
                  <a:gd name="T4" fmla="*/ 9 w 361"/>
                  <a:gd name="T5" fmla="*/ 8 h 420"/>
                  <a:gd name="T6" fmla="*/ 3 w 361"/>
                  <a:gd name="T7" fmla="*/ 18 h 420"/>
                  <a:gd name="T8" fmla="*/ 0 w 361"/>
                  <a:gd name="T9" fmla="*/ 30 h 420"/>
                  <a:gd name="T10" fmla="*/ 3 w 361"/>
                  <a:gd name="T11" fmla="*/ 41 h 420"/>
                  <a:gd name="T12" fmla="*/ 9 w 361"/>
                  <a:gd name="T13" fmla="*/ 51 h 420"/>
                  <a:gd name="T14" fmla="*/ 19 w 361"/>
                  <a:gd name="T15" fmla="*/ 57 h 420"/>
                  <a:gd name="T16" fmla="*/ 30 w 361"/>
                  <a:gd name="T17" fmla="*/ 60 h 420"/>
                  <a:gd name="T18" fmla="*/ 205 w 361"/>
                  <a:gd name="T19" fmla="*/ 61 h 420"/>
                  <a:gd name="T20" fmla="*/ 225 w 361"/>
                  <a:gd name="T21" fmla="*/ 65 h 420"/>
                  <a:gd name="T22" fmla="*/ 243 w 361"/>
                  <a:gd name="T23" fmla="*/ 75 h 420"/>
                  <a:gd name="T24" fmla="*/ 260 w 361"/>
                  <a:gd name="T25" fmla="*/ 89 h 420"/>
                  <a:gd name="T26" fmla="*/ 275 w 361"/>
                  <a:gd name="T27" fmla="*/ 106 h 420"/>
                  <a:gd name="T28" fmla="*/ 287 w 361"/>
                  <a:gd name="T29" fmla="*/ 125 h 420"/>
                  <a:gd name="T30" fmla="*/ 296 w 361"/>
                  <a:gd name="T31" fmla="*/ 145 h 420"/>
                  <a:gd name="T32" fmla="*/ 300 w 361"/>
                  <a:gd name="T33" fmla="*/ 168 h 420"/>
                  <a:gd name="T34" fmla="*/ 301 w 361"/>
                  <a:gd name="T35" fmla="*/ 255 h 420"/>
                  <a:gd name="T36" fmla="*/ 299 w 361"/>
                  <a:gd name="T37" fmla="*/ 275 h 420"/>
                  <a:gd name="T38" fmla="*/ 292 w 361"/>
                  <a:gd name="T39" fmla="*/ 295 h 420"/>
                  <a:gd name="T40" fmla="*/ 282 w 361"/>
                  <a:gd name="T41" fmla="*/ 313 h 420"/>
                  <a:gd name="T42" fmla="*/ 269 w 361"/>
                  <a:gd name="T43" fmla="*/ 329 h 420"/>
                  <a:gd name="T44" fmla="*/ 254 w 361"/>
                  <a:gd name="T45" fmla="*/ 342 h 420"/>
                  <a:gd name="T46" fmla="*/ 236 w 361"/>
                  <a:gd name="T47" fmla="*/ 351 h 420"/>
                  <a:gd name="T48" fmla="*/ 216 w 361"/>
                  <a:gd name="T49" fmla="*/ 358 h 420"/>
                  <a:gd name="T50" fmla="*/ 196 w 361"/>
                  <a:gd name="T51" fmla="*/ 360 h 420"/>
                  <a:gd name="T52" fmla="*/ 24 w 361"/>
                  <a:gd name="T53" fmla="*/ 361 h 420"/>
                  <a:gd name="T54" fmla="*/ 13 w 361"/>
                  <a:gd name="T55" fmla="*/ 365 h 420"/>
                  <a:gd name="T56" fmla="*/ 5 w 361"/>
                  <a:gd name="T57" fmla="*/ 374 h 420"/>
                  <a:gd name="T58" fmla="*/ 1 w 361"/>
                  <a:gd name="T59" fmla="*/ 384 h 420"/>
                  <a:gd name="T60" fmla="*/ 1 w 361"/>
                  <a:gd name="T61" fmla="*/ 396 h 420"/>
                  <a:gd name="T62" fmla="*/ 5 w 361"/>
                  <a:gd name="T63" fmla="*/ 407 h 420"/>
                  <a:gd name="T64" fmla="*/ 13 w 361"/>
                  <a:gd name="T65" fmla="*/ 416 h 420"/>
                  <a:gd name="T66" fmla="*/ 24 w 361"/>
                  <a:gd name="T67" fmla="*/ 420 h 420"/>
                  <a:gd name="T68" fmla="*/ 196 w 361"/>
                  <a:gd name="T69" fmla="*/ 420 h 420"/>
                  <a:gd name="T70" fmla="*/ 228 w 361"/>
                  <a:gd name="T71" fmla="*/ 417 h 420"/>
                  <a:gd name="T72" fmla="*/ 259 w 361"/>
                  <a:gd name="T73" fmla="*/ 407 h 420"/>
                  <a:gd name="T74" fmla="*/ 287 w 361"/>
                  <a:gd name="T75" fmla="*/ 392 h 420"/>
                  <a:gd name="T76" fmla="*/ 312 w 361"/>
                  <a:gd name="T77" fmla="*/ 372 h 420"/>
                  <a:gd name="T78" fmla="*/ 332 w 361"/>
                  <a:gd name="T79" fmla="*/ 347 h 420"/>
                  <a:gd name="T80" fmla="*/ 347 w 361"/>
                  <a:gd name="T81" fmla="*/ 319 h 420"/>
                  <a:gd name="T82" fmla="*/ 357 w 361"/>
                  <a:gd name="T83" fmla="*/ 288 h 420"/>
                  <a:gd name="T84" fmla="*/ 361 w 361"/>
                  <a:gd name="T85" fmla="*/ 255 h 420"/>
                  <a:gd name="T86" fmla="*/ 360 w 361"/>
                  <a:gd name="T87" fmla="*/ 163 h 420"/>
                  <a:gd name="T88" fmla="*/ 353 w 361"/>
                  <a:gd name="T89" fmla="*/ 130 h 420"/>
                  <a:gd name="T90" fmla="*/ 342 w 361"/>
                  <a:gd name="T91" fmla="*/ 99 h 420"/>
                  <a:gd name="T92" fmla="*/ 323 w 361"/>
                  <a:gd name="T93" fmla="*/ 70 h 420"/>
                  <a:gd name="T94" fmla="*/ 302 w 361"/>
                  <a:gd name="T95" fmla="*/ 45 h 420"/>
                  <a:gd name="T96" fmla="*/ 275 w 361"/>
                  <a:gd name="T97" fmla="*/ 24 h 420"/>
                  <a:gd name="T98" fmla="*/ 246 w 361"/>
                  <a:gd name="T99" fmla="*/ 9 h 420"/>
                  <a:gd name="T100" fmla="*/ 213 w 361"/>
                  <a:gd name="T101" fmla="*/ 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1" h="420">
                    <a:moveTo>
                      <a:pt x="196" y="0"/>
                    </a:moveTo>
                    <a:lnTo>
                      <a:pt x="30" y="0"/>
                    </a:lnTo>
                    <a:lnTo>
                      <a:pt x="24" y="1"/>
                    </a:lnTo>
                    <a:lnTo>
                      <a:pt x="19" y="2"/>
                    </a:lnTo>
                    <a:lnTo>
                      <a:pt x="13" y="5"/>
                    </a:lnTo>
                    <a:lnTo>
                      <a:pt x="9" y="8"/>
                    </a:lnTo>
                    <a:lnTo>
                      <a:pt x="5" y="12"/>
                    </a:lnTo>
                    <a:lnTo>
                      <a:pt x="3" y="18"/>
                    </a:lnTo>
                    <a:lnTo>
                      <a:pt x="1" y="23"/>
                    </a:lnTo>
                    <a:lnTo>
                      <a:pt x="0" y="30"/>
                    </a:lnTo>
                    <a:lnTo>
                      <a:pt x="1" y="36"/>
                    </a:lnTo>
                    <a:lnTo>
                      <a:pt x="3" y="41"/>
                    </a:lnTo>
                    <a:lnTo>
                      <a:pt x="5" y="47"/>
                    </a:lnTo>
                    <a:lnTo>
                      <a:pt x="9" y="51"/>
                    </a:lnTo>
                    <a:lnTo>
                      <a:pt x="13" y="54"/>
                    </a:lnTo>
                    <a:lnTo>
                      <a:pt x="19" y="57"/>
                    </a:lnTo>
                    <a:lnTo>
                      <a:pt x="24" y="59"/>
                    </a:lnTo>
                    <a:lnTo>
                      <a:pt x="30" y="60"/>
                    </a:lnTo>
                    <a:lnTo>
                      <a:pt x="196" y="60"/>
                    </a:lnTo>
                    <a:lnTo>
                      <a:pt x="205" y="61"/>
                    </a:lnTo>
                    <a:lnTo>
                      <a:pt x="215" y="62"/>
                    </a:lnTo>
                    <a:lnTo>
                      <a:pt x="225" y="65"/>
                    </a:lnTo>
                    <a:lnTo>
                      <a:pt x="234" y="69"/>
                    </a:lnTo>
                    <a:lnTo>
                      <a:pt x="243" y="75"/>
                    </a:lnTo>
                    <a:lnTo>
                      <a:pt x="252" y="81"/>
                    </a:lnTo>
                    <a:lnTo>
                      <a:pt x="260" y="89"/>
                    </a:lnTo>
                    <a:lnTo>
                      <a:pt x="268" y="97"/>
                    </a:lnTo>
                    <a:lnTo>
                      <a:pt x="275" y="106"/>
                    </a:lnTo>
                    <a:lnTo>
                      <a:pt x="282" y="114"/>
                    </a:lnTo>
                    <a:lnTo>
                      <a:pt x="287" y="125"/>
                    </a:lnTo>
                    <a:lnTo>
                      <a:pt x="291" y="135"/>
                    </a:lnTo>
                    <a:lnTo>
                      <a:pt x="296" y="145"/>
                    </a:lnTo>
                    <a:lnTo>
                      <a:pt x="298" y="156"/>
                    </a:lnTo>
                    <a:lnTo>
                      <a:pt x="300" y="168"/>
                    </a:lnTo>
                    <a:lnTo>
                      <a:pt x="301" y="179"/>
                    </a:lnTo>
                    <a:lnTo>
                      <a:pt x="301" y="255"/>
                    </a:lnTo>
                    <a:lnTo>
                      <a:pt x="300" y="265"/>
                    </a:lnTo>
                    <a:lnTo>
                      <a:pt x="299" y="275"/>
                    </a:lnTo>
                    <a:lnTo>
                      <a:pt x="296" y="286"/>
                    </a:lnTo>
                    <a:lnTo>
                      <a:pt x="292" y="295"/>
                    </a:lnTo>
                    <a:lnTo>
                      <a:pt x="287" y="304"/>
                    </a:lnTo>
                    <a:lnTo>
                      <a:pt x="282" y="313"/>
                    </a:lnTo>
                    <a:lnTo>
                      <a:pt x="276" y="321"/>
                    </a:lnTo>
                    <a:lnTo>
                      <a:pt x="269" y="329"/>
                    </a:lnTo>
                    <a:lnTo>
                      <a:pt x="261" y="335"/>
                    </a:lnTo>
                    <a:lnTo>
                      <a:pt x="254" y="342"/>
                    </a:lnTo>
                    <a:lnTo>
                      <a:pt x="244" y="347"/>
                    </a:lnTo>
                    <a:lnTo>
                      <a:pt x="236" y="351"/>
                    </a:lnTo>
                    <a:lnTo>
                      <a:pt x="226" y="356"/>
                    </a:lnTo>
                    <a:lnTo>
                      <a:pt x="216" y="358"/>
                    </a:lnTo>
                    <a:lnTo>
                      <a:pt x="205" y="360"/>
                    </a:lnTo>
                    <a:lnTo>
                      <a:pt x="196" y="360"/>
                    </a:lnTo>
                    <a:lnTo>
                      <a:pt x="30" y="360"/>
                    </a:lnTo>
                    <a:lnTo>
                      <a:pt x="24" y="361"/>
                    </a:lnTo>
                    <a:lnTo>
                      <a:pt x="19" y="362"/>
                    </a:lnTo>
                    <a:lnTo>
                      <a:pt x="13" y="365"/>
                    </a:lnTo>
                    <a:lnTo>
                      <a:pt x="9" y="368"/>
                    </a:lnTo>
                    <a:lnTo>
                      <a:pt x="5" y="374"/>
                    </a:lnTo>
                    <a:lnTo>
                      <a:pt x="3" y="378"/>
                    </a:lnTo>
                    <a:lnTo>
                      <a:pt x="1" y="384"/>
                    </a:lnTo>
                    <a:lnTo>
                      <a:pt x="0" y="390"/>
                    </a:lnTo>
                    <a:lnTo>
                      <a:pt x="1" y="396"/>
                    </a:lnTo>
                    <a:lnTo>
                      <a:pt x="3" y="402"/>
                    </a:lnTo>
                    <a:lnTo>
                      <a:pt x="5" y="407"/>
                    </a:lnTo>
                    <a:lnTo>
                      <a:pt x="9" y="411"/>
                    </a:lnTo>
                    <a:lnTo>
                      <a:pt x="13" y="416"/>
                    </a:lnTo>
                    <a:lnTo>
                      <a:pt x="19" y="418"/>
                    </a:lnTo>
                    <a:lnTo>
                      <a:pt x="24" y="420"/>
                    </a:lnTo>
                    <a:lnTo>
                      <a:pt x="30" y="420"/>
                    </a:lnTo>
                    <a:lnTo>
                      <a:pt x="196" y="420"/>
                    </a:lnTo>
                    <a:lnTo>
                      <a:pt x="212" y="419"/>
                    </a:lnTo>
                    <a:lnTo>
                      <a:pt x="228" y="417"/>
                    </a:lnTo>
                    <a:lnTo>
                      <a:pt x="244" y="412"/>
                    </a:lnTo>
                    <a:lnTo>
                      <a:pt x="259" y="407"/>
                    </a:lnTo>
                    <a:lnTo>
                      <a:pt x="273" y="400"/>
                    </a:lnTo>
                    <a:lnTo>
                      <a:pt x="287" y="392"/>
                    </a:lnTo>
                    <a:lnTo>
                      <a:pt x="300" y="382"/>
                    </a:lnTo>
                    <a:lnTo>
                      <a:pt x="312" y="372"/>
                    </a:lnTo>
                    <a:lnTo>
                      <a:pt x="322" y="360"/>
                    </a:lnTo>
                    <a:lnTo>
                      <a:pt x="332" y="347"/>
                    </a:lnTo>
                    <a:lnTo>
                      <a:pt x="341" y="333"/>
                    </a:lnTo>
                    <a:lnTo>
                      <a:pt x="347" y="319"/>
                    </a:lnTo>
                    <a:lnTo>
                      <a:pt x="353" y="303"/>
                    </a:lnTo>
                    <a:lnTo>
                      <a:pt x="357" y="288"/>
                    </a:lnTo>
                    <a:lnTo>
                      <a:pt x="360" y="272"/>
                    </a:lnTo>
                    <a:lnTo>
                      <a:pt x="361" y="255"/>
                    </a:lnTo>
                    <a:lnTo>
                      <a:pt x="361" y="179"/>
                    </a:lnTo>
                    <a:lnTo>
                      <a:pt x="360" y="163"/>
                    </a:lnTo>
                    <a:lnTo>
                      <a:pt x="358" y="146"/>
                    </a:lnTo>
                    <a:lnTo>
                      <a:pt x="353" y="130"/>
                    </a:lnTo>
                    <a:lnTo>
                      <a:pt x="348" y="115"/>
                    </a:lnTo>
                    <a:lnTo>
                      <a:pt x="342" y="99"/>
                    </a:lnTo>
                    <a:lnTo>
                      <a:pt x="333" y="85"/>
                    </a:lnTo>
                    <a:lnTo>
                      <a:pt x="323" y="70"/>
                    </a:lnTo>
                    <a:lnTo>
                      <a:pt x="314" y="57"/>
                    </a:lnTo>
                    <a:lnTo>
                      <a:pt x="302" y="45"/>
                    </a:lnTo>
                    <a:lnTo>
                      <a:pt x="289" y="34"/>
                    </a:lnTo>
                    <a:lnTo>
                      <a:pt x="275" y="24"/>
                    </a:lnTo>
                    <a:lnTo>
                      <a:pt x="261" y="16"/>
                    </a:lnTo>
                    <a:lnTo>
                      <a:pt x="246" y="9"/>
                    </a:lnTo>
                    <a:lnTo>
                      <a:pt x="229" y="4"/>
                    </a:lnTo>
                    <a:lnTo>
                      <a:pt x="213" y="1"/>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grpSp>
        <p:grpSp>
          <p:nvGrpSpPr>
            <p:cNvPr id="10" name="Group 9">
              <a:extLst>
                <a:ext uri="{FF2B5EF4-FFF2-40B4-BE49-F238E27FC236}">
                  <a16:creationId xmlns:a16="http://schemas.microsoft.com/office/drawing/2014/main" id="{F673E653-F18F-4748-666B-72F88A8309E3}"/>
                </a:ext>
              </a:extLst>
            </p:cNvPr>
            <p:cNvGrpSpPr/>
            <p:nvPr/>
          </p:nvGrpSpPr>
          <p:grpSpPr>
            <a:xfrm>
              <a:off x="4504237" y="3350953"/>
              <a:ext cx="405018" cy="375771"/>
              <a:chOff x="9879013" y="2500313"/>
              <a:chExt cx="285750" cy="265113"/>
            </a:xfrm>
            <a:solidFill>
              <a:srgbClr val="0070C0"/>
            </a:solidFill>
            <a:effectLst/>
          </p:grpSpPr>
          <p:sp>
            <p:nvSpPr>
              <p:cNvPr id="12" name="Freeform 3859">
                <a:extLst>
                  <a:ext uri="{FF2B5EF4-FFF2-40B4-BE49-F238E27FC236}">
                    <a16:creationId xmlns:a16="http://schemas.microsoft.com/office/drawing/2014/main" id="{28F73E26-876D-72A8-13A4-8A60EC4F5C8B}"/>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3" name="Freeform 3860">
                <a:extLst>
                  <a:ext uri="{FF2B5EF4-FFF2-40B4-BE49-F238E27FC236}">
                    <a16:creationId xmlns:a16="http://schemas.microsoft.com/office/drawing/2014/main" id="{2E844D3E-8FD2-32E3-5330-D1E890945B7B}"/>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4" name="Freeform 3861">
                <a:extLst>
                  <a:ext uri="{FF2B5EF4-FFF2-40B4-BE49-F238E27FC236}">
                    <a16:creationId xmlns:a16="http://schemas.microsoft.com/office/drawing/2014/main" id="{C347314B-DDA8-B126-5C93-3BAD30226086}"/>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5" name="Freeform 3862">
                <a:extLst>
                  <a:ext uri="{FF2B5EF4-FFF2-40B4-BE49-F238E27FC236}">
                    <a16:creationId xmlns:a16="http://schemas.microsoft.com/office/drawing/2014/main" id="{A4212CDA-9C9B-D924-F527-BB291FED1CC4}"/>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grpSp>
        <p:sp>
          <p:nvSpPr>
            <p:cNvPr id="11" name="Freeform 3091">
              <a:extLst>
                <a:ext uri="{FF2B5EF4-FFF2-40B4-BE49-F238E27FC236}">
                  <a16:creationId xmlns:a16="http://schemas.microsoft.com/office/drawing/2014/main" id="{C922C0A1-2F8F-F54E-F302-AAD359225C56}"/>
                </a:ext>
              </a:extLst>
            </p:cNvPr>
            <p:cNvSpPr>
              <a:spLocks noEditPoints="1"/>
            </p:cNvSpPr>
            <p:nvPr/>
          </p:nvSpPr>
          <p:spPr bwMode="auto">
            <a:xfrm rot="5400000">
              <a:off x="5923275" y="4736214"/>
              <a:ext cx="395049" cy="395049"/>
            </a:xfrm>
            <a:custGeom>
              <a:avLst/>
              <a:gdLst>
                <a:gd name="T0" fmla="*/ 175 w 360"/>
                <a:gd name="T1" fmla="*/ 322 h 359"/>
                <a:gd name="T2" fmla="*/ 166 w 360"/>
                <a:gd name="T3" fmla="*/ 319 h 359"/>
                <a:gd name="T4" fmla="*/ 161 w 360"/>
                <a:gd name="T5" fmla="*/ 313 h 359"/>
                <a:gd name="T6" fmla="*/ 157 w 360"/>
                <a:gd name="T7" fmla="*/ 303 h 359"/>
                <a:gd name="T8" fmla="*/ 157 w 360"/>
                <a:gd name="T9" fmla="*/ 294 h 359"/>
                <a:gd name="T10" fmla="*/ 161 w 360"/>
                <a:gd name="T11" fmla="*/ 286 h 359"/>
                <a:gd name="T12" fmla="*/ 166 w 360"/>
                <a:gd name="T13" fmla="*/ 280 h 359"/>
                <a:gd name="T14" fmla="*/ 175 w 360"/>
                <a:gd name="T15" fmla="*/ 276 h 359"/>
                <a:gd name="T16" fmla="*/ 184 w 360"/>
                <a:gd name="T17" fmla="*/ 276 h 359"/>
                <a:gd name="T18" fmla="*/ 194 w 360"/>
                <a:gd name="T19" fmla="*/ 280 h 359"/>
                <a:gd name="T20" fmla="*/ 200 w 360"/>
                <a:gd name="T21" fmla="*/ 286 h 359"/>
                <a:gd name="T22" fmla="*/ 203 w 360"/>
                <a:gd name="T23" fmla="*/ 294 h 359"/>
                <a:gd name="T24" fmla="*/ 203 w 360"/>
                <a:gd name="T25" fmla="*/ 303 h 359"/>
                <a:gd name="T26" fmla="*/ 200 w 360"/>
                <a:gd name="T27" fmla="*/ 313 h 359"/>
                <a:gd name="T28" fmla="*/ 194 w 360"/>
                <a:gd name="T29" fmla="*/ 319 h 359"/>
                <a:gd name="T30" fmla="*/ 184 w 360"/>
                <a:gd name="T31" fmla="*/ 322 h 359"/>
                <a:gd name="T32" fmla="*/ 168 w 360"/>
                <a:gd name="T33" fmla="*/ 140 h 359"/>
                <a:gd name="T34" fmla="*/ 171 w 360"/>
                <a:gd name="T35" fmla="*/ 132 h 359"/>
                <a:gd name="T36" fmla="*/ 180 w 360"/>
                <a:gd name="T37" fmla="*/ 128 h 359"/>
                <a:gd name="T38" fmla="*/ 188 w 360"/>
                <a:gd name="T39" fmla="*/ 132 h 359"/>
                <a:gd name="T40" fmla="*/ 191 w 360"/>
                <a:gd name="T41" fmla="*/ 140 h 359"/>
                <a:gd name="T42" fmla="*/ 191 w 360"/>
                <a:gd name="T43" fmla="*/ 244 h 359"/>
                <a:gd name="T44" fmla="*/ 184 w 360"/>
                <a:gd name="T45" fmla="*/ 250 h 359"/>
                <a:gd name="T46" fmla="*/ 175 w 360"/>
                <a:gd name="T47" fmla="*/ 250 h 359"/>
                <a:gd name="T48" fmla="*/ 169 w 360"/>
                <a:gd name="T49" fmla="*/ 244 h 359"/>
                <a:gd name="T50" fmla="*/ 168 w 360"/>
                <a:gd name="T51" fmla="*/ 140 h 359"/>
                <a:gd name="T52" fmla="*/ 190 w 360"/>
                <a:gd name="T53" fmla="*/ 6 h 359"/>
                <a:gd name="T54" fmla="*/ 187 w 360"/>
                <a:gd name="T55" fmla="*/ 1 h 359"/>
                <a:gd name="T56" fmla="*/ 180 w 360"/>
                <a:gd name="T57" fmla="*/ 0 h 359"/>
                <a:gd name="T58" fmla="*/ 174 w 360"/>
                <a:gd name="T59" fmla="*/ 1 h 359"/>
                <a:gd name="T60" fmla="*/ 169 w 360"/>
                <a:gd name="T61" fmla="*/ 6 h 359"/>
                <a:gd name="T62" fmla="*/ 1 w 360"/>
                <a:gd name="T63" fmla="*/ 344 h 359"/>
                <a:gd name="T64" fmla="*/ 1 w 360"/>
                <a:gd name="T65" fmla="*/ 351 h 359"/>
                <a:gd name="T66" fmla="*/ 4 w 360"/>
                <a:gd name="T67" fmla="*/ 356 h 359"/>
                <a:gd name="T68" fmla="*/ 9 w 360"/>
                <a:gd name="T69" fmla="*/ 358 h 359"/>
                <a:gd name="T70" fmla="*/ 347 w 360"/>
                <a:gd name="T71" fmla="*/ 359 h 359"/>
                <a:gd name="T72" fmla="*/ 348 w 360"/>
                <a:gd name="T73" fmla="*/ 359 h 359"/>
                <a:gd name="T74" fmla="*/ 357 w 360"/>
                <a:gd name="T75" fmla="*/ 356 h 359"/>
                <a:gd name="T76" fmla="*/ 360 w 360"/>
                <a:gd name="T77" fmla="*/ 347 h 359"/>
                <a:gd name="T78" fmla="*/ 358 w 360"/>
                <a:gd name="T79" fmla="*/ 34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0" h="359">
                  <a:moveTo>
                    <a:pt x="180" y="322"/>
                  </a:moveTo>
                  <a:lnTo>
                    <a:pt x="175" y="322"/>
                  </a:lnTo>
                  <a:lnTo>
                    <a:pt x="171" y="321"/>
                  </a:lnTo>
                  <a:lnTo>
                    <a:pt x="166" y="319"/>
                  </a:lnTo>
                  <a:lnTo>
                    <a:pt x="163" y="316"/>
                  </a:lnTo>
                  <a:lnTo>
                    <a:pt x="161" y="313"/>
                  </a:lnTo>
                  <a:lnTo>
                    <a:pt x="158" y="308"/>
                  </a:lnTo>
                  <a:lnTo>
                    <a:pt x="157" y="303"/>
                  </a:lnTo>
                  <a:lnTo>
                    <a:pt x="156" y="299"/>
                  </a:lnTo>
                  <a:lnTo>
                    <a:pt x="157" y="294"/>
                  </a:lnTo>
                  <a:lnTo>
                    <a:pt x="158" y="290"/>
                  </a:lnTo>
                  <a:lnTo>
                    <a:pt x="161" y="286"/>
                  </a:lnTo>
                  <a:lnTo>
                    <a:pt x="163" y="282"/>
                  </a:lnTo>
                  <a:lnTo>
                    <a:pt x="166" y="280"/>
                  </a:lnTo>
                  <a:lnTo>
                    <a:pt x="171" y="277"/>
                  </a:lnTo>
                  <a:lnTo>
                    <a:pt x="175" y="276"/>
                  </a:lnTo>
                  <a:lnTo>
                    <a:pt x="180" y="275"/>
                  </a:lnTo>
                  <a:lnTo>
                    <a:pt x="184" y="276"/>
                  </a:lnTo>
                  <a:lnTo>
                    <a:pt x="189" y="277"/>
                  </a:lnTo>
                  <a:lnTo>
                    <a:pt x="194" y="280"/>
                  </a:lnTo>
                  <a:lnTo>
                    <a:pt x="197" y="282"/>
                  </a:lnTo>
                  <a:lnTo>
                    <a:pt x="200" y="286"/>
                  </a:lnTo>
                  <a:lnTo>
                    <a:pt x="202" y="290"/>
                  </a:lnTo>
                  <a:lnTo>
                    <a:pt x="203" y="294"/>
                  </a:lnTo>
                  <a:lnTo>
                    <a:pt x="205" y="299"/>
                  </a:lnTo>
                  <a:lnTo>
                    <a:pt x="203" y="303"/>
                  </a:lnTo>
                  <a:lnTo>
                    <a:pt x="202" y="308"/>
                  </a:lnTo>
                  <a:lnTo>
                    <a:pt x="200" y="313"/>
                  </a:lnTo>
                  <a:lnTo>
                    <a:pt x="197" y="316"/>
                  </a:lnTo>
                  <a:lnTo>
                    <a:pt x="194" y="319"/>
                  </a:lnTo>
                  <a:lnTo>
                    <a:pt x="189" y="321"/>
                  </a:lnTo>
                  <a:lnTo>
                    <a:pt x="184" y="322"/>
                  </a:lnTo>
                  <a:lnTo>
                    <a:pt x="180" y="322"/>
                  </a:lnTo>
                  <a:close/>
                  <a:moveTo>
                    <a:pt x="168" y="140"/>
                  </a:moveTo>
                  <a:lnTo>
                    <a:pt x="169" y="136"/>
                  </a:lnTo>
                  <a:lnTo>
                    <a:pt x="171" y="132"/>
                  </a:lnTo>
                  <a:lnTo>
                    <a:pt x="175" y="130"/>
                  </a:lnTo>
                  <a:lnTo>
                    <a:pt x="180" y="128"/>
                  </a:lnTo>
                  <a:lnTo>
                    <a:pt x="184" y="130"/>
                  </a:lnTo>
                  <a:lnTo>
                    <a:pt x="188" y="132"/>
                  </a:lnTo>
                  <a:lnTo>
                    <a:pt x="191" y="136"/>
                  </a:lnTo>
                  <a:lnTo>
                    <a:pt x="191" y="140"/>
                  </a:lnTo>
                  <a:lnTo>
                    <a:pt x="191" y="239"/>
                  </a:lnTo>
                  <a:lnTo>
                    <a:pt x="191" y="244"/>
                  </a:lnTo>
                  <a:lnTo>
                    <a:pt x="188" y="247"/>
                  </a:lnTo>
                  <a:lnTo>
                    <a:pt x="184" y="250"/>
                  </a:lnTo>
                  <a:lnTo>
                    <a:pt x="180" y="251"/>
                  </a:lnTo>
                  <a:lnTo>
                    <a:pt x="175" y="250"/>
                  </a:lnTo>
                  <a:lnTo>
                    <a:pt x="171" y="247"/>
                  </a:lnTo>
                  <a:lnTo>
                    <a:pt x="169" y="244"/>
                  </a:lnTo>
                  <a:lnTo>
                    <a:pt x="168" y="239"/>
                  </a:lnTo>
                  <a:lnTo>
                    <a:pt x="168" y="140"/>
                  </a:lnTo>
                  <a:close/>
                  <a:moveTo>
                    <a:pt x="358" y="339"/>
                  </a:moveTo>
                  <a:lnTo>
                    <a:pt x="190" y="6"/>
                  </a:lnTo>
                  <a:lnTo>
                    <a:pt x="189" y="4"/>
                  </a:lnTo>
                  <a:lnTo>
                    <a:pt x="187" y="1"/>
                  </a:lnTo>
                  <a:lnTo>
                    <a:pt x="183" y="0"/>
                  </a:lnTo>
                  <a:lnTo>
                    <a:pt x="180" y="0"/>
                  </a:lnTo>
                  <a:lnTo>
                    <a:pt x="177" y="0"/>
                  </a:lnTo>
                  <a:lnTo>
                    <a:pt x="174" y="1"/>
                  </a:lnTo>
                  <a:lnTo>
                    <a:pt x="171" y="4"/>
                  </a:lnTo>
                  <a:lnTo>
                    <a:pt x="169" y="6"/>
                  </a:lnTo>
                  <a:lnTo>
                    <a:pt x="1" y="341"/>
                  </a:lnTo>
                  <a:lnTo>
                    <a:pt x="1" y="344"/>
                  </a:lnTo>
                  <a:lnTo>
                    <a:pt x="0" y="347"/>
                  </a:lnTo>
                  <a:lnTo>
                    <a:pt x="1" y="351"/>
                  </a:lnTo>
                  <a:lnTo>
                    <a:pt x="2" y="353"/>
                  </a:lnTo>
                  <a:lnTo>
                    <a:pt x="4" y="356"/>
                  </a:lnTo>
                  <a:lnTo>
                    <a:pt x="7" y="357"/>
                  </a:lnTo>
                  <a:lnTo>
                    <a:pt x="9" y="358"/>
                  </a:lnTo>
                  <a:lnTo>
                    <a:pt x="12" y="359"/>
                  </a:lnTo>
                  <a:lnTo>
                    <a:pt x="347" y="359"/>
                  </a:lnTo>
                  <a:lnTo>
                    <a:pt x="347" y="359"/>
                  </a:lnTo>
                  <a:lnTo>
                    <a:pt x="348" y="359"/>
                  </a:lnTo>
                  <a:lnTo>
                    <a:pt x="352" y="358"/>
                  </a:lnTo>
                  <a:lnTo>
                    <a:pt x="357" y="356"/>
                  </a:lnTo>
                  <a:lnTo>
                    <a:pt x="359" y="352"/>
                  </a:lnTo>
                  <a:lnTo>
                    <a:pt x="360" y="347"/>
                  </a:lnTo>
                  <a:lnTo>
                    <a:pt x="359" y="343"/>
                  </a:lnTo>
                  <a:lnTo>
                    <a:pt x="358" y="340"/>
                  </a:lnTo>
                  <a:lnTo>
                    <a:pt x="358" y="339"/>
                  </a:lnTo>
                  <a:close/>
                </a:path>
              </a:pathLst>
            </a:custGeom>
            <a:solidFill>
              <a:srgbClr val="0070C0"/>
            </a:solidFill>
            <a:ln>
              <a:noFill/>
            </a:ln>
            <a:effectLst/>
          </p:spPr>
          <p:txBody>
            <a:bodyPr vert="horz" wrap="square" lIns="91440" tIns="45720" rIns="91440" bIns="45720" numCol="1" anchor="t" anchorCtr="0" compatLnSpc="1">
              <a:prstTxWarp prst="textNoShape">
                <a:avLst/>
              </a:prstTxWarp>
            </a:bodyPr>
            <a:lstStyle/>
            <a:p>
              <a:endParaRPr lang="en-US" baseline="-25000"/>
            </a:p>
          </p:txBody>
        </p:sp>
      </p:grpSp>
      <p:grpSp>
        <p:nvGrpSpPr>
          <p:cNvPr id="32" name="Group 31">
            <a:extLst>
              <a:ext uri="{FF2B5EF4-FFF2-40B4-BE49-F238E27FC236}">
                <a16:creationId xmlns:a16="http://schemas.microsoft.com/office/drawing/2014/main" id="{3AE7C0E7-D301-D7F4-8EB1-5079036DDA8D}"/>
              </a:ext>
            </a:extLst>
          </p:cNvPr>
          <p:cNvGrpSpPr/>
          <p:nvPr/>
        </p:nvGrpSpPr>
        <p:grpSpPr>
          <a:xfrm>
            <a:off x="12469031" y="1699616"/>
            <a:ext cx="8235721" cy="2377458"/>
            <a:chOff x="2158167" y="5220121"/>
            <a:chExt cx="2724345" cy="1178931"/>
          </a:xfrm>
        </p:grpSpPr>
        <p:sp>
          <p:nvSpPr>
            <p:cNvPr id="33" name="Text Placeholder 2">
              <a:extLst>
                <a:ext uri="{FF2B5EF4-FFF2-40B4-BE49-F238E27FC236}">
                  <a16:creationId xmlns:a16="http://schemas.microsoft.com/office/drawing/2014/main" id="{010DE34C-CA2A-21A6-A560-326720EED2FF}"/>
                </a:ext>
              </a:extLst>
            </p:cNvPr>
            <p:cNvSpPr txBox="1">
              <a:spLocks/>
            </p:cNvSpPr>
            <p:nvPr/>
          </p:nvSpPr>
          <p:spPr>
            <a:xfrm>
              <a:off x="2158167" y="5597034"/>
              <a:ext cx="2724345" cy="80201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lgn="l">
                <a:spcBef>
                  <a:spcPts val="300"/>
                </a:spcBef>
                <a:buFont typeface="Arial" panose="020B0604020202020204" pitchFamily="34" charset="0"/>
                <a:buChar char="•"/>
              </a:pPr>
              <a:r>
                <a:rPr lang="en-US" sz="3800" b="0" i="0" dirty="0">
                  <a:solidFill>
                    <a:srgbClr val="404040"/>
                  </a:solidFill>
                  <a:effectLst/>
                  <a:latin typeface="Inter"/>
                </a:rPr>
                <a:t>Competitive salaries and long employee tenure.</a:t>
              </a:r>
            </a:p>
            <a:p>
              <a:pPr marL="742950" lvl="1" indent="-285750" algn="l">
                <a:spcBef>
                  <a:spcPts val="300"/>
                </a:spcBef>
                <a:buFont typeface="Arial" panose="020B0604020202020204" pitchFamily="34" charset="0"/>
                <a:buChar char="•"/>
              </a:pPr>
              <a:r>
                <a:rPr lang="en-US" sz="3800" b="0" i="0" dirty="0">
                  <a:solidFill>
                    <a:srgbClr val="404040"/>
                  </a:solidFill>
                  <a:effectLst/>
                  <a:latin typeface="Inter"/>
                </a:rPr>
                <a:t>High job satisfaction and productivity.</a:t>
              </a:r>
            </a:p>
          </p:txBody>
        </p:sp>
        <p:sp>
          <p:nvSpPr>
            <p:cNvPr id="34" name="TextBox 33">
              <a:extLst>
                <a:ext uri="{FF2B5EF4-FFF2-40B4-BE49-F238E27FC236}">
                  <a16:creationId xmlns:a16="http://schemas.microsoft.com/office/drawing/2014/main" id="{4A3F27B8-B4B4-DB46-20D5-CA7DE0C8A73C}"/>
                </a:ext>
              </a:extLst>
            </p:cNvPr>
            <p:cNvSpPr txBox="1"/>
            <p:nvPr/>
          </p:nvSpPr>
          <p:spPr>
            <a:xfrm>
              <a:off x="2158167" y="5220121"/>
              <a:ext cx="934840" cy="305240"/>
            </a:xfrm>
            <a:prstGeom prst="rect">
              <a:avLst/>
            </a:prstGeom>
            <a:noFill/>
          </p:spPr>
          <p:txBody>
            <a:bodyPr wrap="none" lIns="0" tIns="0" rIns="0" bIns="0" rtlCol="0" anchor="ctr">
              <a:spAutoFit/>
            </a:bodyPr>
            <a:lstStyle/>
            <a:p>
              <a:r>
                <a:rPr lang="cy-GB" sz="40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rPr>
                <a:t>STRENGTHS</a:t>
              </a:r>
              <a:endParaRPr lang="en-US" sz="40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grpSp>
        <p:nvGrpSpPr>
          <p:cNvPr id="35" name="Group 34">
            <a:extLst>
              <a:ext uri="{FF2B5EF4-FFF2-40B4-BE49-F238E27FC236}">
                <a16:creationId xmlns:a16="http://schemas.microsoft.com/office/drawing/2014/main" id="{863398BE-9332-D165-3C00-43BF876467BE}"/>
              </a:ext>
            </a:extLst>
          </p:cNvPr>
          <p:cNvGrpSpPr/>
          <p:nvPr/>
        </p:nvGrpSpPr>
        <p:grpSpPr>
          <a:xfrm>
            <a:off x="11821356" y="-2000315"/>
            <a:ext cx="8389879" cy="3784687"/>
            <a:chOff x="2158167" y="4808761"/>
            <a:chExt cx="2687529" cy="6935218"/>
          </a:xfrm>
        </p:grpSpPr>
        <p:sp>
          <p:nvSpPr>
            <p:cNvPr id="36" name="Text Placeholder 2">
              <a:extLst>
                <a:ext uri="{FF2B5EF4-FFF2-40B4-BE49-F238E27FC236}">
                  <a16:creationId xmlns:a16="http://schemas.microsoft.com/office/drawing/2014/main" id="{06D82CDA-412B-4FDD-9276-596053941FE4}"/>
                </a:ext>
              </a:extLst>
            </p:cNvPr>
            <p:cNvSpPr txBox="1">
              <a:spLocks/>
            </p:cNvSpPr>
            <p:nvPr/>
          </p:nvSpPr>
          <p:spPr>
            <a:xfrm>
              <a:off x="2158167" y="5916230"/>
              <a:ext cx="2687529" cy="582774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lgn="l">
                <a:spcBef>
                  <a:spcPts val="300"/>
                </a:spcBef>
                <a:buFont typeface="Arial" panose="020B0604020202020204" pitchFamily="34" charset="0"/>
                <a:buChar char="•"/>
              </a:pPr>
              <a:r>
                <a:rPr lang="en-US" sz="3800" b="0" i="0" dirty="0">
                  <a:solidFill>
                    <a:srgbClr val="404040"/>
                  </a:solidFill>
                  <a:effectLst/>
                  <a:latin typeface="Inter"/>
                </a:rPr>
                <a:t>High turnover and weak incentive programs.</a:t>
              </a:r>
            </a:p>
            <a:p>
              <a:pPr marL="742950" lvl="1" indent="-285750" algn="l">
                <a:spcBef>
                  <a:spcPts val="300"/>
                </a:spcBef>
                <a:buFont typeface="Arial" panose="020B0604020202020204" pitchFamily="34" charset="0"/>
                <a:buChar char="•"/>
              </a:pPr>
              <a:r>
                <a:rPr lang="en-US" sz="3800" b="0" i="0" dirty="0">
                  <a:solidFill>
                    <a:srgbClr val="404040"/>
                  </a:solidFill>
                  <a:effectLst/>
                  <a:latin typeface="Inter"/>
                </a:rPr>
                <a:t>Salary disparities and lack of training opportunities.</a:t>
              </a:r>
              <a:r>
                <a:rPr lang="en-US" sz="3800" dirty="0">
                  <a:solidFill>
                    <a:srgbClr val="B0F7F4"/>
                  </a:solidFill>
                  <a:latin typeface="Segoe UI" panose="020B0502040204020203" pitchFamily="34" charset="0"/>
                  <a:cs typeface="Segoe UI" panose="020B0502040204020203" pitchFamily="34" charset="0"/>
                </a:rPr>
                <a:t>.</a:t>
              </a:r>
            </a:p>
          </p:txBody>
        </p:sp>
        <p:sp>
          <p:nvSpPr>
            <p:cNvPr id="37" name="TextBox 36">
              <a:extLst>
                <a:ext uri="{FF2B5EF4-FFF2-40B4-BE49-F238E27FC236}">
                  <a16:creationId xmlns:a16="http://schemas.microsoft.com/office/drawing/2014/main" id="{EFE9F364-DC1D-18E9-4722-4022526CD7BC}"/>
                </a:ext>
              </a:extLst>
            </p:cNvPr>
            <p:cNvSpPr txBox="1"/>
            <p:nvPr/>
          </p:nvSpPr>
          <p:spPr>
            <a:xfrm>
              <a:off x="2158167" y="4808761"/>
              <a:ext cx="1020284" cy="1127965"/>
            </a:xfrm>
            <a:prstGeom prst="rect">
              <a:avLst/>
            </a:prstGeom>
            <a:noFill/>
          </p:spPr>
          <p:txBody>
            <a:bodyPr wrap="none" lIns="0" tIns="0" rIns="0" bIns="0" rtlCol="0" anchor="ctr">
              <a:spAutoFit/>
            </a:bodyPr>
            <a:lstStyle/>
            <a:p>
              <a:r>
                <a:rPr lang="cy-GB" sz="40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rPr>
                <a:t>WEAKNESSES</a:t>
              </a:r>
              <a:endParaRPr lang="en-US" sz="32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grpSp>
        <p:nvGrpSpPr>
          <p:cNvPr id="38" name="Group 37">
            <a:extLst>
              <a:ext uri="{FF2B5EF4-FFF2-40B4-BE49-F238E27FC236}">
                <a16:creationId xmlns:a16="http://schemas.microsoft.com/office/drawing/2014/main" id="{8B016477-5209-9D96-6503-FD66DDE2AAB4}"/>
              </a:ext>
            </a:extLst>
          </p:cNvPr>
          <p:cNvGrpSpPr/>
          <p:nvPr/>
        </p:nvGrpSpPr>
        <p:grpSpPr>
          <a:xfrm>
            <a:off x="-7004739" y="5064844"/>
            <a:ext cx="3821389" cy="1943225"/>
            <a:chOff x="1107921" y="3019704"/>
            <a:chExt cx="3026659" cy="1943225"/>
          </a:xfrm>
        </p:grpSpPr>
        <p:sp>
          <p:nvSpPr>
            <p:cNvPr id="39" name="Text Placeholder 2">
              <a:extLst>
                <a:ext uri="{FF2B5EF4-FFF2-40B4-BE49-F238E27FC236}">
                  <a16:creationId xmlns:a16="http://schemas.microsoft.com/office/drawing/2014/main" id="{2E806379-E78F-DEED-C037-E2A4BBF361A7}"/>
                </a:ext>
              </a:extLst>
            </p:cNvPr>
            <p:cNvSpPr txBox="1">
              <a:spLocks/>
            </p:cNvSpPr>
            <p:nvPr/>
          </p:nvSpPr>
          <p:spPr>
            <a:xfrm>
              <a:off x="1107921" y="3428663"/>
              <a:ext cx="3026659" cy="1534266"/>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lgn="l">
                <a:spcBef>
                  <a:spcPts val="300"/>
                </a:spcBef>
                <a:buFont typeface="Arial" panose="020B0604020202020204" pitchFamily="34" charset="0"/>
                <a:buChar char="•"/>
              </a:pPr>
              <a:r>
                <a:rPr lang="en-US" sz="1800" b="0" i="0" dirty="0">
                  <a:solidFill>
                    <a:srgbClr val="404040"/>
                  </a:solidFill>
                  <a:effectLst/>
                  <a:latin typeface="Inter"/>
                </a:rPr>
                <a:t>Improve training programs and offer remote work.</a:t>
              </a:r>
            </a:p>
            <a:p>
              <a:pPr marL="742950" lvl="1" indent="-285750" algn="l">
                <a:spcBef>
                  <a:spcPts val="300"/>
                </a:spcBef>
                <a:buFont typeface="Arial" panose="020B0604020202020204" pitchFamily="34" charset="0"/>
                <a:buChar char="•"/>
              </a:pPr>
              <a:r>
                <a:rPr lang="en-US" sz="1800" b="0" i="0" dirty="0">
                  <a:solidFill>
                    <a:srgbClr val="404040"/>
                  </a:solidFill>
                  <a:effectLst/>
                  <a:latin typeface="Inter"/>
                </a:rPr>
                <a:t>Leverage technology and expand into new markets.</a:t>
              </a:r>
            </a:p>
          </p:txBody>
        </p:sp>
        <p:sp>
          <p:nvSpPr>
            <p:cNvPr id="40" name="TextBox 39">
              <a:extLst>
                <a:ext uri="{FF2B5EF4-FFF2-40B4-BE49-F238E27FC236}">
                  <a16:creationId xmlns:a16="http://schemas.microsoft.com/office/drawing/2014/main" id="{78418C5B-8B39-02C7-E20F-35C3D0ADF994}"/>
                </a:ext>
              </a:extLst>
            </p:cNvPr>
            <p:cNvSpPr txBox="1"/>
            <p:nvPr/>
          </p:nvSpPr>
          <p:spPr>
            <a:xfrm>
              <a:off x="2306975" y="3019704"/>
              <a:ext cx="1827605" cy="369332"/>
            </a:xfrm>
            <a:prstGeom prst="rect">
              <a:avLst/>
            </a:prstGeom>
            <a:noFill/>
          </p:spPr>
          <p:txBody>
            <a:bodyPr wrap="none" lIns="0" tIns="0" rIns="0" bIns="0" rtlCol="0" anchor="ctr">
              <a:spAutoFit/>
            </a:bodyPr>
            <a:lstStyle/>
            <a:p>
              <a:pPr algn="r"/>
              <a:r>
                <a:rPr lang="cy-GB" sz="24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rPr>
                <a:t>OPPORTUNITIES</a:t>
              </a:r>
              <a:endParaRPr lang="en-US"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grpSp>
        <p:nvGrpSpPr>
          <p:cNvPr id="41" name="Group 40">
            <a:extLst>
              <a:ext uri="{FF2B5EF4-FFF2-40B4-BE49-F238E27FC236}">
                <a16:creationId xmlns:a16="http://schemas.microsoft.com/office/drawing/2014/main" id="{14C1650D-B5BB-EBCD-1F2F-CD58248DC525}"/>
              </a:ext>
            </a:extLst>
          </p:cNvPr>
          <p:cNvGrpSpPr/>
          <p:nvPr/>
        </p:nvGrpSpPr>
        <p:grpSpPr>
          <a:xfrm>
            <a:off x="2236157" y="1877818"/>
            <a:ext cx="7719685" cy="3603015"/>
            <a:chOff x="392890" y="4107897"/>
            <a:chExt cx="3741690" cy="4465458"/>
          </a:xfrm>
        </p:grpSpPr>
        <p:sp>
          <p:nvSpPr>
            <p:cNvPr id="42" name="Text Placeholder 2">
              <a:extLst>
                <a:ext uri="{FF2B5EF4-FFF2-40B4-BE49-F238E27FC236}">
                  <a16:creationId xmlns:a16="http://schemas.microsoft.com/office/drawing/2014/main" id="{BE18BC82-66F0-FD46-92B3-DE32429831BB}"/>
                </a:ext>
              </a:extLst>
            </p:cNvPr>
            <p:cNvSpPr txBox="1">
              <a:spLocks/>
            </p:cNvSpPr>
            <p:nvPr/>
          </p:nvSpPr>
          <p:spPr>
            <a:xfrm>
              <a:off x="751515" y="4850797"/>
              <a:ext cx="3383065" cy="372255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lgn="l">
                <a:spcBef>
                  <a:spcPts val="300"/>
                </a:spcBef>
                <a:buFont typeface="Arial" panose="020B0604020202020204" pitchFamily="34" charset="0"/>
                <a:buChar char="•"/>
              </a:pPr>
              <a:r>
                <a:rPr lang="en-US" sz="3800" b="0" i="0" dirty="0">
                  <a:solidFill>
                    <a:srgbClr val="404040"/>
                  </a:solidFill>
                  <a:effectLst/>
                  <a:latin typeface="Inter"/>
                </a:rPr>
                <a:t>Intense competition for talent and rising recruitment costs.</a:t>
              </a:r>
            </a:p>
            <a:p>
              <a:pPr marL="742950" lvl="1" indent="-285750" algn="l">
                <a:spcBef>
                  <a:spcPts val="300"/>
                </a:spcBef>
                <a:buFont typeface="Arial" panose="020B0604020202020204" pitchFamily="34" charset="0"/>
                <a:buChar char="•"/>
              </a:pPr>
              <a:r>
                <a:rPr lang="en-US" sz="3800" b="0" i="0" dirty="0">
                  <a:solidFill>
                    <a:srgbClr val="404040"/>
                  </a:solidFill>
                  <a:effectLst/>
                  <a:latin typeface="Inter"/>
                </a:rPr>
                <a:t>Work pressures and new regulations</a:t>
              </a:r>
              <a:endParaRPr lang="en-US" sz="3800" dirty="0">
                <a:solidFill>
                  <a:srgbClr val="B0F7F4"/>
                </a:solidFill>
                <a:latin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2634144E-F527-0B40-6222-1E0E4170B37C}"/>
                </a:ext>
              </a:extLst>
            </p:cNvPr>
            <p:cNvSpPr txBox="1"/>
            <p:nvPr/>
          </p:nvSpPr>
          <p:spPr>
            <a:xfrm>
              <a:off x="392890" y="4107897"/>
              <a:ext cx="1028176" cy="762896"/>
            </a:xfrm>
            <a:prstGeom prst="rect">
              <a:avLst/>
            </a:prstGeom>
            <a:noFill/>
          </p:spPr>
          <p:txBody>
            <a:bodyPr wrap="none" lIns="0" tIns="0" rIns="0" bIns="0" rtlCol="0" anchor="ctr">
              <a:spAutoFit/>
            </a:bodyPr>
            <a:lstStyle/>
            <a:p>
              <a:r>
                <a:rPr lang="cy-GB" sz="4000"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rPr>
                <a:t>THREATS</a:t>
              </a:r>
              <a:endParaRPr lang="en-US" dirty="0">
                <a:solidFill>
                  <a:schemeClr val="accent3"/>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2259987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a:stretch>
            <a:fillRect t="-21000" b="-21000"/>
          </a:stretch>
        </a:blipFill>
        <a:effectLst/>
      </p:bgPr>
    </p:bg>
    <p:spTree>
      <p:nvGrpSpPr>
        <p:cNvPr id="1" name="Shape 1037">
          <a:extLst>
            <a:ext uri="{FF2B5EF4-FFF2-40B4-BE49-F238E27FC236}">
              <a16:creationId xmlns:a16="http://schemas.microsoft.com/office/drawing/2014/main" id="{BF533E68-63C8-6390-E6A6-AE60F2B23FE3}"/>
            </a:ext>
          </a:extLst>
        </p:cNvPr>
        <p:cNvGrpSpPr/>
        <p:nvPr/>
      </p:nvGrpSpPr>
      <p:grpSpPr>
        <a:xfrm>
          <a:off x="0" y="0"/>
          <a:ext cx="0" cy="0"/>
          <a:chOff x="0" y="0"/>
          <a:chExt cx="0" cy="0"/>
        </a:xfrm>
      </p:grpSpPr>
    </p:spTree>
    <p:extLst>
      <p:ext uri="{BB962C8B-B14F-4D97-AF65-F5344CB8AC3E}">
        <p14:creationId xmlns:p14="http://schemas.microsoft.com/office/powerpoint/2010/main" val="3906393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50">
        <p159:morph option="byObject"/>
      </p:transition>
    </mc:Choice>
    <mc:Fallback xmlns="">
      <p:transition spd="slow" advClick="0" advTm="15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t="-21000" b="-21000"/>
          </a:stretch>
        </a:blipFill>
        <a:effectLst/>
      </p:bgPr>
    </p:bg>
    <p:spTree>
      <p:nvGrpSpPr>
        <p:cNvPr id="1" name="Shape 1037">
          <a:extLst>
            <a:ext uri="{FF2B5EF4-FFF2-40B4-BE49-F238E27FC236}">
              <a16:creationId xmlns:a16="http://schemas.microsoft.com/office/drawing/2014/main" id="{01D5FC9F-350C-0513-6FBF-A03B1AC7A3D4}"/>
            </a:ext>
          </a:extLst>
        </p:cNvPr>
        <p:cNvGrpSpPr/>
        <p:nvPr/>
      </p:nvGrpSpPr>
      <p:grpSpPr>
        <a:xfrm>
          <a:off x="0" y="0"/>
          <a:ext cx="0" cy="0"/>
          <a:chOff x="0" y="0"/>
          <a:chExt cx="0" cy="0"/>
        </a:xfrm>
      </p:grpSpPr>
      <p:sp>
        <p:nvSpPr>
          <p:cNvPr id="2" name="Freeform 4196">
            <a:extLst>
              <a:ext uri="{FF2B5EF4-FFF2-40B4-BE49-F238E27FC236}">
                <a16:creationId xmlns:a16="http://schemas.microsoft.com/office/drawing/2014/main" id="{8A84ABDD-86F0-6393-890C-26C46169DE24}"/>
              </a:ext>
            </a:extLst>
          </p:cNvPr>
          <p:cNvSpPr>
            <a:spLocks/>
          </p:cNvSpPr>
          <p:nvPr/>
        </p:nvSpPr>
        <p:spPr bwMode="auto">
          <a:xfrm>
            <a:off x="7462311" y="7437633"/>
            <a:ext cx="18399" cy="18399"/>
          </a:xfrm>
          <a:custGeom>
            <a:avLst/>
            <a:gdLst>
              <a:gd name="T0" fmla="*/ 30 w 60"/>
              <a:gd name="T1" fmla="*/ 0 h 60"/>
              <a:gd name="T2" fmla="*/ 25 w 60"/>
              <a:gd name="T3" fmla="*/ 1 h 60"/>
              <a:gd name="T4" fmla="*/ 20 w 60"/>
              <a:gd name="T5" fmla="*/ 2 h 60"/>
              <a:gd name="T6" fmla="*/ 14 w 60"/>
              <a:gd name="T7" fmla="*/ 6 h 60"/>
              <a:gd name="T8" fmla="*/ 10 w 60"/>
              <a:gd name="T9" fmla="*/ 9 h 60"/>
              <a:gd name="T10" fmla="*/ 6 w 60"/>
              <a:gd name="T11" fmla="*/ 13 h 60"/>
              <a:gd name="T12" fmla="*/ 4 w 60"/>
              <a:gd name="T13" fmla="*/ 18 h 60"/>
              <a:gd name="T14" fmla="*/ 2 w 60"/>
              <a:gd name="T15" fmla="*/ 25 h 60"/>
              <a:gd name="T16" fmla="*/ 0 w 60"/>
              <a:gd name="T17" fmla="*/ 30 h 60"/>
              <a:gd name="T18" fmla="*/ 2 w 60"/>
              <a:gd name="T19" fmla="*/ 37 h 60"/>
              <a:gd name="T20" fmla="*/ 4 w 60"/>
              <a:gd name="T21" fmla="*/ 42 h 60"/>
              <a:gd name="T22" fmla="*/ 6 w 60"/>
              <a:gd name="T23" fmla="*/ 47 h 60"/>
              <a:gd name="T24" fmla="*/ 10 w 60"/>
              <a:gd name="T25" fmla="*/ 52 h 60"/>
              <a:gd name="T26" fmla="*/ 14 w 60"/>
              <a:gd name="T27" fmla="*/ 55 h 60"/>
              <a:gd name="T28" fmla="*/ 20 w 60"/>
              <a:gd name="T29" fmla="*/ 58 h 60"/>
              <a:gd name="T30" fmla="*/ 25 w 60"/>
              <a:gd name="T31" fmla="*/ 60 h 60"/>
              <a:gd name="T32" fmla="*/ 30 w 60"/>
              <a:gd name="T33" fmla="*/ 60 h 60"/>
              <a:gd name="T34" fmla="*/ 37 w 60"/>
              <a:gd name="T35" fmla="*/ 60 h 60"/>
              <a:gd name="T36" fmla="*/ 42 w 60"/>
              <a:gd name="T37" fmla="*/ 58 h 60"/>
              <a:gd name="T38" fmla="*/ 48 w 60"/>
              <a:gd name="T39" fmla="*/ 55 h 60"/>
              <a:gd name="T40" fmla="*/ 52 w 60"/>
              <a:gd name="T41" fmla="*/ 52 h 60"/>
              <a:gd name="T42" fmla="*/ 56 w 60"/>
              <a:gd name="T43" fmla="*/ 47 h 60"/>
              <a:gd name="T44" fmla="*/ 58 w 60"/>
              <a:gd name="T45" fmla="*/ 42 h 60"/>
              <a:gd name="T46" fmla="*/ 60 w 60"/>
              <a:gd name="T47" fmla="*/ 37 h 60"/>
              <a:gd name="T48" fmla="*/ 60 w 60"/>
              <a:gd name="T49" fmla="*/ 30 h 60"/>
              <a:gd name="T50" fmla="*/ 60 w 60"/>
              <a:gd name="T51" fmla="*/ 25 h 60"/>
              <a:gd name="T52" fmla="*/ 58 w 60"/>
              <a:gd name="T53" fmla="*/ 18 h 60"/>
              <a:gd name="T54" fmla="*/ 56 w 60"/>
              <a:gd name="T55" fmla="*/ 13 h 60"/>
              <a:gd name="T56" fmla="*/ 52 w 60"/>
              <a:gd name="T57" fmla="*/ 9 h 60"/>
              <a:gd name="T58" fmla="*/ 48 w 60"/>
              <a:gd name="T59" fmla="*/ 6 h 60"/>
              <a:gd name="T60" fmla="*/ 42 w 60"/>
              <a:gd name="T61" fmla="*/ 2 h 60"/>
              <a:gd name="T62" fmla="*/ 37 w 60"/>
              <a:gd name="T63" fmla="*/ 1 h 60"/>
              <a:gd name="T64" fmla="*/ 30 w 60"/>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30" y="0"/>
                </a:moveTo>
                <a:lnTo>
                  <a:pt x="25" y="1"/>
                </a:lnTo>
                <a:lnTo>
                  <a:pt x="20" y="2"/>
                </a:lnTo>
                <a:lnTo>
                  <a:pt x="14" y="6"/>
                </a:lnTo>
                <a:lnTo>
                  <a:pt x="10" y="9"/>
                </a:lnTo>
                <a:lnTo>
                  <a:pt x="6" y="13"/>
                </a:lnTo>
                <a:lnTo>
                  <a:pt x="4" y="18"/>
                </a:lnTo>
                <a:lnTo>
                  <a:pt x="2" y="25"/>
                </a:lnTo>
                <a:lnTo>
                  <a:pt x="0" y="30"/>
                </a:lnTo>
                <a:lnTo>
                  <a:pt x="2" y="37"/>
                </a:lnTo>
                <a:lnTo>
                  <a:pt x="4" y="42"/>
                </a:lnTo>
                <a:lnTo>
                  <a:pt x="6" y="47"/>
                </a:lnTo>
                <a:lnTo>
                  <a:pt x="10" y="52"/>
                </a:lnTo>
                <a:lnTo>
                  <a:pt x="14" y="55"/>
                </a:lnTo>
                <a:lnTo>
                  <a:pt x="20" y="58"/>
                </a:lnTo>
                <a:lnTo>
                  <a:pt x="25" y="60"/>
                </a:lnTo>
                <a:lnTo>
                  <a:pt x="30" y="60"/>
                </a:lnTo>
                <a:lnTo>
                  <a:pt x="37" y="60"/>
                </a:lnTo>
                <a:lnTo>
                  <a:pt x="42" y="58"/>
                </a:lnTo>
                <a:lnTo>
                  <a:pt x="48" y="55"/>
                </a:lnTo>
                <a:lnTo>
                  <a:pt x="52" y="52"/>
                </a:lnTo>
                <a:lnTo>
                  <a:pt x="56" y="47"/>
                </a:lnTo>
                <a:lnTo>
                  <a:pt x="58" y="42"/>
                </a:lnTo>
                <a:lnTo>
                  <a:pt x="60" y="37"/>
                </a:lnTo>
                <a:lnTo>
                  <a:pt x="60" y="30"/>
                </a:lnTo>
                <a:lnTo>
                  <a:pt x="60" y="25"/>
                </a:lnTo>
                <a:lnTo>
                  <a:pt x="58" y="18"/>
                </a:lnTo>
                <a:lnTo>
                  <a:pt x="56" y="13"/>
                </a:lnTo>
                <a:lnTo>
                  <a:pt x="52" y="9"/>
                </a:lnTo>
                <a:lnTo>
                  <a:pt x="48" y="6"/>
                </a:lnTo>
                <a:lnTo>
                  <a:pt x="42" y="2"/>
                </a:lnTo>
                <a:lnTo>
                  <a:pt x="37" y="1"/>
                </a:lnTo>
                <a:lnTo>
                  <a:pt x="3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3F932F50-BE5C-1B63-2862-1DB13DDE1D9A}"/>
              </a:ext>
            </a:extLst>
          </p:cNvPr>
          <p:cNvSpPr/>
          <p:nvPr/>
        </p:nvSpPr>
        <p:spPr>
          <a:xfrm rot="2700000">
            <a:off x="1523685" y="5692041"/>
            <a:ext cx="1130013" cy="1130013"/>
          </a:xfrm>
          <a:prstGeom prst="rect">
            <a:avLst/>
          </a:prstGeom>
          <a:gradFill flip="none" rotWithShape="1">
            <a:gsLst>
              <a:gs pos="100000">
                <a:srgbClr val="4186A2"/>
              </a:gs>
              <a:gs pos="0">
                <a:srgbClr val="B0F7F4"/>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 name="Rectangle 3">
            <a:extLst>
              <a:ext uri="{FF2B5EF4-FFF2-40B4-BE49-F238E27FC236}">
                <a16:creationId xmlns:a16="http://schemas.microsoft.com/office/drawing/2014/main" id="{058BA50F-854C-F35C-F88F-1BD87B423846}"/>
              </a:ext>
            </a:extLst>
          </p:cNvPr>
          <p:cNvSpPr/>
          <p:nvPr/>
        </p:nvSpPr>
        <p:spPr>
          <a:xfrm rot="2700000">
            <a:off x="1702382" y="5870738"/>
            <a:ext cx="772618" cy="772618"/>
          </a:xfrm>
          <a:prstGeom prst="rect">
            <a:avLst/>
          </a:prstGeom>
          <a:gradFill flip="none" rotWithShape="1">
            <a:gsLst>
              <a:gs pos="100000">
                <a:srgbClr val="4186A2"/>
              </a:gs>
              <a:gs pos="0">
                <a:srgbClr val="B0F7F4"/>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Snip Diagonal Corner Rectangle 43">
            <a:extLst>
              <a:ext uri="{FF2B5EF4-FFF2-40B4-BE49-F238E27FC236}">
                <a16:creationId xmlns:a16="http://schemas.microsoft.com/office/drawing/2014/main" id="{DF85BD60-EAC7-5BB4-EAAF-C100060B5989}"/>
              </a:ext>
            </a:extLst>
          </p:cNvPr>
          <p:cNvSpPr/>
          <p:nvPr/>
        </p:nvSpPr>
        <p:spPr>
          <a:xfrm flipH="1">
            <a:off x="992460" y="6433787"/>
            <a:ext cx="2192462" cy="4756723"/>
          </a:xfrm>
          <a:prstGeom prst="snip2DiagRect">
            <a:avLst>
              <a:gd name="adj1" fmla="val 0"/>
              <a:gd name="adj2" fmla="val 21555"/>
            </a:avLst>
          </a:prstGeom>
          <a:gradFill flip="none" rotWithShape="1">
            <a:gsLst>
              <a:gs pos="100000">
                <a:srgbClr val="69AFC0"/>
              </a:gs>
              <a:gs pos="0">
                <a:srgbClr val="12568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 name="Freeform 47">
            <a:extLst>
              <a:ext uri="{FF2B5EF4-FFF2-40B4-BE49-F238E27FC236}">
                <a16:creationId xmlns:a16="http://schemas.microsoft.com/office/drawing/2014/main" id="{D4CA954F-BE00-F078-B628-3EF6661A60DF}"/>
              </a:ext>
            </a:extLst>
          </p:cNvPr>
          <p:cNvSpPr/>
          <p:nvPr/>
        </p:nvSpPr>
        <p:spPr>
          <a:xfrm rot="18900000" flipH="1">
            <a:off x="1523685" y="5692041"/>
            <a:ext cx="1130013" cy="1130013"/>
          </a:xfrm>
          <a:custGeom>
            <a:avLst/>
            <a:gdLst>
              <a:gd name="connsiteX0" fmla="*/ 0 w 1130013"/>
              <a:gd name="connsiteY0" fmla="*/ 0 h 1130013"/>
              <a:gd name="connsiteX1" fmla="*/ 6598 w 1130013"/>
              <a:gd name="connsiteY1" fmla="*/ 0 h 1130013"/>
              <a:gd name="connsiteX2" fmla="*/ 1130013 w 1130013"/>
              <a:gd name="connsiteY2" fmla="*/ 1123415 h 1130013"/>
              <a:gd name="connsiteX3" fmla="*/ 1130013 w 1130013"/>
              <a:gd name="connsiteY3" fmla="*/ 1130013 h 1130013"/>
              <a:gd name="connsiteX4" fmla="*/ 0 w 1130013"/>
              <a:gd name="connsiteY4" fmla="*/ 1130013 h 113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013" h="1130013">
                <a:moveTo>
                  <a:pt x="0" y="0"/>
                </a:moveTo>
                <a:lnTo>
                  <a:pt x="6598" y="0"/>
                </a:lnTo>
                <a:lnTo>
                  <a:pt x="1130013" y="1123415"/>
                </a:lnTo>
                <a:lnTo>
                  <a:pt x="1130013" y="1130013"/>
                </a:lnTo>
                <a:lnTo>
                  <a:pt x="0" y="1130013"/>
                </a:lnTo>
                <a:close/>
              </a:path>
            </a:pathLst>
          </a:cu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7" name="Text Placeholder 2">
            <a:extLst>
              <a:ext uri="{FF2B5EF4-FFF2-40B4-BE49-F238E27FC236}">
                <a16:creationId xmlns:a16="http://schemas.microsoft.com/office/drawing/2014/main" id="{5716F4F0-7F7A-B322-BCA0-0F72C6B4024B}"/>
              </a:ext>
            </a:extLst>
          </p:cNvPr>
          <p:cNvSpPr txBox="1">
            <a:spLocks/>
          </p:cNvSpPr>
          <p:nvPr/>
        </p:nvSpPr>
        <p:spPr>
          <a:xfrm>
            <a:off x="1036001" y="7127509"/>
            <a:ext cx="2112819" cy="305211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ctr">
              <a:lnSpc>
                <a:spcPts val="1700"/>
              </a:lnSpc>
              <a:spcBef>
                <a:spcPts val="0"/>
              </a:spcBef>
              <a:buFont typeface="+mj-lt"/>
              <a:buAutoNum type="arabicPeriod"/>
            </a:pPr>
            <a:r>
              <a:rPr lang="en-US" sz="1600" dirty="0">
                <a:solidFill>
                  <a:schemeClr val="bg1"/>
                </a:solidFill>
              </a:rPr>
              <a:t>Develop training programs to enhance skills based on evaluations.</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Leverage competitive salaries to attract and retain talent.</a:t>
            </a:r>
          </a:p>
          <a:p>
            <a:pPr marL="342900" indent="-342900" algn="ctr">
              <a:lnSpc>
                <a:spcPts val="1700"/>
              </a:lnSpc>
              <a:spcBef>
                <a:spcPts val="0"/>
              </a:spcBef>
              <a:buFont typeface="+mj-lt"/>
              <a:buAutoNum type="arabicPeriod"/>
            </a:pPr>
            <a:endParaRPr lang="en-US"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Increase travel and job exchange opportunities to improve employee efficiency. </a:t>
            </a:r>
            <a:endParaRPr lang="en-US" sz="1600" dirty="0">
              <a:solidFill>
                <a:schemeClr val="bg1"/>
              </a:solidFill>
              <a:latin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288D6DDF-8995-6A94-5FE5-E873A73EAEFF}"/>
              </a:ext>
            </a:extLst>
          </p:cNvPr>
          <p:cNvGrpSpPr/>
          <p:nvPr/>
        </p:nvGrpSpPr>
        <p:grpSpPr>
          <a:xfrm>
            <a:off x="1870568" y="10420179"/>
            <a:ext cx="436246" cy="626668"/>
            <a:chOff x="10502900" y="815975"/>
            <a:chExt cx="200025" cy="287338"/>
          </a:xfrm>
          <a:solidFill>
            <a:srgbClr val="B0F7F4"/>
          </a:solidFill>
          <a:effectLst/>
        </p:grpSpPr>
        <p:sp>
          <p:nvSpPr>
            <p:cNvPr id="9" name="Freeform 2127">
              <a:extLst>
                <a:ext uri="{FF2B5EF4-FFF2-40B4-BE49-F238E27FC236}">
                  <a16:creationId xmlns:a16="http://schemas.microsoft.com/office/drawing/2014/main" id="{8250625C-08C5-7F06-4544-7E67B93528A2}"/>
                </a:ext>
              </a:extLst>
            </p:cNvPr>
            <p:cNvSpPr>
              <a:spLocks/>
            </p:cNvSpPr>
            <p:nvPr/>
          </p:nvSpPr>
          <p:spPr bwMode="auto">
            <a:xfrm>
              <a:off x="10502900" y="815975"/>
              <a:ext cx="200025" cy="201613"/>
            </a:xfrm>
            <a:custGeom>
              <a:avLst/>
              <a:gdLst>
                <a:gd name="T0" fmla="*/ 284 w 632"/>
                <a:gd name="T1" fmla="*/ 3 h 632"/>
                <a:gd name="T2" fmla="*/ 237 w 632"/>
                <a:gd name="T3" fmla="*/ 10 h 632"/>
                <a:gd name="T4" fmla="*/ 193 w 632"/>
                <a:gd name="T5" fmla="*/ 26 h 632"/>
                <a:gd name="T6" fmla="*/ 152 w 632"/>
                <a:gd name="T7" fmla="*/ 47 h 632"/>
                <a:gd name="T8" fmla="*/ 115 w 632"/>
                <a:gd name="T9" fmla="*/ 72 h 632"/>
                <a:gd name="T10" fmla="*/ 82 w 632"/>
                <a:gd name="T11" fmla="*/ 104 h 632"/>
                <a:gd name="T12" fmla="*/ 54 w 632"/>
                <a:gd name="T13" fmla="*/ 139 h 632"/>
                <a:gd name="T14" fmla="*/ 31 w 632"/>
                <a:gd name="T15" fmla="*/ 180 h 632"/>
                <a:gd name="T16" fmla="*/ 14 w 632"/>
                <a:gd name="T17" fmla="*/ 222 h 632"/>
                <a:gd name="T18" fmla="*/ 4 w 632"/>
                <a:gd name="T19" fmla="*/ 269 h 632"/>
                <a:gd name="T20" fmla="*/ 0 w 632"/>
                <a:gd name="T21" fmla="*/ 316 h 632"/>
                <a:gd name="T22" fmla="*/ 3 w 632"/>
                <a:gd name="T23" fmla="*/ 363 h 632"/>
                <a:gd name="T24" fmla="*/ 14 w 632"/>
                <a:gd name="T25" fmla="*/ 407 h 632"/>
                <a:gd name="T26" fmla="*/ 30 w 632"/>
                <a:gd name="T27" fmla="*/ 450 h 632"/>
                <a:gd name="T28" fmla="*/ 50 w 632"/>
                <a:gd name="T29" fmla="*/ 489 h 632"/>
                <a:gd name="T30" fmla="*/ 77 w 632"/>
                <a:gd name="T31" fmla="*/ 523 h 632"/>
                <a:gd name="T32" fmla="*/ 109 w 632"/>
                <a:gd name="T33" fmla="*/ 555 h 632"/>
                <a:gd name="T34" fmla="*/ 144 w 632"/>
                <a:gd name="T35" fmla="*/ 581 h 632"/>
                <a:gd name="T36" fmla="*/ 183 w 632"/>
                <a:gd name="T37" fmla="*/ 602 h 632"/>
                <a:gd name="T38" fmla="*/ 225 w 632"/>
                <a:gd name="T39" fmla="*/ 618 h 632"/>
                <a:gd name="T40" fmla="*/ 270 w 632"/>
                <a:gd name="T41" fmla="*/ 628 h 632"/>
                <a:gd name="T42" fmla="*/ 301 w 632"/>
                <a:gd name="T43" fmla="*/ 473 h 632"/>
                <a:gd name="T44" fmla="*/ 256 w 632"/>
                <a:gd name="T45" fmla="*/ 512 h 632"/>
                <a:gd name="T46" fmla="*/ 185 w 632"/>
                <a:gd name="T47" fmla="*/ 447 h 632"/>
                <a:gd name="T48" fmla="*/ 181 w 632"/>
                <a:gd name="T49" fmla="*/ 431 h 632"/>
                <a:gd name="T50" fmla="*/ 196 w 632"/>
                <a:gd name="T51" fmla="*/ 421 h 632"/>
                <a:gd name="T52" fmla="*/ 256 w 632"/>
                <a:gd name="T53" fmla="*/ 475 h 632"/>
                <a:gd name="T54" fmla="*/ 309 w 632"/>
                <a:gd name="T55" fmla="*/ 423 h 632"/>
                <a:gd name="T56" fmla="*/ 319 w 632"/>
                <a:gd name="T57" fmla="*/ 421 h 632"/>
                <a:gd name="T58" fmla="*/ 326 w 632"/>
                <a:gd name="T59" fmla="*/ 426 h 632"/>
                <a:gd name="T60" fmla="*/ 430 w 632"/>
                <a:gd name="T61" fmla="*/ 423 h 632"/>
                <a:gd name="T62" fmla="*/ 446 w 632"/>
                <a:gd name="T63" fmla="*/ 426 h 632"/>
                <a:gd name="T64" fmla="*/ 450 w 632"/>
                <a:gd name="T65" fmla="*/ 442 h 632"/>
                <a:gd name="T66" fmla="*/ 381 w 632"/>
                <a:gd name="T67" fmla="*/ 511 h 632"/>
                <a:gd name="T68" fmla="*/ 365 w 632"/>
                <a:gd name="T69" fmla="*/ 507 h 632"/>
                <a:gd name="T70" fmla="*/ 346 w 632"/>
                <a:gd name="T71" fmla="*/ 630 h 632"/>
                <a:gd name="T72" fmla="*/ 391 w 632"/>
                <a:gd name="T73" fmla="*/ 623 h 632"/>
                <a:gd name="T74" fmla="*/ 434 w 632"/>
                <a:gd name="T75" fmla="*/ 608 h 632"/>
                <a:gd name="T76" fmla="*/ 474 w 632"/>
                <a:gd name="T77" fmla="*/ 589 h 632"/>
                <a:gd name="T78" fmla="*/ 511 w 632"/>
                <a:gd name="T79" fmla="*/ 564 h 632"/>
                <a:gd name="T80" fmla="*/ 544 w 632"/>
                <a:gd name="T81" fmla="*/ 534 h 632"/>
                <a:gd name="T82" fmla="*/ 572 w 632"/>
                <a:gd name="T83" fmla="*/ 501 h 632"/>
                <a:gd name="T84" fmla="*/ 595 w 632"/>
                <a:gd name="T85" fmla="*/ 463 h 632"/>
                <a:gd name="T86" fmla="*/ 613 w 632"/>
                <a:gd name="T87" fmla="*/ 421 h 632"/>
                <a:gd name="T88" fmla="*/ 626 w 632"/>
                <a:gd name="T89" fmla="*/ 378 h 632"/>
                <a:gd name="T90" fmla="*/ 631 w 632"/>
                <a:gd name="T91" fmla="*/ 332 h 632"/>
                <a:gd name="T92" fmla="*/ 629 w 632"/>
                <a:gd name="T93" fmla="*/ 283 h 632"/>
                <a:gd name="T94" fmla="*/ 622 w 632"/>
                <a:gd name="T95" fmla="*/ 237 h 632"/>
                <a:gd name="T96" fmla="*/ 606 w 632"/>
                <a:gd name="T97" fmla="*/ 193 h 632"/>
                <a:gd name="T98" fmla="*/ 585 w 632"/>
                <a:gd name="T99" fmla="*/ 153 h 632"/>
                <a:gd name="T100" fmla="*/ 560 w 632"/>
                <a:gd name="T101" fmla="*/ 115 h 632"/>
                <a:gd name="T102" fmla="*/ 528 w 632"/>
                <a:gd name="T103" fmla="*/ 82 h 632"/>
                <a:gd name="T104" fmla="*/ 492 w 632"/>
                <a:gd name="T105" fmla="*/ 54 h 632"/>
                <a:gd name="T106" fmla="*/ 452 w 632"/>
                <a:gd name="T107" fmla="*/ 32 h 632"/>
                <a:gd name="T108" fmla="*/ 409 w 632"/>
                <a:gd name="T109" fmla="*/ 15 h 632"/>
                <a:gd name="T110" fmla="*/ 364 w 632"/>
                <a:gd name="T111" fmla="*/ 4 h 632"/>
                <a:gd name="T112" fmla="*/ 315 w 632"/>
                <a:gd name="T113"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2" h="632">
                  <a:moveTo>
                    <a:pt x="315" y="0"/>
                  </a:moveTo>
                  <a:lnTo>
                    <a:pt x="299" y="1"/>
                  </a:lnTo>
                  <a:lnTo>
                    <a:pt x="284" y="3"/>
                  </a:lnTo>
                  <a:lnTo>
                    <a:pt x="268" y="4"/>
                  </a:lnTo>
                  <a:lnTo>
                    <a:pt x="252" y="6"/>
                  </a:lnTo>
                  <a:lnTo>
                    <a:pt x="237" y="10"/>
                  </a:lnTo>
                  <a:lnTo>
                    <a:pt x="221" y="15"/>
                  </a:lnTo>
                  <a:lnTo>
                    <a:pt x="207" y="20"/>
                  </a:lnTo>
                  <a:lnTo>
                    <a:pt x="193" y="26"/>
                  </a:lnTo>
                  <a:lnTo>
                    <a:pt x="179" y="32"/>
                  </a:lnTo>
                  <a:lnTo>
                    <a:pt x="165" y="38"/>
                  </a:lnTo>
                  <a:lnTo>
                    <a:pt x="152" y="47"/>
                  </a:lnTo>
                  <a:lnTo>
                    <a:pt x="139" y="54"/>
                  </a:lnTo>
                  <a:lnTo>
                    <a:pt x="127" y="64"/>
                  </a:lnTo>
                  <a:lnTo>
                    <a:pt x="115" y="72"/>
                  </a:lnTo>
                  <a:lnTo>
                    <a:pt x="103" y="82"/>
                  </a:lnTo>
                  <a:lnTo>
                    <a:pt x="92" y="93"/>
                  </a:lnTo>
                  <a:lnTo>
                    <a:pt x="82" y="104"/>
                  </a:lnTo>
                  <a:lnTo>
                    <a:pt x="72" y="115"/>
                  </a:lnTo>
                  <a:lnTo>
                    <a:pt x="63" y="127"/>
                  </a:lnTo>
                  <a:lnTo>
                    <a:pt x="54" y="139"/>
                  </a:lnTo>
                  <a:lnTo>
                    <a:pt x="45" y="153"/>
                  </a:lnTo>
                  <a:lnTo>
                    <a:pt x="38" y="166"/>
                  </a:lnTo>
                  <a:lnTo>
                    <a:pt x="31" y="180"/>
                  </a:lnTo>
                  <a:lnTo>
                    <a:pt x="25" y="193"/>
                  </a:lnTo>
                  <a:lnTo>
                    <a:pt x="19" y="208"/>
                  </a:lnTo>
                  <a:lnTo>
                    <a:pt x="14" y="222"/>
                  </a:lnTo>
                  <a:lnTo>
                    <a:pt x="10" y="237"/>
                  </a:lnTo>
                  <a:lnTo>
                    <a:pt x="6" y="253"/>
                  </a:lnTo>
                  <a:lnTo>
                    <a:pt x="4" y="269"/>
                  </a:lnTo>
                  <a:lnTo>
                    <a:pt x="1" y="283"/>
                  </a:lnTo>
                  <a:lnTo>
                    <a:pt x="0" y="301"/>
                  </a:lnTo>
                  <a:lnTo>
                    <a:pt x="0" y="316"/>
                  </a:lnTo>
                  <a:lnTo>
                    <a:pt x="0" y="332"/>
                  </a:lnTo>
                  <a:lnTo>
                    <a:pt x="1" y="347"/>
                  </a:lnTo>
                  <a:lnTo>
                    <a:pt x="3" y="363"/>
                  </a:lnTo>
                  <a:lnTo>
                    <a:pt x="6" y="378"/>
                  </a:lnTo>
                  <a:lnTo>
                    <a:pt x="9" y="393"/>
                  </a:lnTo>
                  <a:lnTo>
                    <a:pt x="14" y="407"/>
                  </a:lnTo>
                  <a:lnTo>
                    <a:pt x="17" y="421"/>
                  </a:lnTo>
                  <a:lnTo>
                    <a:pt x="23" y="436"/>
                  </a:lnTo>
                  <a:lnTo>
                    <a:pt x="30" y="450"/>
                  </a:lnTo>
                  <a:lnTo>
                    <a:pt x="36" y="463"/>
                  </a:lnTo>
                  <a:lnTo>
                    <a:pt x="43" y="475"/>
                  </a:lnTo>
                  <a:lnTo>
                    <a:pt x="50" y="489"/>
                  </a:lnTo>
                  <a:lnTo>
                    <a:pt x="59" y="501"/>
                  </a:lnTo>
                  <a:lnTo>
                    <a:pt x="69" y="512"/>
                  </a:lnTo>
                  <a:lnTo>
                    <a:pt x="77" y="523"/>
                  </a:lnTo>
                  <a:lnTo>
                    <a:pt x="87" y="534"/>
                  </a:lnTo>
                  <a:lnTo>
                    <a:pt x="98" y="545"/>
                  </a:lnTo>
                  <a:lnTo>
                    <a:pt x="109" y="555"/>
                  </a:lnTo>
                  <a:lnTo>
                    <a:pt x="120" y="564"/>
                  </a:lnTo>
                  <a:lnTo>
                    <a:pt x="132" y="573"/>
                  </a:lnTo>
                  <a:lnTo>
                    <a:pt x="144" y="581"/>
                  </a:lnTo>
                  <a:lnTo>
                    <a:pt x="157" y="589"/>
                  </a:lnTo>
                  <a:lnTo>
                    <a:pt x="170" y="596"/>
                  </a:lnTo>
                  <a:lnTo>
                    <a:pt x="183" y="602"/>
                  </a:lnTo>
                  <a:lnTo>
                    <a:pt x="197" y="608"/>
                  </a:lnTo>
                  <a:lnTo>
                    <a:pt x="210" y="613"/>
                  </a:lnTo>
                  <a:lnTo>
                    <a:pt x="225" y="618"/>
                  </a:lnTo>
                  <a:lnTo>
                    <a:pt x="240" y="623"/>
                  </a:lnTo>
                  <a:lnTo>
                    <a:pt x="254" y="625"/>
                  </a:lnTo>
                  <a:lnTo>
                    <a:pt x="270" y="628"/>
                  </a:lnTo>
                  <a:lnTo>
                    <a:pt x="285" y="630"/>
                  </a:lnTo>
                  <a:lnTo>
                    <a:pt x="301" y="632"/>
                  </a:lnTo>
                  <a:lnTo>
                    <a:pt x="301" y="473"/>
                  </a:lnTo>
                  <a:lnTo>
                    <a:pt x="267" y="507"/>
                  </a:lnTo>
                  <a:lnTo>
                    <a:pt x="262" y="511"/>
                  </a:lnTo>
                  <a:lnTo>
                    <a:pt x="256" y="512"/>
                  </a:lnTo>
                  <a:lnTo>
                    <a:pt x="249" y="511"/>
                  </a:lnTo>
                  <a:lnTo>
                    <a:pt x="245" y="507"/>
                  </a:lnTo>
                  <a:lnTo>
                    <a:pt x="185" y="447"/>
                  </a:lnTo>
                  <a:lnTo>
                    <a:pt x="181" y="442"/>
                  </a:lnTo>
                  <a:lnTo>
                    <a:pt x="180" y="436"/>
                  </a:lnTo>
                  <a:lnTo>
                    <a:pt x="181" y="431"/>
                  </a:lnTo>
                  <a:lnTo>
                    <a:pt x="185" y="426"/>
                  </a:lnTo>
                  <a:lnTo>
                    <a:pt x="190" y="423"/>
                  </a:lnTo>
                  <a:lnTo>
                    <a:pt x="196" y="421"/>
                  </a:lnTo>
                  <a:lnTo>
                    <a:pt x="201" y="423"/>
                  </a:lnTo>
                  <a:lnTo>
                    <a:pt x="205" y="426"/>
                  </a:lnTo>
                  <a:lnTo>
                    <a:pt x="256" y="475"/>
                  </a:lnTo>
                  <a:lnTo>
                    <a:pt x="304" y="426"/>
                  </a:lnTo>
                  <a:lnTo>
                    <a:pt x="307" y="424"/>
                  </a:lnTo>
                  <a:lnTo>
                    <a:pt x="309" y="423"/>
                  </a:lnTo>
                  <a:lnTo>
                    <a:pt x="313" y="421"/>
                  </a:lnTo>
                  <a:lnTo>
                    <a:pt x="315" y="421"/>
                  </a:lnTo>
                  <a:lnTo>
                    <a:pt x="319" y="421"/>
                  </a:lnTo>
                  <a:lnTo>
                    <a:pt x="321" y="423"/>
                  </a:lnTo>
                  <a:lnTo>
                    <a:pt x="324" y="424"/>
                  </a:lnTo>
                  <a:lnTo>
                    <a:pt x="326" y="426"/>
                  </a:lnTo>
                  <a:lnTo>
                    <a:pt x="375" y="475"/>
                  </a:lnTo>
                  <a:lnTo>
                    <a:pt x="425" y="426"/>
                  </a:lnTo>
                  <a:lnTo>
                    <a:pt x="430" y="423"/>
                  </a:lnTo>
                  <a:lnTo>
                    <a:pt x="436" y="421"/>
                  </a:lnTo>
                  <a:lnTo>
                    <a:pt x="441" y="423"/>
                  </a:lnTo>
                  <a:lnTo>
                    <a:pt x="446" y="426"/>
                  </a:lnTo>
                  <a:lnTo>
                    <a:pt x="450" y="431"/>
                  </a:lnTo>
                  <a:lnTo>
                    <a:pt x="451" y="436"/>
                  </a:lnTo>
                  <a:lnTo>
                    <a:pt x="450" y="442"/>
                  </a:lnTo>
                  <a:lnTo>
                    <a:pt x="446" y="447"/>
                  </a:lnTo>
                  <a:lnTo>
                    <a:pt x="386" y="507"/>
                  </a:lnTo>
                  <a:lnTo>
                    <a:pt x="381" y="511"/>
                  </a:lnTo>
                  <a:lnTo>
                    <a:pt x="375" y="512"/>
                  </a:lnTo>
                  <a:lnTo>
                    <a:pt x="370" y="511"/>
                  </a:lnTo>
                  <a:lnTo>
                    <a:pt x="365" y="507"/>
                  </a:lnTo>
                  <a:lnTo>
                    <a:pt x="330" y="473"/>
                  </a:lnTo>
                  <a:lnTo>
                    <a:pt x="330" y="632"/>
                  </a:lnTo>
                  <a:lnTo>
                    <a:pt x="346" y="630"/>
                  </a:lnTo>
                  <a:lnTo>
                    <a:pt x="362" y="628"/>
                  </a:lnTo>
                  <a:lnTo>
                    <a:pt x="376" y="625"/>
                  </a:lnTo>
                  <a:lnTo>
                    <a:pt x="391" y="623"/>
                  </a:lnTo>
                  <a:lnTo>
                    <a:pt x="406" y="618"/>
                  </a:lnTo>
                  <a:lnTo>
                    <a:pt x="420" y="613"/>
                  </a:lnTo>
                  <a:lnTo>
                    <a:pt x="434" y="608"/>
                  </a:lnTo>
                  <a:lnTo>
                    <a:pt x="449" y="602"/>
                  </a:lnTo>
                  <a:lnTo>
                    <a:pt x="462" y="596"/>
                  </a:lnTo>
                  <a:lnTo>
                    <a:pt x="474" y="589"/>
                  </a:lnTo>
                  <a:lnTo>
                    <a:pt x="488" y="581"/>
                  </a:lnTo>
                  <a:lnTo>
                    <a:pt x="500" y="573"/>
                  </a:lnTo>
                  <a:lnTo>
                    <a:pt x="511" y="564"/>
                  </a:lnTo>
                  <a:lnTo>
                    <a:pt x="522" y="555"/>
                  </a:lnTo>
                  <a:lnTo>
                    <a:pt x="533" y="545"/>
                  </a:lnTo>
                  <a:lnTo>
                    <a:pt x="544" y="534"/>
                  </a:lnTo>
                  <a:lnTo>
                    <a:pt x="554" y="523"/>
                  </a:lnTo>
                  <a:lnTo>
                    <a:pt x="563" y="512"/>
                  </a:lnTo>
                  <a:lnTo>
                    <a:pt x="572" y="501"/>
                  </a:lnTo>
                  <a:lnTo>
                    <a:pt x="580" y="489"/>
                  </a:lnTo>
                  <a:lnTo>
                    <a:pt x="588" y="475"/>
                  </a:lnTo>
                  <a:lnTo>
                    <a:pt x="595" y="463"/>
                  </a:lnTo>
                  <a:lnTo>
                    <a:pt x="602" y="450"/>
                  </a:lnTo>
                  <a:lnTo>
                    <a:pt x="609" y="436"/>
                  </a:lnTo>
                  <a:lnTo>
                    <a:pt x="613" y="421"/>
                  </a:lnTo>
                  <a:lnTo>
                    <a:pt x="618" y="408"/>
                  </a:lnTo>
                  <a:lnTo>
                    <a:pt x="622" y="393"/>
                  </a:lnTo>
                  <a:lnTo>
                    <a:pt x="626" y="378"/>
                  </a:lnTo>
                  <a:lnTo>
                    <a:pt x="628" y="363"/>
                  </a:lnTo>
                  <a:lnTo>
                    <a:pt x="631" y="347"/>
                  </a:lnTo>
                  <a:lnTo>
                    <a:pt x="631" y="332"/>
                  </a:lnTo>
                  <a:lnTo>
                    <a:pt x="632" y="316"/>
                  </a:lnTo>
                  <a:lnTo>
                    <a:pt x="631" y="301"/>
                  </a:lnTo>
                  <a:lnTo>
                    <a:pt x="629" y="283"/>
                  </a:lnTo>
                  <a:lnTo>
                    <a:pt x="628" y="269"/>
                  </a:lnTo>
                  <a:lnTo>
                    <a:pt x="626" y="253"/>
                  </a:lnTo>
                  <a:lnTo>
                    <a:pt x="622" y="237"/>
                  </a:lnTo>
                  <a:lnTo>
                    <a:pt x="617" y="222"/>
                  </a:lnTo>
                  <a:lnTo>
                    <a:pt x="612" y="208"/>
                  </a:lnTo>
                  <a:lnTo>
                    <a:pt x="606" y="193"/>
                  </a:lnTo>
                  <a:lnTo>
                    <a:pt x="600" y="180"/>
                  </a:lnTo>
                  <a:lnTo>
                    <a:pt x="594" y="166"/>
                  </a:lnTo>
                  <a:lnTo>
                    <a:pt x="585" y="153"/>
                  </a:lnTo>
                  <a:lnTo>
                    <a:pt x="578" y="139"/>
                  </a:lnTo>
                  <a:lnTo>
                    <a:pt x="568" y="127"/>
                  </a:lnTo>
                  <a:lnTo>
                    <a:pt x="560" y="115"/>
                  </a:lnTo>
                  <a:lnTo>
                    <a:pt x="550" y="104"/>
                  </a:lnTo>
                  <a:lnTo>
                    <a:pt x="539" y="93"/>
                  </a:lnTo>
                  <a:lnTo>
                    <a:pt x="528" y="82"/>
                  </a:lnTo>
                  <a:lnTo>
                    <a:pt x="517" y="72"/>
                  </a:lnTo>
                  <a:lnTo>
                    <a:pt x="505" y="64"/>
                  </a:lnTo>
                  <a:lnTo>
                    <a:pt x="492" y="54"/>
                  </a:lnTo>
                  <a:lnTo>
                    <a:pt x="479" y="47"/>
                  </a:lnTo>
                  <a:lnTo>
                    <a:pt x="466" y="38"/>
                  </a:lnTo>
                  <a:lnTo>
                    <a:pt x="452" y="32"/>
                  </a:lnTo>
                  <a:lnTo>
                    <a:pt x="439" y="26"/>
                  </a:lnTo>
                  <a:lnTo>
                    <a:pt x="424" y="20"/>
                  </a:lnTo>
                  <a:lnTo>
                    <a:pt x="409" y="15"/>
                  </a:lnTo>
                  <a:lnTo>
                    <a:pt x="395" y="10"/>
                  </a:lnTo>
                  <a:lnTo>
                    <a:pt x="379" y="6"/>
                  </a:lnTo>
                  <a:lnTo>
                    <a:pt x="364" y="4"/>
                  </a:lnTo>
                  <a:lnTo>
                    <a:pt x="348" y="3"/>
                  </a:lnTo>
                  <a:lnTo>
                    <a:pt x="331" y="1"/>
                  </a:lnTo>
                  <a:lnTo>
                    <a:pt x="3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128">
              <a:extLst>
                <a:ext uri="{FF2B5EF4-FFF2-40B4-BE49-F238E27FC236}">
                  <a16:creationId xmlns:a16="http://schemas.microsoft.com/office/drawing/2014/main" id="{C464E0AF-E7DA-D37C-BA4E-BED249213BA1}"/>
                </a:ext>
              </a:extLst>
            </p:cNvPr>
            <p:cNvSpPr>
              <a:spLocks/>
            </p:cNvSpPr>
            <p:nvPr/>
          </p:nvSpPr>
          <p:spPr bwMode="auto">
            <a:xfrm>
              <a:off x="10569575" y="1036638"/>
              <a:ext cx="66675" cy="9525"/>
            </a:xfrm>
            <a:custGeom>
              <a:avLst/>
              <a:gdLst>
                <a:gd name="T0" fmla="*/ 196 w 210"/>
                <a:gd name="T1" fmla="*/ 0 h 29"/>
                <a:gd name="T2" fmla="*/ 15 w 210"/>
                <a:gd name="T3" fmla="*/ 0 h 29"/>
                <a:gd name="T4" fmla="*/ 9 w 210"/>
                <a:gd name="T5" fmla="*/ 1 h 29"/>
                <a:gd name="T6" fmla="*/ 5 w 210"/>
                <a:gd name="T7" fmla="*/ 3 h 29"/>
                <a:gd name="T8" fmla="*/ 2 w 210"/>
                <a:gd name="T9" fmla="*/ 8 h 29"/>
                <a:gd name="T10" fmla="*/ 0 w 210"/>
                <a:gd name="T11" fmla="*/ 14 h 29"/>
                <a:gd name="T12" fmla="*/ 2 w 210"/>
                <a:gd name="T13" fmla="*/ 20 h 29"/>
                <a:gd name="T14" fmla="*/ 5 w 210"/>
                <a:gd name="T15" fmla="*/ 25 h 29"/>
                <a:gd name="T16" fmla="*/ 9 w 210"/>
                <a:gd name="T17" fmla="*/ 28 h 29"/>
                <a:gd name="T18" fmla="*/ 15 w 210"/>
                <a:gd name="T19" fmla="*/ 29 h 29"/>
                <a:gd name="T20" fmla="*/ 196 w 210"/>
                <a:gd name="T21" fmla="*/ 29 h 29"/>
                <a:gd name="T22" fmla="*/ 202 w 210"/>
                <a:gd name="T23" fmla="*/ 28 h 29"/>
                <a:gd name="T24" fmla="*/ 207 w 210"/>
                <a:gd name="T25" fmla="*/ 25 h 29"/>
                <a:gd name="T26" fmla="*/ 209 w 210"/>
                <a:gd name="T27" fmla="*/ 20 h 29"/>
                <a:gd name="T28" fmla="*/ 210 w 210"/>
                <a:gd name="T29" fmla="*/ 14 h 29"/>
                <a:gd name="T30" fmla="*/ 209 w 210"/>
                <a:gd name="T31" fmla="*/ 8 h 29"/>
                <a:gd name="T32" fmla="*/ 207 w 210"/>
                <a:gd name="T33" fmla="*/ 3 h 29"/>
                <a:gd name="T34" fmla="*/ 202 w 210"/>
                <a:gd name="T35" fmla="*/ 1 h 29"/>
                <a:gd name="T36" fmla="*/ 196 w 210"/>
                <a:gd name="T3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9">
                  <a:moveTo>
                    <a:pt x="196" y="0"/>
                  </a:moveTo>
                  <a:lnTo>
                    <a:pt x="15" y="0"/>
                  </a:lnTo>
                  <a:lnTo>
                    <a:pt x="9" y="1"/>
                  </a:lnTo>
                  <a:lnTo>
                    <a:pt x="5" y="3"/>
                  </a:lnTo>
                  <a:lnTo>
                    <a:pt x="2" y="8"/>
                  </a:lnTo>
                  <a:lnTo>
                    <a:pt x="0" y="14"/>
                  </a:lnTo>
                  <a:lnTo>
                    <a:pt x="2" y="20"/>
                  </a:lnTo>
                  <a:lnTo>
                    <a:pt x="5" y="25"/>
                  </a:lnTo>
                  <a:lnTo>
                    <a:pt x="9" y="28"/>
                  </a:lnTo>
                  <a:lnTo>
                    <a:pt x="15" y="29"/>
                  </a:lnTo>
                  <a:lnTo>
                    <a:pt x="196" y="29"/>
                  </a:lnTo>
                  <a:lnTo>
                    <a:pt x="202" y="28"/>
                  </a:lnTo>
                  <a:lnTo>
                    <a:pt x="207" y="25"/>
                  </a:lnTo>
                  <a:lnTo>
                    <a:pt x="209" y="20"/>
                  </a:lnTo>
                  <a:lnTo>
                    <a:pt x="210" y="14"/>
                  </a:lnTo>
                  <a:lnTo>
                    <a:pt x="209" y="8"/>
                  </a:lnTo>
                  <a:lnTo>
                    <a:pt x="207" y="3"/>
                  </a:lnTo>
                  <a:lnTo>
                    <a:pt x="202" y="1"/>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129">
              <a:extLst>
                <a:ext uri="{FF2B5EF4-FFF2-40B4-BE49-F238E27FC236}">
                  <a16:creationId xmlns:a16="http://schemas.microsoft.com/office/drawing/2014/main" id="{F13E08C6-17D1-04E6-45F0-7835D95DCAE4}"/>
                </a:ext>
              </a:extLst>
            </p:cNvPr>
            <p:cNvSpPr>
              <a:spLocks/>
            </p:cNvSpPr>
            <p:nvPr/>
          </p:nvSpPr>
          <p:spPr bwMode="auto">
            <a:xfrm>
              <a:off x="10569575" y="1055688"/>
              <a:ext cx="66675" cy="9525"/>
            </a:xfrm>
            <a:custGeom>
              <a:avLst/>
              <a:gdLst>
                <a:gd name="T0" fmla="*/ 196 w 210"/>
                <a:gd name="T1" fmla="*/ 0 h 31"/>
                <a:gd name="T2" fmla="*/ 15 w 210"/>
                <a:gd name="T3" fmla="*/ 0 h 31"/>
                <a:gd name="T4" fmla="*/ 9 w 210"/>
                <a:gd name="T5" fmla="*/ 2 h 31"/>
                <a:gd name="T6" fmla="*/ 5 w 210"/>
                <a:gd name="T7" fmla="*/ 5 h 31"/>
                <a:gd name="T8" fmla="*/ 2 w 210"/>
                <a:gd name="T9" fmla="*/ 10 h 31"/>
                <a:gd name="T10" fmla="*/ 0 w 210"/>
                <a:gd name="T11" fmla="*/ 15 h 31"/>
                <a:gd name="T12" fmla="*/ 2 w 210"/>
                <a:gd name="T13" fmla="*/ 21 h 31"/>
                <a:gd name="T14" fmla="*/ 5 w 210"/>
                <a:gd name="T15" fmla="*/ 26 h 31"/>
                <a:gd name="T16" fmla="*/ 9 w 210"/>
                <a:gd name="T17" fmla="*/ 30 h 31"/>
                <a:gd name="T18" fmla="*/ 15 w 210"/>
                <a:gd name="T19" fmla="*/ 31 h 31"/>
                <a:gd name="T20" fmla="*/ 196 w 210"/>
                <a:gd name="T21" fmla="*/ 31 h 31"/>
                <a:gd name="T22" fmla="*/ 202 w 210"/>
                <a:gd name="T23" fmla="*/ 30 h 31"/>
                <a:gd name="T24" fmla="*/ 207 w 210"/>
                <a:gd name="T25" fmla="*/ 26 h 31"/>
                <a:gd name="T26" fmla="*/ 209 w 210"/>
                <a:gd name="T27" fmla="*/ 21 h 31"/>
                <a:gd name="T28" fmla="*/ 210 w 210"/>
                <a:gd name="T29" fmla="*/ 15 h 31"/>
                <a:gd name="T30" fmla="*/ 209 w 210"/>
                <a:gd name="T31" fmla="*/ 10 h 31"/>
                <a:gd name="T32" fmla="*/ 207 w 210"/>
                <a:gd name="T33" fmla="*/ 5 h 31"/>
                <a:gd name="T34" fmla="*/ 202 w 210"/>
                <a:gd name="T35" fmla="*/ 2 h 31"/>
                <a:gd name="T36" fmla="*/ 196 w 210"/>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31">
                  <a:moveTo>
                    <a:pt x="196" y="0"/>
                  </a:moveTo>
                  <a:lnTo>
                    <a:pt x="15" y="0"/>
                  </a:lnTo>
                  <a:lnTo>
                    <a:pt x="9" y="2"/>
                  </a:lnTo>
                  <a:lnTo>
                    <a:pt x="5" y="5"/>
                  </a:lnTo>
                  <a:lnTo>
                    <a:pt x="2" y="10"/>
                  </a:lnTo>
                  <a:lnTo>
                    <a:pt x="0" y="15"/>
                  </a:lnTo>
                  <a:lnTo>
                    <a:pt x="2" y="21"/>
                  </a:lnTo>
                  <a:lnTo>
                    <a:pt x="5" y="26"/>
                  </a:lnTo>
                  <a:lnTo>
                    <a:pt x="9" y="30"/>
                  </a:lnTo>
                  <a:lnTo>
                    <a:pt x="15" y="31"/>
                  </a:lnTo>
                  <a:lnTo>
                    <a:pt x="196" y="31"/>
                  </a:lnTo>
                  <a:lnTo>
                    <a:pt x="202" y="30"/>
                  </a:lnTo>
                  <a:lnTo>
                    <a:pt x="207" y="26"/>
                  </a:lnTo>
                  <a:lnTo>
                    <a:pt x="209" y="21"/>
                  </a:lnTo>
                  <a:lnTo>
                    <a:pt x="210" y="15"/>
                  </a:lnTo>
                  <a:lnTo>
                    <a:pt x="209" y="10"/>
                  </a:lnTo>
                  <a:lnTo>
                    <a:pt x="207" y="5"/>
                  </a:lnTo>
                  <a:lnTo>
                    <a:pt x="202" y="2"/>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130">
              <a:extLst>
                <a:ext uri="{FF2B5EF4-FFF2-40B4-BE49-F238E27FC236}">
                  <a16:creationId xmlns:a16="http://schemas.microsoft.com/office/drawing/2014/main" id="{0AB59719-69F6-5A05-2C30-46B3D5261519}"/>
                </a:ext>
              </a:extLst>
            </p:cNvPr>
            <p:cNvSpPr>
              <a:spLocks/>
            </p:cNvSpPr>
            <p:nvPr/>
          </p:nvSpPr>
          <p:spPr bwMode="auto">
            <a:xfrm>
              <a:off x="10569575" y="1074738"/>
              <a:ext cx="66675" cy="28575"/>
            </a:xfrm>
            <a:custGeom>
              <a:avLst/>
              <a:gdLst>
                <a:gd name="T0" fmla="*/ 196 w 210"/>
                <a:gd name="T1" fmla="*/ 0 h 91"/>
                <a:gd name="T2" fmla="*/ 15 w 210"/>
                <a:gd name="T3" fmla="*/ 0 h 91"/>
                <a:gd name="T4" fmla="*/ 9 w 210"/>
                <a:gd name="T5" fmla="*/ 1 h 91"/>
                <a:gd name="T6" fmla="*/ 5 w 210"/>
                <a:gd name="T7" fmla="*/ 5 h 91"/>
                <a:gd name="T8" fmla="*/ 2 w 210"/>
                <a:gd name="T9" fmla="*/ 10 h 91"/>
                <a:gd name="T10" fmla="*/ 0 w 210"/>
                <a:gd name="T11" fmla="*/ 16 h 91"/>
                <a:gd name="T12" fmla="*/ 2 w 210"/>
                <a:gd name="T13" fmla="*/ 21 h 91"/>
                <a:gd name="T14" fmla="*/ 5 w 210"/>
                <a:gd name="T15" fmla="*/ 26 h 91"/>
                <a:gd name="T16" fmla="*/ 9 w 210"/>
                <a:gd name="T17" fmla="*/ 30 h 91"/>
                <a:gd name="T18" fmla="*/ 15 w 210"/>
                <a:gd name="T19" fmla="*/ 31 h 91"/>
                <a:gd name="T20" fmla="*/ 91 w 210"/>
                <a:gd name="T21" fmla="*/ 31 h 91"/>
                <a:gd name="T22" fmla="*/ 91 w 210"/>
                <a:gd name="T23" fmla="*/ 76 h 91"/>
                <a:gd name="T24" fmla="*/ 92 w 210"/>
                <a:gd name="T25" fmla="*/ 82 h 91"/>
                <a:gd name="T26" fmla="*/ 94 w 210"/>
                <a:gd name="T27" fmla="*/ 87 h 91"/>
                <a:gd name="T28" fmla="*/ 99 w 210"/>
                <a:gd name="T29" fmla="*/ 89 h 91"/>
                <a:gd name="T30" fmla="*/ 105 w 210"/>
                <a:gd name="T31" fmla="*/ 91 h 91"/>
                <a:gd name="T32" fmla="*/ 111 w 210"/>
                <a:gd name="T33" fmla="*/ 89 h 91"/>
                <a:gd name="T34" fmla="*/ 116 w 210"/>
                <a:gd name="T35" fmla="*/ 87 h 91"/>
                <a:gd name="T36" fmla="*/ 120 w 210"/>
                <a:gd name="T37" fmla="*/ 82 h 91"/>
                <a:gd name="T38" fmla="*/ 120 w 210"/>
                <a:gd name="T39" fmla="*/ 76 h 91"/>
                <a:gd name="T40" fmla="*/ 120 w 210"/>
                <a:gd name="T41" fmla="*/ 31 h 91"/>
                <a:gd name="T42" fmla="*/ 196 w 210"/>
                <a:gd name="T43" fmla="*/ 31 h 91"/>
                <a:gd name="T44" fmla="*/ 202 w 210"/>
                <a:gd name="T45" fmla="*/ 30 h 91"/>
                <a:gd name="T46" fmla="*/ 207 w 210"/>
                <a:gd name="T47" fmla="*/ 26 h 91"/>
                <a:gd name="T48" fmla="*/ 209 w 210"/>
                <a:gd name="T49" fmla="*/ 21 h 91"/>
                <a:gd name="T50" fmla="*/ 210 w 210"/>
                <a:gd name="T51" fmla="*/ 16 h 91"/>
                <a:gd name="T52" fmla="*/ 209 w 210"/>
                <a:gd name="T53" fmla="*/ 10 h 91"/>
                <a:gd name="T54" fmla="*/ 207 w 210"/>
                <a:gd name="T55" fmla="*/ 5 h 91"/>
                <a:gd name="T56" fmla="*/ 202 w 210"/>
                <a:gd name="T57" fmla="*/ 1 h 91"/>
                <a:gd name="T58" fmla="*/ 196 w 210"/>
                <a:gd name="T5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0" h="91">
                  <a:moveTo>
                    <a:pt x="196" y="0"/>
                  </a:moveTo>
                  <a:lnTo>
                    <a:pt x="15" y="0"/>
                  </a:lnTo>
                  <a:lnTo>
                    <a:pt x="9" y="1"/>
                  </a:lnTo>
                  <a:lnTo>
                    <a:pt x="5" y="5"/>
                  </a:lnTo>
                  <a:lnTo>
                    <a:pt x="2" y="10"/>
                  </a:lnTo>
                  <a:lnTo>
                    <a:pt x="0" y="16"/>
                  </a:lnTo>
                  <a:lnTo>
                    <a:pt x="2" y="21"/>
                  </a:lnTo>
                  <a:lnTo>
                    <a:pt x="5" y="26"/>
                  </a:lnTo>
                  <a:lnTo>
                    <a:pt x="9" y="30"/>
                  </a:lnTo>
                  <a:lnTo>
                    <a:pt x="15" y="31"/>
                  </a:lnTo>
                  <a:lnTo>
                    <a:pt x="91" y="31"/>
                  </a:lnTo>
                  <a:lnTo>
                    <a:pt x="91" y="76"/>
                  </a:lnTo>
                  <a:lnTo>
                    <a:pt x="92" y="82"/>
                  </a:lnTo>
                  <a:lnTo>
                    <a:pt x="94" y="87"/>
                  </a:lnTo>
                  <a:lnTo>
                    <a:pt x="99" y="89"/>
                  </a:lnTo>
                  <a:lnTo>
                    <a:pt x="105" y="91"/>
                  </a:lnTo>
                  <a:lnTo>
                    <a:pt x="111" y="89"/>
                  </a:lnTo>
                  <a:lnTo>
                    <a:pt x="116" y="87"/>
                  </a:lnTo>
                  <a:lnTo>
                    <a:pt x="120" y="82"/>
                  </a:lnTo>
                  <a:lnTo>
                    <a:pt x="120" y="76"/>
                  </a:lnTo>
                  <a:lnTo>
                    <a:pt x="120" y="31"/>
                  </a:lnTo>
                  <a:lnTo>
                    <a:pt x="196" y="31"/>
                  </a:lnTo>
                  <a:lnTo>
                    <a:pt x="202" y="30"/>
                  </a:lnTo>
                  <a:lnTo>
                    <a:pt x="207" y="26"/>
                  </a:lnTo>
                  <a:lnTo>
                    <a:pt x="209" y="21"/>
                  </a:lnTo>
                  <a:lnTo>
                    <a:pt x="210" y="16"/>
                  </a:lnTo>
                  <a:lnTo>
                    <a:pt x="209" y="10"/>
                  </a:lnTo>
                  <a:lnTo>
                    <a:pt x="207" y="5"/>
                  </a:lnTo>
                  <a:lnTo>
                    <a:pt x="202" y="1"/>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Text Placeholder 2">
            <a:extLst>
              <a:ext uri="{FF2B5EF4-FFF2-40B4-BE49-F238E27FC236}">
                <a16:creationId xmlns:a16="http://schemas.microsoft.com/office/drawing/2014/main" id="{D3BA21F8-3C05-CD90-7841-0A3949B06F78}"/>
              </a:ext>
            </a:extLst>
          </p:cNvPr>
          <p:cNvSpPr txBox="1">
            <a:spLocks/>
          </p:cNvSpPr>
          <p:nvPr/>
        </p:nvSpPr>
        <p:spPr>
          <a:xfrm>
            <a:off x="2093079" y="6013787"/>
            <a:ext cx="611104" cy="43088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00000"/>
              </a:lnSpc>
              <a:spcBef>
                <a:spcPts val="0"/>
              </a:spcBef>
            </a:pPr>
            <a:r>
              <a:rPr lang="en-US" sz="2800" dirty="0">
                <a:solidFill>
                  <a:schemeClr val="accent1">
                    <a:lumMod val="50000"/>
                  </a:schemeClr>
                </a:solidFill>
                <a:latin typeface="Segoe UI Semibold" panose="020B0702040204020203" pitchFamily="34" charset="0"/>
                <a:cs typeface="Segoe UI Semibold" panose="020B0702040204020203" pitchFamily="34" charset="0"/>
              </a:rPr>
              <a:t>SO</a:t>
            </a:r>
          </a:p>
        </p:txBody>
      </p:sp>
      <p:sp>
        <p:nvSpPr>
          <p:cNvPr id="14" name="Rectangle 13">
            <a:extLst>
              <a:ext uri="{FF2B5EF4-FFF2-40B4-BE49-F238E27FC236}">
                <a16:creationId xmlns:a16="http://schemas.microsoft.com/office/drawing/2014/main" id="{F483AE3A-12F1-C6AD-E3C6-53A8B78D8257}"/>
              </a:ext>
            </a:extLst>
          </p:cNvPr>
          <p:cNvSpPr/>
          <p:nvPr/>
        </p:nvSpPr>
        <p:spPr>
          <a:xfrm rot="2700000">
            <a:off x="4304870" y="5692041"/>
            <a:ext cx="1130013" cy="1130013"/>
          </a:xfrm>
          <a:prstGeom prst="rect">
            <a:avLst/>
          </a:prstGeom>
          <a:solidFill>
            <a:schemeClr val="accent1">
              <a:lumMod val="50000"/>
            </a:schemeClr>
          </a:solidFill>
          <a:ln>
            <a:noFill/>
          </a:ln>
          <a:scene3d>
            <a:camera prst="orthographicFront"/>
            <a:lightRig rig="threePt" dir="t"/>
          </a:scene3d>
          <a:sp3d>
            <a:bevelT prst="relaxedInset"/>
          </a:sp3d>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9BEA9E75-318E-A7A1-B39A-E95E4001644E}"/>
              </a:ext>
            </a:extLst>
          </p:cNvPr>
          <p:cNvSpPr/>
          <p:nvPr/>
        </p:nvSpPr>
        <p:spPr>
          <a:xfrm rot="2700000">
            <a:off x="4474197" y="5868516"/>
            <a:ext cx="782028" cy="782028"/>
          </a:xfrm>
          <a:prstGeom prst="rect">
            <a:avLst/>
          </a:prstGeom>
          <a:solidFill>
            <a:schemeClr val="accent1">
              <a:lumMod val="50000"/>
            </a:schemeClr>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6" name="Snip Diagonal Corner Rectangle 82">
            <a:extLst>
              <a:ext uri="{FF2B5EF4-FFF2-40B4-BE49-F238E27FC236}">
                <a16:creationId xmlns:a16="http://schemas.microsoft.com/office/drawing/2014/main" id="{38BCED83-D2E6-2281-7D2F-6DF34CD01EFE}"/>
              </a:ext>
            </a:extLst>
          </p:cNvPr>
          <p:cNvSpPr/>
          <p:nvPr/>
        </p:nvSpPr>
        <p:spPr>
          <a:xfrm flipH="1">
            <a:off x="3773645" y="6433788"/>
            <a:ext cx="2192462" cy="4756722"/>
          </a:xfrm>
          <a:prstGeom prst="snip2DiagRect">
            <a:avLst>
              <a:gd name="adj1" fmla="val 0"/>
              <a:gd name="adj2" fmla="val 21555"/>
            </a:avLst>
          </a:prstGeom>
          <a:gradFill flip="none" rotWithShape="1">
            <a:gsLst>
              <a:gs pos="100000">
                <a:srgbClr val="69AFC0"/>
              </a:gs>
              <a:gs pos="0">
                <a:srgbClr val="12568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7" name="Freeform 83">
            <a:extLst>
              <a:ext uri="{FF2B5EF4-FFF2-40B4-BE49-F238E27FC236}">
                <a16:creationId xmlns:a16="http://schemas.microsoft.com/office/drawing/2014/main" id="{608107AD-0BA6-4CD7-2022-B7022AF9DB12}"/>
              </a:ext>
            </a:extLst>
          </p:cNvPr>
          <p:cNvSpPr/>
          <p:nvPr/>
        </p:nvSpPr>
        <p:spPr>
          <a:xfrm rot="18900000" flipH="1">
            <a:off x="4304870" y="5692041"/>
            <a:ext cx="1130013" cy="1130013"/>
          </a:xfrm>
          <a:custGeom>
            <a:avLst/>
            <a:gdLst>
              <a:gd name="connsiteX0" fmla="*/ 0 w 1130013"/>
              <a:gd name="connsiteY0" fmla="*/ 0 h 1130013"/>
              <a:gd name="connsiteX1" fmla="*/ 6598 w 1130013"/>
              <a:gd name="connsiteY1" fmla="*/ 0 h 1130013"/>
              <a:gd name="connsiteX2" fmla="*/ 1130013 w 1130013"/>
              <a:gd name="connsiteY2" fmla="*/ 1123415 h 1130013"/>
              <a:gd name="connsiteX3" fmla="*/ 1130013 w 1130013"/>
              <a:gd name="connsiteY3" fmla="*/ 1130013 h 1130013"/>
              <a:gd name="connsiteX4" fmla="*/ 0 w 1130013"/>
              <a:gd name="connsiteY4" fmla="*/ 1130013 h 113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013" h="1130013">
                <a:moveTo>
                  <a:pt x="0" y="0"/>
                </a:moveTo>
                <a:lnTo>
                  <a:pt x="6598" y="0"/>
                </a:lnTo>
                <a:lnTo>
                  <a:pt x="1130013" y="1123415"/>
                </a:lnTo>
                <a:lnTo>
                  <a:pt x="1130013" y="1130013"/>
                </a:lnTo>
                <a:lnTo>
                  <a:pt x="0" y="1130013"/>
                </a:lnTo>
                <a:close/>
              </a:path>
            </a:pathLst>
          </a:custGeom>
          <a:solidFill>
            <a:schemeClr val="accent1">
              <a:lumMod val="50000"/>
            </a:schemeClr>
          </a:solidFill>
          <a:ln>
            <a:noFill/>
          </a:ln>
          <a:scene3d>
            <a:camera prst="orthographicFront"/>
            <a:lightRig rig="threePt" dir="t"/>
          </a:scene3d>
          <a:sp3d>
            <a:bevelT/>
          </a:sp3d>
        </p:spPr>
        <p:txBody>
          <a:bodyPr vert="horz" wrap="square" lIns="91440" tIns="45720" rIns="91440" bIns="45720" numCol="1" anchor="t" anchorCtr="0" compatLnSpc="1">
            <a:prstTxWarp prst="textNoShape">
              <a:avLst/>
            </a:prstTxWarp>
          </a:bodyPr>
          <a:lstStyle/>
          <a:p>
            <a:endParaRPr lang="en-US"/>
          </a:p>
        </p:txBody>
      </p:sp>
      <p:sp>
        <p:nvSpPr>
          <p:cNvPr id="18" name="Text Placeholder 2">
            <a:extLst>
              <a:ext uri="{FF2B5EF4-FFF2-40B4-BE49-F238E27FC236}">
                <a16:creationId xmlns:a16="http://schemas.microsoft.com/office/drawing/2014/main" id="{52C3EB18-EBED-8782-E42A-332671F3D24B}"/>
              </a:ext>
            </a:extLst>
          </p:cNvPr>
          <p:cNvSpPr txBox="1">
            <a:spLocks/>
          </p:cNvSpPr>
          <p:nvPr/>
        </p:nvSpPr>
        <p:spPr>
          <a:xfrm>
            <a:off x="3878228" y="7051309"/>
            <a:ext cx="2008235" cy="3488134"/>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ctr">
              <a:lnSpc>
                <a:spcPts val="1700"/>
              </a:lnSpc>
              <a:spcBef>
                <a:spcPts val="0"/>
              </a:spcBef>
              <a:buFont typeface="+mj-lt"/>
              <a:buAutoNum type="arabicPeriod"/>
            </a:pPr>
            <a:r>
              <a:rPr lang="en-US" sz="1600" dirty="0">
                <a:solidFill>
                  <a:schemeClr val="bg1"/>
                </a:solidFill>
              </a:rPr>
              <a:t>Enhance job stability through long-term incentive policies.</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Develop an attractive work environment to reduce external competition for skilled employees.</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Improve promotion policies to ensure high-performing employees stay. </a:t>
            </a:r>
            <a:endParaRPr lang="en-US" sz="1600" dirty="0">
              <a:solidFill>
                <a:schemeClr val="bg1"/>
              </a:solidFill>
              <a:latin typeface="Segoe UI" panose="020B0502040204020203" pitchFamily="34" charset="0"/>
              <a:cs typeface="Segoe UI" panose="020B0502040204020203" pitchFamily="34" charset="0"/>
            </a:endParaRPr>
          </a:p>
        </p:txBody>
      </p:sp>
      <p:sp>
        <p:nvSpPr>
          <p:cNvPr id="19" name="Text Placeholder 2">
            <a:extLst>
              <a:ext uri="{FF2B5EF4-FFF2-40B4-BE49-F238E27FC236}">
                <a16:creationId xmlns:a16="http://schemas.microsoft.com/office/drawing/2014/main" id="{FB87B9E7-296E-2445-67AC-DF13C259EB40}"/>
              </a:ext>
            </a:extLst>
          </p:cNvPr>
          <p:cNvSpPr txBox="1">
            <a:spLocks/>
          </p:cNvSpPr>
          <p:nvPr/>
        </p:nvSpPr>
        <p:spPr>
          <a:xfrm>
            <a:off x="4969500" y="6010287"/>
            <a:ext cx="438772" cy="43088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00000"/>
              </a:lnSpc>
              <a:spcBef>
                <a:spcPts val="0"/>
              </a:spcBef>
            </a:pPr>
            <a:r>
              <a:rPr lang="en-US" sz="2800" dirty="0">
                <a:solidFill>
                  <a:schemeClr val="bg1"/>
                </a:solidFill>
                <a:latin typeface="Segoe UI Semibold" panose="020B0702040204020203" pitchFamily="34" charset="0"/>
                <a:cs typeface="Segoe UI Semibold" panose="020B0702040204020203" pitchFamily="34" charset="0"/>
              </a:rPr>
              <a:t>ST</a:t>
            </a:r>
          </a:p>
        </p:txBody>
      </p:sp>
      <p:grpSp>
        <p:nvGrpSpPr>
          <p:cNvPr id="20" name="Group 19">
            <a:extLst>
              <a:ext uri="{FF2B5EF4-FFF2-40B4-BE49-F238E27FC236}">
                <a16:creationId xmlns:a16="http://schemas.microsoft.com/office/drawing/2014/main" id="{0AC15E0B-C0B4-556A-2DE8-8F8F6A6148D1}"/>
              </a:ext>
            </a:extLst>
          </p:cNvPr>
          <p:cNvGrpSpPr/>
          <p:nvPr/>
        </p:nvGrpSpPr>
        <p:grpSpPr>
          <a:xfrm>
            <a:off x="4559967" y="10591216"/>
            <a:ext cx="619820" cy="571340"/>
            <a:chOff x="4313201" y="1920875"/>
            <a:chExt cx="284163" cy="261938"/>
          </a:xfrm>
          <a:solidFill>
            <a:srgbClr val="B0F7F4"/>
          </a:solidFill>
          <a:effectLst/>
        </p:grpSpPr>
        <p:sp>
          <p:nvSpPr>
            <p:cNvPr id="21" name="Freeform 3131">
              <a:extLst>
                <a:ext uri="{FF2B5EF4-FFF2-40B4-BE49-F238E27FC236}">
                  <a16:creationId xmlns:a16="http://schemas.microsoft.com/office/drawing/2014/main" id="{D048FF9F-70B9-56A5-D541-754A55092756}"/>
                </a:ext>
              </a:extLst>
            </p:cNvPr>
            <p:cNvSpPr>
              <a:spLocks/>
            </p:cNvSpPr>
            <p:nvPr/>
          </p:nvSpPr>
          <p:spPr bwMode="auto">
            <a:xfrm>
              <a:off x="4313201" y="1920875"/>
              <a:ext cx="236538" cy="200025"/>
            </a:xfrm>
            <a:custGeom>
              <a:avLst/>
              <a:gdLst>
                <a:gd name="T0" fmla="*/ 599 w 599"/>
                <a:gd name="T1" fmla="*/ 12 h 503"/>
                <a:gd name="T2" fmla="*/ 599 w 599"/>
                <a:gd name="T3" fmla="*/ 7 h 503"/>
                <a:gd name="T4" fmla="*/ 595 w 599"/>
                <a:gd name="T5" fmla="*/ 3 h 503"/>
                <a:gd name="T6" fmla="*/ 592 w 599"/>
                <a:gd name="T7" fmla="*/ 1 h 503"/>
                <a:gd name="T8" fmla="*/ 587 w 599"/>
                <a:gd name="T9" fmla="*/ 0 h 503"/>
                <a:gd name="T10" fmla="*/ 12 w 599"/>
                <a:gd name="T11" fmla="*/ 0 h 503"/>
                <a:gd name="T12" fmla="*/ 8 w 599"/>
                <a:gd name="T13" fmla="*/ 1 h 503"/>
                <a:gd name="T14" fmla="*/ 4 w 599"/>
                <a:gd name="T15" fmla="*/ 3 h 503"/>
                <a:gd name="T16" fmla="*/ 2 w 599"/>
                <a:gd name="T17" fmla="*/ 7 h 503"/>
                <a:gd name="T18" fmla="*/ 0 w 599"/>
                <a:gd name="T19" fmla="*/ 12 h 503"/>
                <a:gd name="T20" fmla="*/ 0 w 599"/>
                <a:gd name="T21" fmla="*/ 371 h 503"/>
                <a:gd name="T22" fmla="*/ 2 w 599"/>
                <a:gd name="T23" fmla="*/ 376 h 503"/>
                <a:gd name="T24" fmla="*/ 4 w 599"/>
                <a:gd name="T25" fmla="*/ 379 h 503"/>
                <a:gd name="T26" fmla="*/ 8 w 599"/>
                <a:gd name="T27" fmla="*/ 382 h 503"/>
                <a:gd name="T28" fmla="*/ 12 w 599"/>
                <a:gd name="T29" fmla="*/ 383 h 503"/>
                <a:gd name="T30" fmla="*/ 96 w 599"/>
                <a:gd name="T31" fmla="*/ 383 h 503"/>
                <a:gd name="T32" fmla="*/ 96 w 599"/>
                <a:gd name="T33" fmla="*/ 490 h 503"/>
                <a:gd name="T34" fmla="*/ 97 w 599"/>
                <a:gd name="T35" fmla="*/ 493 h 503"/>
                <a:gd name="T36" fmla="*/ 98 w 599"/>
                <a:gd name="T37" fmla="*/ 497 h 503"/>
                <a:gd name="T38" fmla="*/ 100 w 599"/>
                <a:gd name="T39" fmla="*/ 499 h 503"/>
                <a:gd name="T40" fmla="*/ 104 w 599"/>
                <a:gd name="T41" fmla="*/ 502 h 503"/>
                <a:gd name="T42" fmla="*/ 106 w 599"/>
                <a:gd name="T43" fmla="*/ 502 h 503"/>
                <a:gd name="T44" fmla="*/ 109 w 599"/>
                <a:gd name="T45" fmla="*/ 503 h 503"/>
                <a:gd name="T46" fmla="*/ 112 w 599"/>
                <a:gd name="T47" fmla="*/ 502 h 503"/>
                <a:gd name="T48" fmla="*/ 117 w 599"/>
                <a:gd name="T49" fmla="*/ 499 h 503"/>
                <a:gd name="T50" fmla="*/ 232 w 599"/>
                <a:gd name="T51" fmla="*/ 383 h 503"/>
                <a:gd name="T52" fmla="*/ 288 w 599"/>
                <a:gd name="T53" fmla="*/ 383 h 503"/>
                <a:gd name="T54" fmla="*/ 288 w 599"/>
                <a:gd name="T55" fmla="*/ 251 h 503"/>
                <a:gd name="T56" fmla="*/ 288 w 599"/>
                <a:gd name="T57" fmla="*/ 246 h 503"/>
                <a:gd name="T58" fmla="*/ 291 w 599"/>
                <a:gd name="T59" fmla="*/ 242 h 503"/>
                <a:gd name="T60" fmla="*/ 295 w 599"/>
                <a:gd name="T61" fmla="*/ 240 h 503"/>
                <a:gd name="T62" fmla="*/ 300 w 599"/>
                <a:gd name="T63" fmla="*/ 239 h 503"/>
                <a:gd name="T64" fmla="*/ 599 w 599"/>
                <a:gd name="T65" fmla="*/ 239 h 503"/>
                <a:gd name="T66" fmla="*/ 599 w 599"/>
                <a:gd name="T67" fmla="*/ 1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9" h="503">
                  <a:moveTo>
                    <a:pt x="599" y="12"/>
                  </a:moveTo>
                  <a:lnTo>
                    <a:pt x="599" y="7"/>
                  </a:lnTo>
                  <a:lnTo>
                    <a:pt x="595" y="3"/>
                  </a:lnTo>
                  <a:lnTo>
                    <a:pt x="592" y="1"/>
                  </a:lnTo>
                  <a:lnTo>
                    <a:pt x="587" y="0"/>
                  </a:lnTo>
                  <a:lnTo>
                    <a:pt x="12" y="0"/>
                  </a:lnTo>
                  <a:lnTo>
                    <a:pt x="8" y="1"/>
                  </a:lnTo>
                  <a:lnTo>
                    <a:pt x="4" y="3"/>
                  </a:lnTo>
                  <a:lnTo>
                    <a:pt x="2" y="7"/>
                  </a:lnTo>
                  <a:lnTo>
                    <a:pt x="0" y="12"/>
                  </a:lnTo>
                  <a:lnTo>
                    <a:pt x="0" y="371"/>
                  </a:lnTo>
                  <a:lnTo>
                    <a:pt x="2" y="376"/>
                  </a:lnTo>
                  <a:lnTo>
                    <a:pt x="4" y="379"/>
                  </a:lnTo>
                  <a:lnTo>
                    <a:pt x="8" y="382"/>
                  </a:lnTo>
                  <a:lnTo>
                    <a:pt x="12" y="383"/>
                  </a:lnTo>
                  <a:lnTo>
                    <a:pt x="96" y="383"/>
                  </a:lnTo>
                  <a:lnTo>
                    <a:pt x="96" y="490"/>
                  </a:lnTo>
                  <a:lnTo>
                    <a:pt x="97" y="493"/>
                  </a:lnTo>
                  <a:lnTo>
                    <a:pt x="98" y="497"/>
                  </a:lnTo>
                  <a:lnTo>
                    <a:pt x="100" y="499"/>
                  </a:lnTo>
                  <a:lnTo>
                    <a:pt x="104" y="502"/>
                  </a:lnTo>
                  <a:lnTo>
                    <a:pt x="106" y="502"/>
                  </a:lnTo>
                  <a:lnTo>
                    <a:pt x="109" y="503"/>
                  </a:lnTo>
                  <a:lnTo>
                    <a:pt x="112" y="502"/>
                  </a:lnTo>
                  <a:lnTo>
                    <a:pt x="117" y="499"/>
                  </a:lnTo>
                  <a:lnTo>
                    <a:pt x="232" y="383"/>
                  </a:lnTo>
                  <a:lnTo>
                    <a:pt x="288" y="383"/>
                  </a:lnTo>
                  <a:lnTo>
                    <a:pt x="288" y="251"/>
                  </a:lnTo>
                  <a:lnTo>
                    <a:pt x="288" y="246"/>
                  </a:lnTo>
                  <a:lnTo>
                    <a:pt x="291" y="242"/>
                  </a:lnTo>
                  <a:lnTo>
                    <a:pt x="295" y="240"/>
                  </a:lnTo>
                  <a:lnTo>
                    <a:pt x="300" y="239"/>
                  </a:lnTo>
                  <a:lnTo>
                    <a:pt x="599" y="239"/>
                  </a:lnTo>
                  <a:lnTo>
                    <a:pt x="59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132">
              <a:extLst>
                <a:ext uri="{FF2B5EF4-FFF2-40B4-BE49-F238E27FC236}">
                  <a16:creationId xmlns:a16="http://schemas.microsoft.com/office/drawing/2014/main" id="{1908D554-7D2F-AB69-DCFB-D0AE881240C3}"/>
                </a:ext>
              </a:extLst>
            </p:cNvPr>
            <p:cNvSpPr>
              <a:spLocks/>
            </p:cNvSpPr>
            <p:nvPr/>
          </p:nvSpPr>
          <p:spPr bwMode="auto">
            <a:xfrm>
              <a:off x="4437026" y="2025650"/>
              <a:ext cx="160338" cy="157163"/>
            </a:xfrm>
            <a:custGeom>
              <a:avLst/>
              <a:gdLst>
                <a:gd name="T0" fmla="*/ 395 w 407"/>
                <a:gd name="T1" fmla="*/ 0 h 394"/>
                <a:gd name="T2" fmla="*/ 12 w 407"/>
                <a:gd name="T3" fmla="*/ 0 h 394"/>
                <a:gd name="T4" fmla="*/ 0 w 407"/>
                <a:gd name="T5" fmla="*/ 0 h 394"/>
                <a:gd name="T6" fmla="*/ 0 w 407"/>
                <a:gd name="T7" fmla="*/ 11 h 394"/>
                <a:gd name="T8" fmla="*/ 0 w 407"/>
                <a:gd name="T9" fmla="*/ 252 h 394"/>
                <a:gd name="T10" fmla="*/ 0 w 407"/>
                <a:gd name="T11" fmla="*/ 255 h 394"/>
                <a:gd name="T12" fmla="*/ 4 w 407"/>
                <a:gd name="T13" fmla="*/ 260 h 394"/>
                <a:gd name="T14" fmla="*/ 7 w 407"/>
                <a:gd name="T15" fmla="*/ 262 h 394"/>
                <a:gd name="T16" fmla="*/ 12 w 407"/>
                <a:gd name="T17" fmla="*/ 264 h 394"/>
                <a:gd name="T18" fmla="*/ 193 w 407"/>
                <a:gd name="T19" fmla="*/ 264 h 394"/>
                <a:gd name="T20" fmla="*/ 198 w 407"/>
                <a:gd name="T21" fmla="*/ 264 h 394"/>
                <a:gd name="T22" fmla="*/ 314 w 407"/>
                <a:gd name="T23" fmla="*/ 391 h 394"/>
                <a:gd name="T24" fmla="*/ 319 w 407"/>
                <a:gd name="T25" fmla="*/ 394 h 394"/>
                <a:gd name="T26" fmla="*/ 324 w 407"/>
                <a:gd name="T27" fmla="*/ 394 h 394"/>
                <a:gd name="T28" fmla="*/ 325 w 407"/>
                <a:gd name="T29" fmla="*/ 394 h 394"/>
                <a:gd name="T30" fmla="*/ 327 w 407"/>
                <a:gd name="T31" fmla="*/ 394 h 394"/>
                <a:gd name="T32" fmla="*/ 331 w 407"/>
                <a:gd name="T33" fmla="*/ 392 h 394"/>
                <a:gd name="T34" fmla="*/ 333 w 407"/>
                <a:gd name="T35" fmla="*/ 390 h 394"/>
                <a:gd name="T36" fmla="*/ 334 w 407"/>
                <a:gd name="T37" fmla="*/ 386 h 394"/>
                <a:gd name="T38" fmla="*/ 336 w 407"/>
                <a:gd name="T39" fmla="*/ 383 h 394"/>
                <a:gd name="T40" fmla="*/ 336 w 407"/>
                <a:gd name="T41" fmla="*/ 276 h 394"/>
                <a:gd name="T42" fmla="*/ 336 w 407"/>
                <a:gd name="T43" fmla="*/ 264 h 394"/>
                <a:gd name="T44" fmla="*/ 347 w 407"/>
                <a:gd name="T45" fmla="*/ 264 h 394"/>
                <a:gd name="T46" fmla="*/ 395 w 407"/>
                <a:gd name="T47" fmla="*/ 264 h 394"/>
                <a:gd name="T48" fmla="*/ 400 w 407"/>
                <a:gd name="T49" fmla="*/ 262 h 394"/>
                <a:gd name="T50" fmla="*/ 403 w 407"/>
                <a:gd name="T51" fmla="*/ 260 h 394"/>
                <a:gd name="T52" fmla="*/ 406 w 407"/>
                <a:gd name="T53" fmla="*/ 257 h 394"/>
                <a:gd name="T54" fmla="*/ 407 w 407"/>
                <a:gd name="T55" fmla="*/ 252 h 394"/>
                <a:gd name="T56" fmla="*/ 407 w 407"/>
                <a:gd name="T57" fmla="*/ 11 h 394"/>
                <a:gd name="T58" fmla="*/ 406 w 407"/>
                <a:gd name="T59" fmla="*/ 7 h 394"/>
                <a:gd name="T60" fmla="*/ 403 w 407"/>
                <a:gd name="T61" fmla="*/ 3 h 394"/>
                <a:gd name="T62" fmla="*/ 400 w 407"/>
                <a:gd name="T63" fmla="*/ 1 h 394"/>
                <a:gd name="T64" fmla="*/ 395 w 407"/>
                <a:gd name="T65"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7" h="394">
                  <a:moveTo>
                    <a:pt x="395" y="0"/>
                  </a:moveTo>
                  <a:lnTo>
                    <a:pt x="12" y="0"/>
                  </a:lnTo>
                  <a:lnTo>
                    <a:pt x="0" y="0"/>
                  </a:lnTo>
                  <a:lnTo>
                    <a:pt x="0" y="11"/>
                  </a:lnTo>
                  <a:lnTo>
                    <a:pt x="0" y="252"/>
                  </a:lnTo>
                  <a:lnTo>
                    <a:pt x="0" y="255"/>
                  </a:lnTo>
                  <a:lnTo>
                    <a:pt x="4" y="260"/>
                  </a:lnTo>
                  <a:lnTo>
                    <a:pt x="7" y="262"/>
                  </a:lnTo>
                  <a:lnTo>
                    <a:pt x="12" y="264"/>
                  </a:lnTo>
                  <a:lnTo>
                    <a:pt x="193" y="264"/>
                  </a:lnTo>
                  <a:lnTo>
                    <a:pt x="198" y="264"/>
                  </a:lnTo>
                  <a:lnTo>
                    <a:pt x="314" y="391"/>
                  </a:lnTo>
                  <a:lnTo>
                    <a:pt x="319" y="394"/>
                  </a:lnTo>
                  <a:lnTo>
                    <a:pt x="324" y="394"/>
                  </a:lnTo>
                  <a:lnTo>
                    <a:pt x="325" y="394"/>
                  </a:lnTo>
                  <a:lnTo>
                    <a:pt x="327" y="394"/>
                  </a:lnTo>
                  <a:lnTo>
                    <a:pt x="331" y="392"/>
                  </a:lnTo>
                  <a:lnTo>
                    <a:pt x="333" y="390"/>
                  </a:lnTo>
                  <a:lnTo>
                    <a:pt x="334" y="386"/>
                  </a:lnTo>
                  <a:lnTo>
                    <a:pt x="336" y="383"/>
                  </a:lnTo>
                  <a:lnTo>
                    <a:pt x="336" y="276"/>
                  </a:lnTo>
                  <a:lnTo>
                    <a:pt x="336" y="264"/>
                  </a:lnTo>
                  <a:lnTo>
                    <a:pt x="347" y="264"/>
                  </a:lnTo>
                  <a:lnTo>
                    <a:pt x="395" y="264"/>
                  </a:lnTo>
                  <a:lnTo>
                    <a:pt x="400" y="262"/>
                  </a:lnTo>
                  <a:lnTo>
                    <a:pt x="403" y="260"/>
                  </a:lnTo>
                  <a:lnTo>
                    <a:pt x="406" y="257"/>
                  </a:lnTo>
                  <a:lnTo>
                    <a:pt x="407" y="252"/>
                  </a:lnTo>
                  <a:lnTo>
                    <a:pt x="407" y="11"/>
                  </a:lnTo>
                  <a:lnTo>
                    <a:pt x="406" y="7"/>
                  </a:lnTo>
                  <a:lnTo>
                    <a:pt x="403" y="3"/>
                  </a:lnTo>
                  <a:lnTo>
                    <a:pt x="400" y="1"/>
                  </a:lnTo>
                  <a:lnTo>
                    <a:pt x="3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Rectangle 22">
            <a:extLst>
              <a:ext uri="{FF2B5EF4-FFF2-40B4-BE49-F238E27FC236}">
                <a16:creationId xmlns:a16="http://schemas.microsoft.com/office/drawing/2014/main" id="{E45E322D-9114-7719-D57A-EDC9E4CDCE80}"/>
              </a:ext>
            </a:extLst>
          </p:cNvPr>
          <p:cNvSpPr/>
          <p:nvPr/>
        </p:nvSpPr>
        <p:spPr>
          <a:xfrm rot="2700000">
            <a:off x="7086055" y="5692041"/>
            <a:ext cx="1130013" cy="1130013"/>
          </a:xfrm>
          <a:prstGeom prst="rect">
            <a:avLst/>
          </a:prstGeom>
          <a:gradFill flip="none" rotWithShape="1">
            <a:gsLst>
              <a:gs pos="100000">
                <a:srgbClr val="4186A2"/>
              </a:gs>
              <a:gs pos="0">
                <a:srgbClr val="B0F7F4"/>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4" name="Rectangle 23">
            <a:extLst>
              <a:ext uri="{FF2B5EF4-FFF2-40B4-BE49-F238E27FC236}">
                <a16:creationId xmlns:a16="http://schemas.microsoft.com/office/drawing/2014/main" id="{161F4227-1E7C-640A-A766-8CAAE65BF09B}"/>
              </a:ext>
            </a:extLst>
          </p:cNvPr>
          <p:cNvSpPr/>
          <p:nvPr/>
        </p:nvSpPr>
        <p:spPr>
          <a:xfrm rot="2700000">
            <a:off x="7264752" y="5870738"/>
            <a:ext cx="772618" cy="772618"/>
          </a:xfrm>
          <a:prstGeom prst="rect">
            <a:avLst/>
          </a:prstGeom>
          <a:gradFill flip="none" rotWithShape="1">
            <a:gsLst>
              <a:gs pos="100000">
                <a:srgbClr val="4186A2"/>
              </a:gs>
              <a:gs pos="0">
                <a:srgbClr val="B0F7F4"/>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Snip Diagonal Corner Rectangle 94">
            <a:extLst>
              <a:ext uri="{FF2B5EF4-FFF2-40B4-BE49-F238E27FC236}">
                <a16:creationId xmlns:a16="http://schemas.microsoft.com/office/drawing/2014/main" id="{E2103CF3-0D28-223B-88EC-86E089010283}"/>
              </a:ext>
            </a:extLst>
          </p:cNvPr>
          <p:cNvSpPr/>
          <p:nvPr/>
        </p:nvSpPr>
        <p:spPr>
          <a:xfrm flipH="1">
            <a:off x="6554830" y="6433787"/>
            <a:ext cx="2192462" cy="4756721"/>
          </a:xfrm>
          <a:prstGeom prst="snip2DiagRect">
            <a:avLst>
              <a:gd name="adj1" fmla="val 0"/>
              <a:gd name="adj2" fmla="val 21555"/>
            </a:avLst>
          </a:prstGeom>
          <a:gradFill flip="none" rotWithShape="1">
            <a:gsLst>
              <a:gs pos="100000">
                <a:srgbClr val="69AFC0"/>
              </a:gs>
              <a:gs pos="0">
                <a:srgbClr val="12568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6" name="Freeform 95">
            <a:extLst>
              <a:ext uri="{FF2B5EF4-FFF2-40B4-BE49-F238E27FC236}">
                <a16:creationId xmlns:a16="http://schemas.microsoft.com/office/drawing/2014/main" id="{953C2E0A-498C-F52C-2AA3-D27480461AF2}"/>
              </a:ext>
            </a:extLst>
          </p:cNvPr>
          <p:cNvSpPr/>
          <p:nvPr/>
        </p:nvSpPr>
        <p:spPr>
          <a:xfrm rot="18900000" flipH="1">
            <a:off x="7086055" y="5692041"/>
            <a:ext cx="1130013" cy="1130013"/>
          </a:xfrm>
          <a:custGeom>
            <a:avLst/>
            <a:gdLst>
              <a:gd name="connsiteX0" fmla="*/ 0 w 1130013"/>
              <a:gd name="connsiteY0" fmla="*/ 0 h 1130013"/>
              <a:gd name="connsiteX1" fmla="*/ 6598 w 1130013"/>
              <a:gd name="connsiteY1" fmla="*/ 0 h 1130013"/>
              <a:gd name="connsiteX2" fmla="*/ 1130013 w 1130013"/>
              <a:gd name="connsiteY2" fmla="*/ 1123415 h 1130013"/>
              <a:gd name="connsiteX3" fmla="*/ 1130013 w 1130013"/>
              <a:gd name="connsiteY3" fmla="*/ 1130013 h 1130013"/>
              <a:gd name="connsiteX4" fmla="*/ 0 w 1130013"/>
              <a:gd name="connsiteY4" fmla="*/ 1130013 h 113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013" h="1130013">
                <a:moveTo>
                  <a:pt x="0" y="0"/>
                </a:moveTo>
                <a:lnTo>
                  <a:pt x="6598" y="0"/>
                </a:lnTo>
                <a:lnTo>
                  <a:pt x="1130013" y="1123415"/>
                </a:lnTo>
                <a:lnTo>
                  <a:pt x="1130013" y="1130013"/>
                </a:lnTo>
                <a:lnTo>
                  <a:pt x="0" y="1130013"/>
                </a:lnTo>
                <a:close/>
              </a:path>
            </a:pathLst>
          </a:cu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sp>
        <p:nvSpPr>
          <p:cNvPr id="27" name="Text Placeholder 2">
            <a:extLst>
              <a:ext uri="{FF2B5EF4-FFF2-40B4-BE49-F238E27FC236}">
                <a16:creationId xmlns:a16="http://schemas.microsoft.com/office/drawing/2014/main" id="{596485A0-0D6A-9258-210E-0331E44037AD}"/>
              </a:ext>
            </a:extLst>
          </p:cNvPr>
          <p:cNvSpPr txBox="1">
            <a:spLocks/>
          </p:cNvSpPr>
          <p:nvPr/>
        </p:nvSpPr>
        <p:spPr>
          <a:xfrm>
            <a:off x="6646831" y="7116620"/>
            <a:ext cx="2002418" cy="3488134"/>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ctr">
              <a:lnSpc>
                <a:spcPts val="1700"/>
              </a:lnSpc>
              <a:spcBef>
                <a:spcPts val="0"/>
              </a:spcBef>
              <a:buFont typeface="+mj-lt"/>
              <a:buAutoNum type="arabicPeriod"/>
            </a:pPr>
            <a:r>
              <a:rPr lang="en-US" sz="1600" dirty="0">
                <a:solidFill>
                  <a:schemeClr val="bg1"/>
                </a:solidFill>
              </a:rPr>
              <a:t>Improve financial incentives and rewards to create a more competitive work environment.</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Implement sustainable professional development plans to empower employees.</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Enhance work-life balance through flexible policies. </a:t>
            </a:r>
            <a:endParaRPr lang="en-US" sz="1600" dirty="0">
              <a:solidFill>
                <a:schemeClr val="bg1"/>
              </a:solidFill>
              <a:latin typeface="Segoe UI" panose="020B0502040204020203" pitchFamily="34" charset="0"/>
              <a:cs typeface="Segoe UI" panose="020B0502040204020203" pitchFamily="34" charset="0"/>
            </a:endParaRPr>
          </a:p>
        </p:txBody>
      </p:sp>
      <p:sp>
        <p:nvSpPr>
          <p:cNvPr id="28" name="Text Placeholder 2">
            <a:extLst>
              <a:ext uri="{FF2B5EF4-FFF2-40B4-BE49-F238E27FC236}">
                <a16:creationId xmlns:a16="http://schemas.microsoft.com/office/drawing/2014/main" id="{BB634723-162F-2496-42F4-9B4619BF9EF8}"/>
              </a:ext>
            </a:extLst>
          </p:cNvPr>
          <p:cNvSpPr txBox="1">
            <a:spLocks/>
          </p:cNvSpPr>
          <p:nvPr/>
        </p:nvSpPr>
        <p:spPr>
          <a:xfrm>
            <a:off x="7533137" y="6010287"/>
            <a:ext cx="916964" cy="43088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00000"/>
              </a:lnSpc>
              <a:spcBef>
                <a:spcPts val="0"/>
              </a:spcBef>
            </a:pPr>
            <a:r>
              <a:rPr lang="en-US" sz="2800" b="1" dirty="0">
                <a:solidFill>
                  <a:schemeClr val="accent1">
                    <a:lumMod val="50000"/>
                  </a:schemeClr>
                </a:solidFill>
                <a:latin typeface="Segoe UI Semibold" panose="020B0702040204020203" pitchFamily="34" charset="0"/>
                <a:cs typeface="Segoe UI Semibold" panose="020B0702040204020203" pitchFamily="34" charset="0"/>
              </a:rPr>
              <a:t>WO</a:t>
            </a:r>
          </a:p>
        </p:txBody>
      </p:sp>
      <p:grpSp>
        <p:nvGrpSpPr>
          <p:cNvPr id="29" name="Group 28">
            <a:extLst>
              <a:ext uri="{FF2B5EF4-FFF2-40B4-BE49-F238E27FC236}">
                <a16:creationId xmlns:a16="http://schemas.microsoft.com/office/drawing/2014/main" id="{BDD25F49-4483-9821-42D2-724CDB8E523C}"/>
              </a:ext>
            </a:extLst>
          </p:cNvPr>
          <p:cNvGrpSpPr/>
          <p:nvPr/>
        </p:nvGrpSpPr>
        <p:grpSpPr>
          <a:xfrm>
            <a:off x="7284238" y="10605728"/>
            <a:ext cx="632262" cy="498782"/>
            <a:chOff x="9883775" y="5410200"/>
            <a:chExt cx="285750" cy="225425"/>
          </a:xfrm>
          <a:solidFill>
            <a:srgbClr val="B0F7F4"/>
          </a:solidFill>
          <a:effectLst/>
        </p:grpSpPr>
        <p:sp>
          <p:nvSpPr>
            <p:cNvPr id="30" name="Freeform 3677">
              <a:extLst>
                <a:ext uri="{FF2B5EF4-FFF2-40B4-BE49-F238E27FC236}">
                  <a16:creationId xmlns:a16="http://schemas.microsoft.com/office/drawing/2014/main" id="{DC457D04-DF4C-1134-B1D7-BF61AC15D1A5}"/>
                </a:ext>
              </a:extLst>
            </p:cNvPr>
            <p:cNvSpPr>
              <a:spLocks/>
            </p:cNvSpPr>
            <p:nvPr/>
          </p:nvSpPr>
          <p:spPr bwMode="auto">
            <a:xfrm>
              <a:off x="10052050" y="5445125"/>
              <a:ext cx="117475" cy="190500"/>
            </a:xfrm>
            <a:custGeom>
              <a:avLst/>
              <a:gdLst>
                <a:gd name="T0" fmla="*/ 201 w 296"/>
                <a:gd name="T1" fmla="*/ 285 h 482"/>
                <a:gd name="T2" fmla="*/ 168 w 296"/>
                <a:gd name="T3" fmla="*/ 275 h 482"/>
                <a:gd name="T4" fmla="*/ 153 w 296"/>
                <a:gd name="T5" fmla="*/ 238 h 482"/>
                <a:gd name="T6" fmla="*/ 163 w 296"/>
                <a:gd name="T7" fmla="*/ 230 h 482"/>
                <a:gd name="T8" fmla="*/ 176 w 296"/>
                <a:gd name="T9" fmla="*/ 219 h 482"/>
                <a:gd name="T10" fmla="*/ 185 w 296"/>
                <a:gd name="T11" fmla="*/ 201 h 482"/>
                <a:gd name="T12" fmla="*/ 190 w 296"/>
                <a:gd name="T13" fmla="*/ 175 h 482"/>
                <a:gd name="T14" fmla="*/ 198 w 296"/>
                <a:gd name="T15" fmla="*/ 167 h 482"/>
                <a:gd name="T16" fmla="*/ 201 w 296"/>
                <a:gd name="T17" fmla="*/ 158 h 482"/>
                <a:gd name="T18" fmla="*/ 205 w 296"/>
                <a:gd name="T19" fmla="*/ 133 h 482"/>
                <a:gd name="T20" fmla="*/ 205 w 296"/>
                <a:gd name="T21" fmla="*/ 122 h 482"/>
                <a:gd name="T22" fmla="*/ 201 w 296"/>
                <a:gd name="T23" fmla="*/ 110 h 482"/>
                <a:gd name="T24" fmla="*/ 195 w 296"/>
                <a:gd name="T25" fmla="*/ 101 h 482"/>
                <a:gd name="T26" fmla="*/ 205 w 296"/>
                <a:gd name="T27" fmla="*/ 76 h 482"/>
                <a:gd name="T28" fmla="*/ 208 w 296"/>
                <a:gd name="T29" fmla="*/ 59 h 482"/>
                <a:gd name="T30" fmla="*/ 205 w 296"/>
                <a:gd name="T31" fmla="*/ 43 h 482"/>
                <a:gd name="T32" fmla="*/ 200 w 296"/>
                <a:gd name="T33" fmla="*/ 31 h 482"/>
                <a:gd name="T34" fmla="*/ 192 w 296"/>
                <a:gd name="T35" fmla="*/ 22 h 482"/>
                <a:gd name="T36" fmla="*/ 171 w 296"/>
                <a:gd name="T37" fmla="*/ 9 h 482"/>
                <a:gd name="T38" fmla="*/ 145 w 296"/>
                <a:gd name="T39" fmla="*/ 2 h 482"/>
                <a:gd name="T40" fmla="*/ 118 w 296"/>
                <a:gd name="T41" fmla="*/ 0 h 482"/>
                <a:gd name="T42" fmla="*/ 95 w 296"/>
                <a:gd name="T43" fmla="*/ 2 h 482"/>
                <a:gd name="T44" fmla="*/ 70 w 296"/>
                <a:gd name="T45" fmla="*/ 7 h 482"/>
                <a:gd name="T46" fmla="*/ 50 w 296"/>
                <a:gd name="T47" fmla="*/ 17 h 482"/>
                <a:gd name="T48" fmla="*/ 36 w 296"/>
                <a:gd name="T49" fmla="*/ 32 h 482"/>
                <a:gd name="T50" fmla="*/ 16 w 296"/>
                <a:gd name="T51" fmla="*/ 36 h 482"/>
                <a:gd name="T52" fmla="*/ 7 w 296"/>
                <a:gd name="T53" fmla="*/ 44 h 482"/>
                <a:gd name="T54" fmla="*/ 4 w 296"/>
                <a:gd name="T55" fmla="*/ 57 h 482"/>
                <a:gd name="T56" fmla="*/ 4 w 296"/>
                <a:gd name="T57" fmla="*/ 71 h 482"/>
                <a:gd name="T58" fmla="*/ 13 w 296"/>
                <a:gd name="T59" fmla="*/ 99 h 482"/>
                <a:gd name="T60" fmla="*/ 5 w 296"/>
                <a:gd name="T61" fmla="*/ 110 h 482"/>
                <a:gd name="T62" fmla="*/ 0 w 296"/>
                <a:gd name="T63" fmla="*/ 121 h 482"/>
                <a:gd name="T64" fmla="*/ 0 w 296"/>
                <a:gd name="T65" fmla="*/ 133 h 482"/>
                <a:gd name="T66" fmla="*/ 4 w 296"/>
                <a:gd name="T67" fmla="*/ 158 h 482"/>
                <a:gd name="T68" fmla="*/ 9 w 296"/>
                <a:gd name="T69" fmla="*/ 167 h 482"/>
                <a:gd name="T70" fmla="*/ 15 w 296"/>
                <a:gd name="T71" fmla="*/ 175 h 482"/>
                <a:gd name="T72" fmla="*/ 20 w 296"/>
                <a:gd name="T73" fmla="*/ 199 h 482"/>
                <a:gd name="T74" fmla="*/ 31 w 296"/>
                <a:gd name="T75" fmla="*/ 217 h 482"/>
                <a:gd name="T76" fmla="*/ 43 w 296"/>
                <a:gd name="T77" fmla="*/ 230 h 482"/>
                <a:gd name="T78" fmla="*/ 56 w 296"/>
                <a:gd name="T79" fmla="*/ 238 h 482"/>
                <a:gd name="T80" fmla="*/ 43 w 296"/>
                <a:gd name="T81" fmla="*/ 274 h 482"/>
                <a:gd name="T82" fmla="*/ 42 w 296"/>
                <a:gd name="T83" fmla="*/ 287 h 482"/>
                <a:gd name="T84" fmla="*/ 61 w 296"/>
                <a:gd name="T85" fmla="*/ 302 h 482"/>
                <a:gd name="T86" fmla="*/ 73 w 296"/>
                <a:gd name="T87" fmla="*/ 318 h 482"/>
                <a:gd name="T88" fmla="*/ 79 w 296"/>
                <a:gd name="T89" fmla="*/ 332 h 482"/>
                <a:gd name="T90" fmla="*/ 81 w 296"/>
                <a:gd name="T91" fmla="*/ 482 h 482"/>
                <a:gd name="T92" fmla="*/ 289 w 296"/>
                <a:gd name="T93" fmla="*/ 481 h 482"/>
                <a:gd name="T94" fmla="*/ 295 w 296"/>
                <a:gd name="T95" fmla="*/ 474 h 482"/>
                <a:gd name="T96" fmla="*/ 296 w 296"/>
                <a:gd name="T97" fmla="*/ 334 h 482"/>
                <a:gd name="T98" fmla="*/ 293 w 296"/>
                <a:gd name="T99" fmla="*/ 323 h 482"/>
                <a:gd name="T100" fmla="*/ 278 w 296"/>
                <a:gd name="T101" fmla="*/ 312 h 482"/>
                <a:gd name="T102" fmla="*/ 217 w 296"/>
                <a:gd name="T103" fmla="*/ 291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482">
                  <a:moveTo>
                    <a:pt x="217" y="291"/>
                  </a:moveTo>
                  <a:lnTo>
                    <a:pt x="201" y="285"/>
                  </a:lnTo>
                  <a:lnTo>
                    <a:pt x="185" y="280"/>
                  </a:lnTo>
                  <a:lnTo>
                    <a:pt x="168" y="275"/>
                  </a:lnTo>
                  <a:lnTo>
                    <a:pt x="153" y="270"/>
                  </a:lnTo>
                  <a:lnTo>
                    <a:pt x="153" y="238"/>
                  </a:lnTo>
                  <a:lnTo>
                    <a:pt x="158" y="235"/>
                  </a:lnTo>
                  <a:lnTo>
                    <a:pt x="163" y="230"/>
                  </a:lnTo>
                  <a:lnTo>
                    <a:pt x="169" y="225"/>
                  </a:lnTo>
                  <a:lnTo>
                    <a:pt x="176" y="219"/>
                  </a:lnTo>
                  <a:lnTo>
                    <a:pt x="181" y="210"/>
                  </a:lnTo>
                  <a:lnTo>
                    <a:pt x="185" y="201"/>
                  </a:lnTo>
                  <a:lnTo>
                    <a:pt x="189" y="189"/>
                  </a:lnTo>
                  <a:lnTo>
                    <a:pt x="190" y="175"/>
                  </a:lnTo>
                  <a:lnTo>
                    <a:pt x="194" y="172"/>
                  </a:lnTo>
                  <a:lnTo>
                    <a:pt x="198" y="167"/>
                  </a:lnTo>
                  <a:lnTo>
                    <a:pt x="200" y="163"/>
                  </a:lnTo>
                  <a:lnTo>
                    <a:pt x="201" y="158"/>
                  </a:lnTo>
                  <a:lnTo>
                    <a:pt x="205" y="145"/>
                  </a:lnTo>
                  <a:lnTo>
                    <a:pt x="205" y="133"/>
                  </a:lnTo>
                  <a:lnTo>
                    <a:pt x="205" y="127"/>
                  </a:lnTo>
                  <a:lnTo>
                    <a:pt x="205" y="122"/>
                  </a:lnTo>
                  <a:lnTo>
                    <a:pt x="204" y="116"/>
                  </a:lnTo>
                  <a:lnTo>
                    <a:pt x="201" y="110"/>
                  </a:lnTo>
                  <a:lnTo>
                    <a:pt x="198" y="104"/>
                  </a:lnTo>
                  <a:lnTo>
                    <a:pt x="195" y="101"/>
                  </a:lnTo>
                  <a:lnTo>
                    <a:pt x="200" y="90"/>
                  </a:lnTo>
                  <a:lnTo>
                    <a:pt x="205" y="76"/>
                  </a:lnTo>
                  <a:lnTo>
                    <a:pt x="208" y="67"/>
                  </a:lnTo>
                  <a:lnTo>
                    <a:pt x="208" y="59"/>
                  </a:lnTo>
                  <a:lnTo>
                    <a:pt x="208" y="50"/>
                  </a:lnTo>
                  <a:lnTo>
                    <a:pt x="205" y="43"/>
                  </a:lnTo>
                  <a:lnTo>
                    <a:pt x="203" y="36"/>
                  </a:lnTo>
                  <a:lnTo>
                    <a:pt x="200" y="31"/>
                  </a:lnTo>
                  <a:lnTo>
                    <a:pt x="196" y="26"/>
                  </a:lnTo>
                  <a:lnTo>
                    <a:pt x="192" y="22"/>
                  </a:lnTo>
                  <a:lnTo>
                    <a:pt x="182" y="14"/>
                  </a:lnTo>
                  <a:lnTo>
                    <a:pt x="171" y="9"/>
                  </a:lnTo>
                  <a:lnTo>
                    <a:pt x="158" y="5"/>
                  </a:lnTo>
                  <a:lnTo>
                    <a:pt x="145" y="2"/>
                  </a:lnTo>
                  <a:lnTo>
                    <a:pt x="131" y="0"/>
                  </a:lnTo>
                  <a:lnTo>
                    <a:pt x="118" y="0"/>
                  </a:lnTo>
                  <a:lnTo>
                    <a:pt x="106" y="0"/>
                  </a:lnTo>
                  <a:lnTo>
                    <a:pt x="95" y="2"/>
                  </a:lnTo>
                  <a:lnTo>
                    <a:pt x="82" y="4"/>
                  </a:lnTo>
                  <a:lnTo>
                    <a:pt x="70" y="7"/>
                  </a:lnTo>
                  <a:lnTo>
                    <a:pt x="60" y="12"/>
                  </a:lnTo>
                  <a:lnTo>
                    <a:pt x="50" y="17"/>
                  </a:lnTo>
                  <a:lnTo>
                    <a:pt x="42" y="25"/>
                  </a:lnTo>
                  <a:lnTo>
                    <a:pt x="36" y="32"/>
                  </a:lnTo>
                  <a:lnTo>
                    <a:pt x="24" y="34"/>
                  </a:lnTo>
                  <a:lnTo>
                    <a:pt x="16" y="36"/>
                  </a:lnTo>
                  <a:lnTo>
                    <a:pt x="11" y="40"/>
                  </a:lnTo>
                  <a:lnTo>
                    <a:pt x="7" y="44"/>
                  </a:lnTo>
                  <a:lnTo>
                    <a:pt x="5" y="50"/>
                  </a:lnTo>
                  <a:lnTo>
                    <a:pt x="4" y="57"/>
                  </a:lnTo>
                  <a:lnTo>
                    <a:pt x="2" y="65"/>
                  </a:lnTo>
                  <a:lnTo>
                    <a:pt x="4" y="71"/>
                  </a:lnTo>
                  <a:lnTo>
                    <a:pt x="7" y="86"/>
                  </a:lnTo>
                  <a:lnTo>
                    <a:pt x="13" y="99"/>
                  </a:lnTo>
                  <a:lnTo>
                    <a:pt x="7" y="104"/>
                  </a:lnTo>
                  <a:lnTo>
                    <a:pt x="5" y="110"/>
                  </a:lnTo>
                  <a:lnTo>
                    <a:pt x="2" y="115"/>
                  </a:lnTo>
                  <a:lnTo>
                    <a:pt x="0" y="121"/>
                  </a:lnTo>
                  <a:lnTo>
                    <a:pt x="0" y="127"/>
                  </a:lnTo>
                  <a:lnTo>
                    <a:pt x="0" y="133"/>
                  </a:lnTo>
                  <a:lnTo>
                    <a:pt x="1" y="145"/>
                  </a:lnTo>
                  <a:lnTo>
                    <a:pt x="4" y="158"/>
                  </a:lnTo>
                  <a:lnTo>
                    <a:pt x="6" y="163"/>
                  </a:lnTo>
                  <a:lnTo>
                    <a:pt x="9" y="167"/>
                  </a:lnTo>
                  <a:lnTo>
                    <a:pt x="11" y="172"/>
                  </a:lnTo>
                  <a:lnTo>
                    <a:pt x="15" y="175"/>
                  </a:lnTo>
                  <a:lnTo>
                    <a:pt x="18" y="188"/>
                  </a:lnTo>
                  <a:lnTo>
                    <a:pt x="20" y="199"/>
                  </a:lnTo>
                  <a:lnTo>
                    <a:pt x="25" y="208"/>
                  </a:lnTo>
                  <a:lnTo>
                    <a:pt x="31" y="217"/>
                  </a:lnTo>
                  <a:lnTo>
                    <a:pt x="37" y="224"/>
                  </a:lnTo>
                  <a:lnTo>
                    <a:pt x="43" y="230"/>
                  </a:lnTo>
                  <a:lnTo>
                    <a:pt x="50" y="234"/>
                  </a:lnTo>
                  <a:lnTo>
                    <a:pt x="56" y="238"/>
                  </a:lnTo>
                  <a:lnTo>
                    <a:pt x="56" y="270"/>
                  </a:lnTo>
                  <a:lnTo>
                    <a:pt x="43" y="274"/>
                  </a:lnTo>
                  <a:lnTo>
                    <a:pt x="31" y="279"/>
                  </a:lnTo>
                  <a:lnTo>
                    <a:pt x="42" y="287"/>
                  </a:lnTo>
                  <a:lnTo>
                    <a:pt x="52" y="294"/>
                  </a:lnTo>
                  <a:lnTo>
                    <a:pt x="61" y="302"/>
                  </a:lnTo>
                  <a:lnTo>
                    <a:pt x="68" y="310"/>
                  </a:lnTo>
                  <a:lnTo>
                    <a:pt x="73" y="318"/>
                  </a:lnTo>
                  <a:lnTo>
                    <a:pt x="77" y="324"/>
                  </a:lnTo>
                  <a:lnTo>
                    <a:pt x="79" y="332"/>
                  </a:lnTo>
                  <a:lnTo>
                    <a:pt x="81" y="338"/>
                  </a:lnTo>
                  <a:lnTo>
                    <a:pt x="81" y="482"/>
                  </a:lnTo>
                  <a:lnTo>
                    <a:pt x="285" y="482"/>
                  </a:lnTo>
                  <a:lnTo>
                    <a:pt x="289" y="481"/>
                  </a:lnTo>
                  <a:lnTo>
                    <a:pt x="293" y="478"/>
                  </a:lnTo>
                  <a:lnTo>
                    <a:pt x="295" y="474"/>
                  </a:lnTo>
                  <a:lnTo>
                    <a:pt x="296" y="470"/>
                  </a:lnTo>
                  <a:lnTo>
                    <a:pt x="296" y="334"/>
                  </a:lnTo>
                  <a:lnTo>
                    <a:pt x="295" y="328"/>
                  </a:lnTo>
                  <a:lnTo>
                    <a:pt x="293" y="323"/>
                  </a:lnTo>
                  <a:lnTo>
                    <a:pt x="286" y="318"/>
                  </a:lnTo>
                  <a:lnTo>
                    <a:pt x="278" y="312"/>
                  </a:lnTo>
                  <a:lnTo>
                    <a:pt x="253" y="302"/>
                  </a:lnTo>
                  <a:lnTo>
                    <a:pt x="217"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678">
              <a:extLst>
                <a:ext uri="{FF2B5EF4-FFF2-40B4-BE49-F238E27FC236}">
                  <a16:creationId xmlns:a16="http://schemas.microsoft.com/office/drawing/2014/main" id="{59BA02C0-86A7-3D8D-15BE-FE4C43B7C474}"/>
                </a:ext>
              </a:extLst>
            </p:cNvPr>
            <p:cNvSpPr>
              <a:spLocks/>
            </p:cNvSpPr>
            <p:nvPr/>
          </p:nvSpPr>
          <p:spPr bwMode="auto">
            <a:xfrm>
              <a:off x="9883775" y="5410200"/>
              <a:ext cx="190500" cy="225425"/>
            </a:xfrm>
            <a:custGeom>
              <a:avLst/>
              <a:gdLst>
                <a:gd name="T0" fmla="*/ 421 w 480"/>
                <a:gd name="T1" fmla="*/ 374 h 569"/>
                <a:gd name="T2" fmla="*/ 339 w 480"/>
                <a:gd name="T3" fmla="*/ 333 h 569"/>
                <a:gd name="T4" fmla="*/ 312 w 480"/>
                <a:gd name="T5" fmla="*/ 276 h 569"/>
                <a:gd name="T6" fmla="*/ 316 w 480"/>
                <a:gd name="T7" fmla="*/ 272 h 569"/>
                <a:gd name="T8" fmla="*/ 339 w 480"/>
                <a:gd name="T9" fmla="*/ 226 h 569"/>
                <a:gd name="T10" fmla="*/ 340 w 480"/>
                <a:gd name="T11" fmla="*/ 214 h 569"/>
                <a:gd name="T12" fmla="*/ 345 w 480"/>
                <a:gd name="T13" fmla="*/ 199 h 569"/>
                <a:gd name="T14" fmla="*/ 353 w 480"/>
                <a:gd name="T15" fmla="*/ 190 h 569"/>
                <a:gd name="T16" fmla="*/ 360 w 480"/>
                <a:gd name="T17" fmla="*/ 176 h 569"/>
                <a:gd name="T18" fmla="*/ 361 w 480"/>
                <a:gd name="T19" fmla="*/ 168 h 569"/>
                <a:gd name="T20" fmla="*/ 361 w 480"/>
                <a:gd name="T21" fmla="*/ 159 h 569"/>
                <a:gd name="T22" fmla="*/ 356 w 480"/>
                <a:gd name="T23" fmla="*/ 135 h 569"/>
                <a:gd name="T24" fmla="*/ 347 w 480"/>
                <a:gd name="T25" fmla="*/ 126 h 569"/>
                <a:gd name="T26" fmla="*/ 356 w 480"/>
                <a:gd name="T27" fmla="*/ 100 h 569"/>
                <a:gd name="T28" fmla="*/ 358 w 480"/>
                <a:gd name="T29" fmla="*/ 85 h 569"/>
                <a:gd name="T30" fmla="*/ 358 w 480"/>
                <a:gd name="T31" fmla="*/ 71 h 569"/>
                <a:gd name="T32" fmla="*/ 357 w 480"/>
                <a:gd name="T33" fmla="*/ 54 h 569"/>
                <a:gd name="T34" fmla="*/ 353 w 480"/>
                <a:gd name="T35" fmla="*/ 44 h 569"/>
                <a:gd name="T36" fmla="*/ 349 w 480"/>
                <a:gd name="T37" fmla="*/ 37 h 569"/>
                <a:gd name="T38" fmla="*/ 340 w 480"/>
                <a:gd name="T39" fmla="*/ 27 h 569"/>
                <a:gd name="T40" fmla="*/ 329 w 480"/>
                <a:gd name="T41" fmla="*/ 18 h 569"/>
                <a:gd name="T42" fmla="*/ 298 w 480"/>
                <a:gd name="T43" fmla="*/ 5 h 569"/>
                <a:gd name="T44" fmla="*/ 270 w 480"/>
                <a:gd name="T45" fmla="*/ 0 h 569"/>
                <a:gd name="T46" fmla="*/ 254 w 480"/>
                <a:gd name="T47" fmla="*/ 0 h 569"/>
                <a:gd name="T48" fmla="*/ 235 w 480"/>
                <a:gd name="T49" fmla="*/ 0 h 569"/>
                <a:gd name="T50" fmla="*/ 218 w 480"/>
                <a:gd name="T51" fmla="*/ 3 h 569"/>
                <a:gd name="T52" fmla="*/ 205 w 480"/>
                <a:gd name="T53" fmla="*/ 6 h 569"/>
                <a:gd name="T54" fmla="*/ 194 w 480"/>
                <a:gd name="T55" fmla="*/ 10 h 569"/>
                <a:gd name="T56" fmla="*/ 158 w 480"/>
                <a:gd name="T57" fmla="*/ 39 h 569"/>
                <a:gd name="T58" fmla="*/ 155 w 480"/>
                <a:gd name="T59" fmla="*/ 44 h 569"/>
                <a:gd name="T60" fmla="*/ 141 w 480"/>
                <a:gd name="T61" fmla="*/ 45 h 569"/>
                <a:gd name="T62" fmla="*/ 133 w 480"/>
                <a:gd name="T63" fmla="*/ 48 h 569"/>
                <a:gd name="T64" fmla="*/ 127 w 480"/>
                <a:gd name="T65" fmla="*/ 51 h 569"/>
                <a:gd name="T66" fmla="*/ 123 w 480"/>
                <a:gd name="T67" fmla="*/ 57 h 569"/>
                <a:gd name="T68" fmla="*/ 119 w 480"/>
                <a:gd name="T69" fmla="*/ 66 h 569"/>
                <a:gd name="T70" fmla="*/ 118 w 480"/>
                <a:gd name="T71" fmla="*/ 73 h 569"/>
                <a:gd name="T72" fmla="*/ 118 w 480"/>
                <a:gd name="T73" fmla="*/ 82 h 569"/>
                <a:gd name="T74" fmla="*/ 121 w 480"/>
                <a:gd name="T75" fmla="*/ 91 h 569"/>
                <a:gd name="T76" fmla="*/ 122 w 480"/>
                <a:gd name="T77" fmla="*/ 100 h 569"/>
                <a:gd name="T78" fmla="*/ 126 w 480"/>
                <a:gd name="T79" fmla="*/ 108 h 569"/>
                <a:gd name="T80" fmla="*/ 132 w 480"/>
                <a:gd name="T81" fmla="*/ 125 h 569"/>
                <a:gd name="T82" fmla="*/ 118 w 480"/>
                <a:gd name="T83" fmla="*/ 145 h 569"/>
                <a:gd name="T84" fmla="*/ 117 w 480"/>
                <a:gd name="T85" fmla="*/ 166 h 569"/>
                <a:gd name="T86" fmla="*/ 118 w 480"/>
                <a:gd name="T87" fmla="*/ 171 h 569"/>
                <a:gd name="T88" fmla="*/ 119 w 480"/>
                <a:gd name="T89" fmla="*/ 177 h 569"/>
                <a:gd name="T90" fmla="*/ 132 w 480"/>
                <a:gd name="T91" fmla="*/ 199 h 569"/>
                <a:gd name="T92" fmla="*/ 136 w 480"/>
                <a:gd name="T93" fmla="*/ 202 h 569"/>
                <a:gd name="T94" fmla="*/ 137 w 480"/>
                <a:gd name="T95" fmla="*/ 220 h 569"/>
                <a:gd name="T96" fmla="*/ 151 w 480"/>
                <a:gd name="T97" fmla="*/ 258 h 569"/>
                <a:gd name="T98" fmla="*/ 168 w 480"/>
                <a:gd name="T99" fmla="*/ 312 h 569"/>
                <a:gd name="T100" fmla="*/ 86 w 480"/>
                <a:gd name="T101" fmla="*/ 358 h 569"/>
                <a:gd name="T102" fmla="*/ 18 w 480"/>
                <a:gd name="T103" fmla="*/ 401 h 569"/>
                <a:gd name="T104" fmla="*/ 0 w 480"/>
                <a:gd name="T105" fmla="*/ 421 h 569"/>
                <a:gd name="T106" fmla="*/ 2 w 480"/>
                <a:gd name="T107" fmla="*/ 565 h 569"/>
                <a:gd name="T108" fmla="*/ 469 w 480"/>
                <a:gd name="T109" fmla="*/ 569 h 569"/>
                <a:gd name="T110" fmla="*/ 479 w 480"/>
                <a:gd name="T111" fmla="*/ 421 h 569"/>
                <a:gd name="T112" fmla="*/ 449 w 480"/>
                <a:gd name="T113" fmla="*/ 39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0" h="569">
                  <a:moveTo>
                    <a:pt x="425" y="375"/>
                  </a:moveTo>
                  <a:lnTo>
                    <a:pt x="425" y="375"/>
                  </a:lnTo>
                  <a:lnTo>
                    <a:pt x="424" y="375"/>
                  </a:lnTo>
                  <a:lnTo>
                    <a:pt x="421" y="374"/>
                  </a:lnTo>
                  <a:lnTo>
                    <a:pt x="419" y="372"/>
                  </a:lnTo>
                  <a:lnTo>
                    <a:pt x="393" y="358"/>
                  </a:lnTo>
                  <a:lnTo>
                    <a:pt x="366" y="345"/>
                  </a:lnTo>
                  <a:lnTo>
                    <a:pt x="339" y="333"/>
                  </a:lnTo>
                  <a:lnTo>
                    <a:pt x="312" y="321"/>
                  </a:lnTo>
                  <a:lnTo>
                    <a:pt x="312" y="312"/>
                  </a:lnTo>
                  <a:lnTo>
                    <a:pt x="312" y="281"/>
                  </a:lnTo>
                  <a:lnTo>
                    <a:pt x="312" y="276"/>
                  </a:lnTo>
                  <a:lnTo>
                    <a:pt x="313" y="275"/>
                  </a:lnTo>
                  <a:lnTo>
                    <a:pt x="316" y="272"/>
                  </a:lnTo>
                  <a:lnTo>
                    <a:pt x="316" y="272"/>
                  </a:lnTo>
                  <a:lnTo>
                    <a:pt x="316" y="272"/>
                  </a:lnTo>
                  <a:lnTo>
                    <a:pt x="322" y="266"/>
                  </a:lnTo>
                  <a:lnTo>
                    <a:pt x="329" y="256"/>
                  </a:lnTo>
                  <a:lnTo>
                    <a:pt x="334" y="243"/>
                  </a:lnTo>
                  <a:lnTo>
                    <a:pt x="339" y="226"/>
                  </a:lnTo>
                  <a:lnTo>
                    <a:pt x="339" y="223"/>
                  </a:lnTo>
                  <a:lnTo>
                    <a:pt x="340" y="220"/>
                  </a:lnTo>
                  <a:lnTo>
                    <a:pt x="340" y="217"/>
                  </a:lnTo>
                  <a:lnTo>
                    <a:pt x="340" y="214"/>
                  </a:lnTo>
                  <a:lnTo>
                    <a:pt x="342" y="208"/>
                  </a:lnTo>
                  <a:lnTo>
                    <a:pt x="342" y="202"/>
                  </a:lnTo>
                  <a:lnTo>
                    <a:pt x="344" y="202"/>
                  </a:lnTo>
                  <a:lnTo>
                    <a:pt x="345" y="199"/>
                  </a:lnTo>
                  <a:lnTo>
                    <a:pt x="345" y="199"/>
                  </a:lnTo>
                  <a:lnTo>
                    <a:pt x="345" y="199"/>
                  </a:lnTo>
                  <a:lnTo>
                    <a:pt x="349" y="195"/>
                  </a:lnTo>
                  <a:lnTo>
                    <a:pt x="353" y="190"/>
                  </a:lnTo>
                  <a:lnTo>
                    <a:pt x="357" y="184"/>
                  </a:lnTo>
                  <a:lnTo>
                    <a:pt x="358" y="177"/>
                  </a:lnTo>
                  <a:lnTo>
                    <a:pt x="358" y="176"/>
                  </a:lnTo>
                  <a:lnTo>
                    <a:pt x="360" y="176"/>
                  </a:lnTo>
                  <a:lnTo>
                    <a:pt x="360" y="173"/>
                  </a:lnTo>
                  <a:lnTo>
                    <a:pt x="360" y="171"/>
                  </a:lnTo>
                  <a:lnTo>
                    <a:pt x="361" y="170"/>
                  </a:lnTo>
                  <a:lnTo>
                    <a:pt x="361" y="168"/>
                  </a:lnTo>
                  <a:lnTo>
                    <a:pt x="361" y="167"/>
                  </a:lnTo>
                  <a:lnTo>
                    <a:pt x="361" y="164"/>
                  </a:lnTo>
                  <a:lnTo>
                    <a:pt x="361" y="162"/>
                  </a:lnTo>
                  <a:lnTo>
                    <a:pt x="361" y="159"/>
                  </a:lnTo>
                  <a:lnTo>
                    <a:pt x="361" y="152"/>
                  </a:lnTo>
                  <a:lnTo>
                    <a:pt x="360" y="145"/>
                  </a:lnTo>
                  <a:lnTo>
                    <a:pt x="358" y="140"/>
                  </a:lnTo>
                  <a:lnTo>
                    <a:pt x="356" y="135"/>
                  </a:lnTo>
                  <a:lnTo>
                    <a:pt x="356" y="135"/>
                  </a:lnTo>
                  <a:lnTo>
                    <a:pt x="356" y="135"/>
                  </a:lnTo>
                  <a:lnTo>
                    <a:pt x="351" y="130"/>
                  </a:lnTo>
                  <a:lnTo>
                    <a:pt x="347" y="126"/>
                  </a:lnTo>
                  <a:lnTo>
                    <a:pt x="348" y="122"/>
                  </a:lnTo>
                  <a:lnTo>
                    <a:pt x="349" y="117"/>
                  </a:lnTo>
                  <a:lnTo>
                    <a:pt x="353" y="109"/>
                  </a:lnTo>
                  <a:lnTo>
                    <a:pt x="356" y="100"/>
                  </a:lnTo>
                  <a:lnTo>
                    <a:pt x="356" y="100"/>
                  </a:lnTo>
                  <a:lnTo>
                    <a:pt x="356" y="100"/>
                  </a:lnTo>
                  <a:lnTo>
                    <a:pt x="357" y="92"/>
                  </a:lnTo>
                  <a:lnTo>
                    <a:pt x="358" y="85"/>
                  </a:lnTo>
                  <a:lnTo>
                    <a:pt x="358" y="85"/>
                  </a:lnTo>
                  <a:lnTo>
                    <a:pt x="358" y="85"/>
                  </a:lnTo>
                  <a:lnTo>
                    <a:pt x="358" y="77"/>
                  </a:lnTo>
                  <a:lnTo>
                    <a:pt x="358" y="71"/>
                  </a:lnTo>
                  <a:lnTo>
                    <a:pt x="358" y="69"/>
                  </a:lnTo>
                  <a:lnTo>
                    <a:pt x="358" y="68"/>
                  </a:lnTo>
                  <a:lnTo>
                    <a:pt x="358" y="60"/>
                  </a:lnTo>
                  <a:lnTo>
                    <a:pt x="357" y="54"/>
                  </a:lnTo>
                  <a:lnTo>
                    <a:pt x="356" y="51"/>
                  </a:lnTo>
                  <a:lnTo>
                    <a:pt x="354" y="48"/>
                  </a:lnTo>
                  <a:lnTo>
                    <a:pt x="353" y="46"/>
                  </a:lnTo>
                  <a:lnTo>
                    <a:pt x="353" y="44"/>
                  </a:lnTo>
                  <a:lnTo>
                    <a:pt x="352" y="42"/>
                  </a:lnTo>
                  <a:lnTo>
                    <a:pt x="352" y="42"/>
                  </a:lnTo>
                  <a:lnTo>
                    <a:pt x="351" y="40"/>
                  </a:lnTo>
                  <a:lnTo>
                    <a:pt x="349" y="37"/>
                  </a:lnTo>
                  <a:lnTo>
                    <a:pt x="349" y="37"/>
                  </a:lnTo>
                  <a:lnTo>
                    <a:pt x="349" y="37"/>
                  </a:lnTo>
                  <a:lnTo>
                    <a:pt x="344" y="32"/>
                  </a:lnTo>
                  <a:lnTo>
                    <a:pt x="340" y="27"/>
                  </a:lnTo>
                  <a:lnTo>
                    <a:pt x="335" y="22"/>
                  </a:lnTo>
                  <a:lnTo>
                    <a:pt x="329" y="18"/>
                  </a:lnTo>
                  <a:lnTo>
                    <a:pt x="329" y="18"/>
                  </a:lnTo>
                  <a:lnTo>
                    <a:pt x="329" y="18"/>
                  </a:lnTo>
                  <a:lnTo>
                    <a:pt x="326" y="17"/>
                  </a:lnTo>
                  <a:lnTo>
                    <a:pt x="324" y="15"/>
                  </a:lnTo>
                  <a:lnTo>
                    <a:pt x="311" y="9"/>
                  </a:lnTo>
                  <a:lnTo>
                    <a:pt x="298" y="5"/>
                  </a:lnTo>
                  <a:lnTo>
                    <a:pt x="284" y="3"/>
                  </a:lnTo>
                  <a:lnTo>
                    <a:pt x="270" y="0"/>
                  </a:lnTo>
                  <a:lnTo>
                    <a:pt x="270" y="0"/>
                  </a:lnTo>
                  <a:lnTo>
                    <a:pt x="270" y="0"/>
                  </a:lnTo>
                  <a:lnTo>
                    <a:pt x="266" y="0"/>
                  </a:lnTo>
                  <a:lnTo>
                    <a:pt x="262" y="0"/>
                  </a:lnTo>
                  <a:lnTo>
                    <a:pt x="258" y="0"/>
                  </a:lnTo>
                  <a:lnTo>
                    <a:pt x="254" y="0"/>
                  </a:lnTo>
                  <a:lnTo>
                    <a:pt x="247" y="0"/>
                  </a:lnTo>
                  <a:lnTo>
                    <a:pt x="239" y="0"/>
                  </a:lnTo>
                  <a:lnTo>
                    <a:pt x="238" y="0"/>
                  </a:lnTo>
                  <a:lnTo>
                    <a:pt x="235" y="0"/>
                  </a:lnTo>
                  <a:lnTo>
                    <a:pt x="231" y="1"/>
                  </a:lnTo>
                  <a:lnTo>
                    <a:pt x="226" y="1"/>
                  </a:lnTo>
                  <a:lnTo>
                    <a:pt x="222" y="3"/>
                  </a:lnTo>
                  <a:lnTo>
                    <a:pt x="218" y="3"/>
                  </a:lnTo>
                  <a:lnTo>
                    <a:pt x="216" y="4"/>
                  </a:lnTo>
                  <a:lnTo>
                    <a:pt x="214" y="4"/>
                  </a:lnTo>
                  <a:lnTo>
                    <a:pt x="209" y="5"/>
                  </a:lnTo>
                  <a:lnTo>
                    <a:pt x="205" y="6"/>
                  </a:lnTo>
                  <a:lnTo>
                    <a:pt x="200" y="8"/>
                  </a:lnTo>
                  <a:lnTo>
                    <a:pt x="196" y="9"/>
                  </a:lnTo>
                  <a:lnTo>
                    <a:pt x="195" y="10"/>
                  </a:lnTo>
                  <a:lnTo>
                    <a:pt x="194" y="10"/>
                  </a:lnTo>
                  <a:lnTo>
                    <a:pt x="184" y="15"/>
                  </a:lnTo>
                  <a:lnTo>
                    <a:pt x="173" y="23"/>
                  </a:lnTo>
                  <a:lnTo>
                    <a:pt x="166" y="30"/>
                  </a:lnTo>
                  <a:lnTo>
                    <a:pt x="158" y="39"/>
                  </a:lnTo>
                  <a:lnTo>
                    <a:pt x="158" y="39"/>
                  </a:lnTo>
                  <a:lnTo>
                    <a:pt x="158" y="39"/>
                  </a:lnTo>
                  <a:lnTo>
                    <a:pt x="157" y="41"/>
                  </a:lnTo>
                  <a:lnTo>
                    <a:pt x="155" y="44"/>
                  </a:lnTo>
                  <a:lnTo>
                    <a:pt x="151" y="44"/>
                  </a:lnTo>
                  <a:lnTo>
                    <a:pt x="148" y="44"/>
                  </a:lnTo>
                  <a:lnTo>
                    <a:pt x="144" y="44"/>
                  </a:lnTo>
                  <a:lnTo>
                    <a:pt x="141" y="45"/>
                  </a:lnTo>
                  <a:lnTo>
                    <a:pt x="140" y="45"/>
                  </a:lnTo>
                  <a:lnTo>
                    <a:pt x="139" y="45"/>
                  </a:lnTo>
                  <a:lnTo>
                    <a:pt x="136" y="46"/>
                  </a:lnTo>
                  <a:lnTo>
                    <a:pt x="133" y="48"/>
                  </a:lnTo>
                  <a:lnTo>
                    <a:pt x="132" y="49"/>
                  </a:lnTo>
                  <a:lnTo>
                    <a:pt x="131" y="49"/>
                  </a:lnTo>
                  <a:lnTo>
                    <a:pt x="128" y="50"/>
                  </a:lnTo>
                  <a:lnTo>
                    <a:pt x="127" y="51"/>
                  </a:lnTo>
                  <a:lnTo>
                    <a:pt x="127" y="53"/>
                  </a:lnTo>
                  <a:lnTo>
                    <a:pt x="126" y="53"/>
                  </a:lnTo>
                  <a:lnTo>
                    <a:pt x="125" y="54"/>
                  </a:lnTo>
                  <a:lnTo>
                    <a:pt x="123" y="57"/>
                  </a:lnTo>
                  <a:lnTo>
                    <a:pt x="121" y="60"/>
                  </a:lnTo>
                  <a:lnTo>
                    <a:pt x="119" y="63"/>
                  </a:lnTo>
                  <a:lnTo>
                    <a:pt x="119" y="64"/>
                  </a:lnTo>
                  <a:lnTo>
                    <a:pt x="119" y="66"/>
                  </a:lnTo>
                  <a:lnTo>
                    <a:pt x="119" y="68"/>
                  </a:lnTo>
                  <a:lnTo>
                    <a:pt x="118" y="72"/>
                  </a:lnTo>
                  <a:lnTo>
                    <a:pt x="118" y="72"/>
                  </a:lnTo>
                  <a:lnTo>
                    <a:pt x="118" y="73"/>
                  </a:lnTo>
                  <a:lnTo>
                    <a:pt x="118" y="77"/>
                  </a:lnTo>
                  <a:lnTo>
                    <a:pt x="118" y="80"/>
                  </a:lnTo>
                  <a:lnTo>
                    <a:pt x="118" y="81"/>
                  </a:lnTo>
                  <a:lnTo>
                    <a:pt x="118" y="82"/>
                  </a:lnTo>
                  <a:lnTo>
                    <a:pt x="119" y="86"/>
                  </a:lnTo>
                  <a:lnTo>
                    <a:pt x="119" y="89"/>
                  </a:lnTo>
                  <a:lnTo>
                    <a:pt x="119" y="90"/>
                  </a:lnTo>
                  <a:lnTo>
                    <a:pt x="121" y="91"/>
                  </a:lnTo>
                  <a:lnTo>
                    <a:pt x="121" y="95"/>
                  </a:lnTo>
                  <a:lnTo>
                    <a:pt x="122" y="99"/>
                  </a:lnTo>
                  <a:lnTo>
                    <a:pt x="122" y="99"/>
                  </a:lnTo>
                  <a:lnTo>
                    <a:pt x="122" y="100"/>
                  </a:lnTo>
                  <a:lnTo>
                    <a:pt x="123" y="104"/>
                  </a:lnTo>
                  <a:lnTo>
                    <a:pt x="126" y="108"/>
                  </a:lnTo>
                  <a:lnTo>
                    <a:pt x="126" y="108"/>
                  </a:lnTo>
                  <a:lnTo>
                    <a:pt x="126" y="108"/>
                  </a:lnTo>
                  <a:lnTo>
                    <a:pt x="128" y="117"/>
                  </a:lnTo>
                  <a:lnTo>
                    <a:pt x="132" y="125"/>
                  </a:lnTo>
                  <a:lnTo>
                    <a:pt x="132" y="125"/>
                  </a:lnTo>
                  <a:lnTo>
                    <a:pt x="132" y="125"/>
                  </a:lnTo>
                  <a:lnTo>
                    <a:pt x="127" y="128"/>
                  </a:lnTo>
                  <a:lnTo>
                    <a:pt x="123" y="135"/>
                  </a:lnTo>
                  <a:lnTo>
                    <a:pt x="121" y="140"/>
                  </a:lnTo>
                  <a:lnTo>
                    <a:pt x="118" y="145"/>
                  </a:lnTo>
                  <a:lnTo>
                    <a:pt x="117" y="152"/>
                  </a:lnTo>
                  <a:lnTo>
                    <a:pt x="117" y="159"/>
                  </a:lnTo>
                  <a:lnTo>
                    <a:pt x="117" y="162"/>
                  </a:lnTo>
                  <a:lnTo>
                    <a:pt x="117" y="166"/>
                  </a:lnTo>
                  <a:lnTo>
                    <a:pt x="117" y="167"/>
                  </a:lnTo>
                  <a:lnTo>
                    <a:pt x="117" y="170"/>
                  </a:lnTo>
                  <a:lnTo>
                    <a:pt x="118" y="171"/>
                  </a:lnTo>
                  <a:lnTo>
                    <a:pt x="118" y="171"/>
                  </a:lnTo>
                  <a:lnTo>
                    <a:pt x="118" y="175"/>
                  </a:lnTo>
                  <a:lnTo>
                    <a:pt x="119" y="177"/>
                  </a:lnTo>
                  <a:lnTo>
                    <a:pt x="119" y="177"/>
                  </a:lnTo>
                  <a:lnTo>
                    <a:pt x="119" y="177"/>
                  </a:lnTo>
                  <a:lnTo>
                    <a:pt x="121" y="184"/>
                  </a:lnTo>
                  <a:lnTo>
                    <a:pt x="125" y="190"/>
                  </a:lnTo>
                  <a:lnTo>
                    <a:pt x="128" y="195"/>
                  </a:lnTo>
                  <a:lnTo>
                    <a:pt x="132" y="199"/>
                  </a:lnTo>
                  <a:lnTo>
                    <a:pt x="132" y="199"/>
                  </a:lnTo>
                  <a:lnTo>
                    <a:pt x="132" y="199"/>
                  </a:lnTo>
                  <a:lnTo>
                    <a:pt x="133" y="202"/>
                  </a:lnTo>
                  <a:lnTo>
                    <a:pt x="136" y="202"/>
                  </a:lnTo>
                  <a:lnTo>
                    <a:pt x="136" y="209"/>
                  </a:lnTo>
                  <a:lnTo>
                    <a:pt x="137" y="216"/>
                  </a:lnTo>
                  <a:lnTo>
                    <a:pt x="137" y="217"/>
                  </a:lnTo>
                  <a:lnTo>
                    <a:pt x="137" y="220"/>
                  </a:lnTo>
                  <a:lnTo>
                    <a:pt x="140" y="231"/>
                  </a:lnTo>
                  <a:lnTo>
                    <a:pt x="144" y="241"/>
                  </a:lnTo>
                  <a:lnTo>
                    <a:pt x="146" y="250"/>
                  </a:lnTo>
                  <a:lnTo>
                    <a:pt x="151" y="258"/>
                  </a:lnTo>
                  <a:lnTo>
                    <a:pt x="159" y="268"/>
                  </a:lnTo>
                  <a:lnTo>
                    <a:pt x="168" y="276"/>
                  </a:lnTo>
                  <a:lnTo>
                    <a:pt x="168" y="281"/>
                  </a:lnTo>
                  <a:lnTo>
                    <a:pt x="168" y="312"/>
                  </a:lnTo>
                  <a:lnTo>
                    <a:pt x="168" y="321"/>
                  </a:lnTo>
                  <a:lnTo>
                    <a:pt x="141" y="333"/>
                  </a:lnTo>
                  <a:lnTo>
                    <a:pt x="113" y="345"/>
                  </a:lnTo>
                  <a:lnTo>
                    <a:pt x="86" y="358"/>
                  </a:lnTo>
                  <a:lnTo>
                    <a:pt x="62" y="372"/>
                  </a:lnTo>
                  <a:lnTo>
                    <a:pt x="46" y="381"/>
                  </a:lnTo>
                  <a:lnTo>
                    <a:pt x="33" y="389"/>
                  </a:lnTo>
                  <a:lnTo>
                    <a:pt x="18" y="401"/>
                  </a:lnTo>
                  <a:lnTo>
                    <a:pt x="8" y="410"/>
                  </a:lnTo>
                  <a:lnTo>
                    <a:pt x="4" y="415"/>
                  </a:lnTo>
                  <a:lnTo>
                    <a:pt x="1" y="419"/>
                  </a:lnTo>
                  <a:lnTo>
                    <a:pt x="0" y="421"/>
                  </a:lnTo>
                  <a:lnTo>
                    <a:pt x="0" y="425"/>
                  </a:lnTo>
                  <a:lnTo>
                    <a:pt x="0" y="557"/>
                  </a:lnTo>
                  <a:lnTo>
                    <a:pt x="0" y="561"/>
                  </a:lnTo>
                  <a:lnTo>
                    <a:pt x="2" y="565"/>
                  </a:lnTo>
                  <a:lnTo>
                    <a:pt x="6" y="568"/>
                  </a:lnTo>
                  <a:lnTo>
                    <a:pt x="11" y="569"/>
                  </a:lnTo>
                  <a:lnTo>
                    <a:pt x="348" y="569"/>
                  </a:lnTo>
                  <a:lnTo>
                    <a:pt x="469" y="569"/>
                  </a:lnTo>
                  <a:lnTo>
                    <a:pt x="480" y="569"/>
                  </a:lnTo>
                  <a:lnTo>
                    <a:pt x="480" y="557"/>
                  </a:lnTo>
                  <a:lnTo>
                    <a:pt x="480" y="425"/>
                  </a:lnTo>
                  <a:lnTo>
                    <a:pt x="479" y="421"/>
                  </a:lnTo>
                  <a:lnTo>
                    <a:pt x="476" y="416"/>
                  </a:lnTo>
                  <a:lnTo>
                    <a:pt x="473" y="411"/>
                  </a:lnTo>
                  <a:lnTo>
                    <a:pt x="466" y="405"/>
                  </a:lnTo>
                  <a:lnTo>
                    <a:pt x="449" y="390"/>
                  </a:lnTo>
                  <a:lnTo>
                    <a:pt x="425" y="3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 name="Rectangle 31">
            <a:extLst>
              <a:ext uri="{FF2B5EF4-FFF2-40B4-BE49-F238E27FC236}">
                <a16:creationId xmlns:a16="http://schemas.microsoft.com/office/drawing/2014/main" id="{E5BDBEB9-59F7-CB12-F3B4-F8E8F5B745AF}"/>
              </a:ext>
            </a:extLst>
          </p:cNvPr>
          <p:cNvSpPr/>
          <p:nvPr/>
        </p:nvSpPr>
        <p:spPr>
          <a:xfrm rot="2700000">
            <a:off x="9867240" y="5692041"/>
            <a:ext cx="1130013" cy="1130013"/>
          </a:xfrm>
          <a:prstGeom prst="rect">
            <a:avLst/>
          </a:prstGeom>
          <a:solidFill>
            <a:schemeClr val="accent1">
              <a:lumMod val="50000"/>
            </a:schemeClr>
          </a:solidFill>
          <a:ln>
            <a:noFill/>
          </a:ln>
          <a:scene3d>
            <a:camera prst="orthographicFront"/>
            <a:lightRig rig="threePt" dir="t"/>
          </a:scene3d>
          <a:sp3d>
            <a:bevelT prst="relaxedInset"/>
          </a:sp3d>
        </p:spPr>
        <p:txBody>
          <a:bodyPr vert="horz" wrap="square" lIns="91440" tIns="45720" rIns="91440" bIns="45720" numCol="1" anchor="t" anchorCtr="0" compatLnSpc="1">
            <a:prstTxWarp prst="textNoShape">
              <a:avLst/>
            </a:prstTxWarp>
          </a:bodyPr>
          <a:lstStyle/>
          <a:p>
            <a:endParaRPr lang="en-US"/>
          </a:p>
        </p:txBody>
      </p:sp>
      <p:sp>
        <p:nvSpPr>
          <p:cNvPr id="33" name="Rectangle 32">
            <a:extLst>
              <a:ext uri="{FF2B5EF4-FFF2-40B4-BE49-F238E27FC236}">
                <a16:creationId xmlns:a16="http://schemas.microsoft.com/office/drawing/2014/main" id="{94D5FE43-2FFB-88C4-6EE8-4AFB88A43E6D}"/>
              </a:ext>
            </a:extLst>
          </p:cNvPr>
          <p:cNvSpPr/>
          <p:nvPr/>
        </p:nvSpPr>
        <p:spPr>
          <a:xfrm rot="2700000">
            <a:off x="10039780" y="5867559"/>
            <a:ext cx="784936" cy="784936"/>
          </a:xfrm>
          <a:prstGeom prst="rect">
            <a:avLst/>
          </a:prstGeom>
          <a:solidFill>
            <a:schemeClr val="accent1">
              <a:lumMod val="50000"/>
            </a:schemeClr>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4" name="Snip Diagonal Corner Rectangle 106">
            <a:extLst>
              <a:ext uri="{FF2B5EF4-FFF2-40B4-BE49-F238E27FC236}">
                <a16:creationId xmlns:a16="http://schemas.microsoft.com/office/drawing/2014/main" id="{73E489FB-5EFD-F85F-DAF5-82877D9CB807}"/>
              </a:ext>
            </a:extLst>
          </p:cNvPr>
          <p:cNvSpPr/>
          <p:nvPr/>
        </p:nvSpPr>
        <p:spPr>
          <a:xfrm flipH="1">
            <a:off x="9336015" y="6433788"/>
            <a:ext cx="2192462" cy="4756720"/>
          </a:xfrm>
          <a:prstGeom prst="snip2DiagRect">
            <a:avLst>
              <a:gd name="adj1" fmla="val 0"/>
              <a:gd name="adj2" fmla="val 21555"/>
            </a:avLst>
          </a:prstGeom>
          <a:gradFill flip="none" rotWithShape="1">
            <a:gsLst>
              <a:gs pos="100000">
                <a:srgbClr val="69AFC0"/>
              </a:gs>
              <a:gs pos="0">
                <a:srgbClr val="12568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5" name="Freeform 107">
            <a:extLst>
              <a:ext uri="{FF2B5EF4-FFF2-40B4-BE49-F238E27FC236}">
                <a16:creationId xmlns:a16="http://schemas.microsoft.com/office/drawing/2014/main" id="{BA4CF0EC-B009-4E77-5AC8-58FB206E3E69}"/>
              </a:ext>
            </a:extLst>
          </p:cNvPr>
          <p:cNvSpPr/>
          <p:nvPr/>
        </p:nvSpPr>
        <p:spPr>
          <a:xfrm rot="18900000" flipH="1">
            <a:off x="9867240" y="5692041"/>
            <a:ext cx="1130013" cy="1130013"/>
          </a:xfrm>
          <a:custGeom>
            <a:avLst/>
            <a:gdLst>
              <a:gd name="connsiteX0" fmla="*/ 0 w 1130013"/>
              <a:gd name="connsiteY0" fmla="*/ 0 h 1130013"/>
              <a:gd name="connsiteX1" fmla="*/ 6598 w 1130013"/>
              <a:gd name="connsiteY1" fmla="*/ 0 h 1130013"/>
              <a:gd name="connsiteX2" fmla="*/ 1130013 w 1130013"/>
              <a:gd name="connsiteY2" fmla="*/ 1123415 h 1130013"/>
              <a:gd name="connsiteX3" fmla="*/ 1130013 w 1130013"/>
              <a:gd name="connsiteY3" fmla="*/ 1130013 h 1130013"/>
              <a:gd name="connsiteX4" fmla="*/ 0 w 1130013"/>
              <a:gd name="connsiteY4" fmla="*/ 1130013 h 113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013" h="1130013">
                <a:moveTo>
                  <a:pt x="0" y="0"/>
                </a:moveTo>
                <a:lnTo>
                  <a:pt x="6598" y="0"/>
                </a:lnTo>
                <a:lnTo>
                  <a:pt x="1130013" y="1123415"/>
                </a:lnTo>
                <a:lnTo>
                  <a:pt x="1130013" y="1130013"/>
                </a:lnTo>
                <a:lnTo>
                  <a:pt x="0" y="1130013"/>
                </a:lnTo>
                <a:close/>
              </a:path>
            </a:pathLst>
          </a:custGeom>
          <a:solidFill>
            <a:schemeClr val="accent1">
              <a:lumMod val="50000"/>
            </a:schemeClr>
          </a:solidFill>
          <a:ln>
            <a:noFill/>
          </a:ln>
          <a:scene3d>
            <a:camera prst="orthographicFront"/>
            <a:lightRig rig="threePt" dir="t"/>
          </a:scene3d>
          <a:sp3d>
            <a:bevelT/>
          </a:sp3d>
        </p:spPr>
        <p:txBody>
          <a:bodyPr vert="horz" wrap="square" lIns="91440" tIns="45720" rIns="91440" bIns="45720" numCol="1" anchor="t" anchorCtr="0" compatLnSpc="1">
            <a:prstTxWarp prst="textNoShape">
              <a:avLst/>
            </a:prstTxWarp>
          </a:bodyPr>
          <a:lstStyle/>
          <a:p>
            <a:endParaRPr lang="en-US"/>
          </a:p>
        </p:txBody>
      </p:sp>
      <p:sp>
        <p:nvSpPr>
          <p:cNvPr id="36" name="Text Placeholder 2">
            <a:extLst>
              <a:ext uri="{FF2B5EF4-FFF2-40B4-BE49-F238E27FC236}">
                <a16:creationId xmlns:a16="http://schemas.microsoft.com/office/drawing/2014/main" id="{43D372CF-C54D-33F4-92F5-ABFA6FC28C9D}"/>
              </a:ext>
            </a:extLst>
          </p:cNvPr>
          <p:cNvSpPr txBox="1">
            <a:spLocks/>
          </p:cNvSpPr>
          <p:nvPr/>
        </p:nvSpPr>
        <p:spPr>
          <a:xfrm>
            <a:off x="9400428" y="7040424"/>
            <a:ext cx="2051343" cy="3488134"/>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lgn="ctr">
              <a:lnSpc>
                <a:spcPts val="1700"/>
              </a:lnSpc>
              <a:spcBef>
                <a:spcPts val="0"/>
              </a:spcBef>
              <a:buFont typeface="+mj-lt"/>
              <a:buAutoNum type="arabicPeriod"/>
            </a:pPr>
            <a:r>
              <a:rPr lang="en-US" sz="1600" dirty="0">
                <a:solidFill>
                  <a:schemeClr val="bg1"/>
                </a:solidFill>
              </a:rPr>
              <a:t>Reduce attrition rates through work environment improvements and stress reduction initiatives.</a:t>
            </a:r>
          </a:p>
          <a:p>
            <a:pPr marL="228600" indent="-228600" algn="ctr">
              <a:lnSpc>
                <a:spcPts val="1700"/>
              </a:lnSpc>
              <a:spcBef>
                <a:spcPts val="0"/>
              </a:spcBef>
              <a:buFont typeface="+mj-lt"/>
              <a:buAutoNum type="arabicPeriod"/>
            </a:pPr>
            <a:r>
              <a:rPr lang="en-US" sz="1600" dirty="0">
                <a:solidFill>
                  <a:schemeClr val="bg1"/>
                </a:solidFill>
              </a:rPr>
              <a:t>Review recruitment and retention policies to ensure workforce stability.</a:t>
            </a:r>
          </a:p>
          <a:p>
            <a:pPr marL="228600" indent="-228600" algn="ctr">
              <a:lnSpc>
                <a:spcPts val="1700"/>
              </a:lnSpc>
              <a:spcBef>
                <a:spcPts val="0"/>
              </a:spcBef>
              <a:buFont typeface="+mj-lt"/>
              <a:buAutoNum type="arabicPeriod"/>
            </a:pPr>
            <a:r>
              <a:rPr lang="en-US" sz="1600" dirty="0">
                <a:solidFill>
                  <a:schemeClr val="bg1"/>
                </a:solidFill>
              </a:rPr>
              <a:t>Introduce psychological support and career counseling programs to reduce job stress and increase productivity. </a:t>
            </a:r>
            <a:endParaRPr lang="en-US" sz="1600" dirty="0">
              <a:solidFill>
                <a:schemeClr val="bg1"/>
              </a:solidFill>
              <a:latin typeface="Segoe UI" panose="020B0502040204020203" pitchFamily="34" charset="0"/>
              <a:cs typeface="Segoe UI" panose="020B0502040204020203" pitchFamily="34" charset="0"/>
            </a:endParaRPr>
          </a:p>
        </p:txBody>
      </p:sp>
      <p:sp>
        <p:nvSpPr>
          <p:cNvPr id="37" name="Text Placeholder 2">
            <a:extLst>
              <a:ext uri="{FF2B5EF4-FFF2-40B4-BE49-F238E27FC236}">
                <a16:creationId xmlns:a16="http://schemas.microsoft.com/office/drawing/2014/main" id="{FE5C4D6B-C0E6-25AF-CC5E-8077C6774E40}"/>
              </a:ext>
            </a:extLst>
          </p:cNvPr>
          <p:cNvSpPr txBox="1">
            <a:spLocks/>
          </p:cNvSpPr>
          <p:nvPr/>
        </p:nvSpPr>
        <p:spPr>
          <a:xfrm>
            <a:off x="10406837" y="6010287"/>
            <a:ext cx="667670" cy="43088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00000"/>
              </a:lnSpc>
              <a:spcBef>
                <a:spcPts val="0"/>
              </a:spcBef>
            </a:pPr>
            <a:r>
              <a:rPr lang="en-US" sz="2800" dirty="0">
                <a:solidFill>
                  <a:schemeClr val="bg1"/>
                </a:solidFill>
                <a:latin typeface="Segoe UI Semibold" panose="020B0702040204020203" pitchFamily="34" charset="0"/>
                <a:cs typeface="Segoe UI Semibold" panose="020B0702040204020203" pitchFamily="34" charset="0"/>
              </a:rPr>
              <a:t>WT</a:t>
            </a:r>
          </a:p>
        </p:txBody>
      </p:sp>
      <p:grpSp>
        <p:nvGrpSpPr>
          <p:cNvPr id="38" name="Group 37">
            <a:extLst>
              <a:ext uri="{FF2B5EF4-FFF2-40B4-BE49-F238E27FC236}">
                <a16:creationId xmlns:a16="http://schemas.microsoft.com/office/drawing/2014/main" id="{DEA2F735-3FD8-9233-181A-D82771AF75B7}"/>
              </a:ext>
            </a:extLst>
          </p:cNvPr>
          <p:cNvGrpSpPr/>
          <p:nvPr/>
        </p:nvGrpSpPr>
        <p:grpSpPr>
          <a:xfrm>
            <a:off x="10202807" y="10623260"/>
            <a:ext cx="458878" cy="529026"/>
            <a:chOff x="896938" y="1943100"/>
            <a:chExt cx="249237" cy="287338"/>
          </a:xfrm>
          <a:solidFill>
            <a:srgbClr val="B0F7F4"/>
          </a:solidFill>
          <a:effectLst/>
        </p:grpSpPr>
        <p:sp>
          <p:nvSpPr>
            <p:cNvPr id="39" name="Freeform 1088">
              <a:extLst>
                <a:ext uri="{FF2B5EF4-FFF2-40B4-BE49-F238E27FC236}">
                  <a16:creationId xmlns:a16="http://schemas.microsoft.com/office/drawing/2014/main" id="{5D433446-7447-118D-5AD6-802554F29746}"/>
                </a:ext>
              </a:extLst>
            </p:cNvPr>
            <p:cNvSpPr>
              <a:spLocks noEditPoints="1"/>
            </p:cNvSpPr>
            <p:nvPr/>
          </p:nvSpPr>
          <p:spPr bwMode="auto">
            <a:xfrm>
              <a:off x="965200" y="1943100"/>
              <a:ext cx="180975" cy="249238"/>
            </a:xfrm>
            <a:custGeom>
              <a:avLst/>
              <a:gdLst>
                <a:gd name="T0" fmla="*/ 301 w 457"/>
                <a:gd name="T1" fmla="*/ 156 h 626"/>
                <a:gd name="T2" fmla="*/ 301 w 457"/>
                <a:gd name="T3" fmla="*/ 12 h 626"/>
                <a:gd name="T4" fmla="*/ 446 w 457"/>
                <a:gd name="T5" fmla="*/ 156 h 626"/>
                <a:gd name="T6" fmla="*/ 301 w 457"/>
                <a:gd name="T7" fmla="*/ 156 h 626"/>
                <a:gd name="T8" fmla="*/ 454 w 457"/>
                <a:gd name="T9" fmla="*/ 148 h 626"/>
                <a:gd name="T10" fmla="*/ 309 w 457"/>
                <a:gd name="T11" fmla="*/ 3 h 626"/>
                <a:gd name="T12" fmla="*/ 305 w 457"/>
                <a:gd name="T13" fmla="*/ 1 h 626"/>
                <a:gd name="T14" fmla="*/ 301 w 457"/>
                <a:gd name="T15" fmla="*/ 0 h 626"/>
                <a:gd name="T16" fmla="*/ 12 w 457"/>
                <a:gd name="T17" fmla="*/ 0 h 626"/>
                <a:gd name="T18" fmla="*/ 7 w 457"/>
                <a:gd name="T19" fmla="*/ 1 h 626"/>
                <a:gd name="T20" fmla="*/ 3 w 457"/>
                <a:gd name="T21" fmla="*/ 4 h 626"/>
                <a:gd name="T22" fmla="*/ 1 w 457"/>
                <a:gd name="T23" fmla="*/ 7 h 626"/>
                <a:gd name="T24" fmla="*/ 0 w 457"/>
                <a:gd name="T25" fmla="*/ 12 h 626"/>
                <a:gd name="T26" fmla="*/ 0 w 457"/>
                <a:gd name="T27" fmla="*/ 72 h 626"/>
                <a:gd name="T28" fmla="*/ 118 w 457"/>
                <a:gd name="T29" fmla="*/ 72 h 626"/>
                <a:gd name="T30" fmla="*/ 122 w 457"/>
                <a:gd name="T31" fmla="*/ 74 h 626"/>
                <a:gd name="T32" fmla="*/ 127 w 457"/>
                <a:gd name="T33" fmla="*/ 76 h 626"/>
                <a:gd name="T34" fmla="*/ 286 w 457"/>
                <a:gd name="T35" fmla="*/ 235 h 626"/>
                <a:gd name="T36" fmla="*/ 288 w 457"/>
                <a:gd name="T37" fmla="*/ 239 h 626"/>
                <a:gd name="T38" fmla="*/ 289 w 457"/>
                <a:gd name="T39" fmla="*/ 244 h 626"/>
                <a:gd name="T40" fmla="*/ 289 w 457"/>
                <a:gd name="T41" fmla="*/ 626 h 626"/>
                <a:gd name="T42" fmla="*/ 446 w 457"/>
                <a:gd name="T43" fmla="*/ 626 h 626"/>
                <a:gd name="T44" fmla="*/ 450 w 457"/>
                <a:gd name="T45" fmla="*/ 625 h 626"/>
                <a:gd name="T46" fmla="*/ 454 w 457"/>
                <a:gd name="T47" fmla="*/ 623 h 626"/>
                <a:gd name="T48" fmla="*/ 457 w 457"/>
                <a:gd name="T49" fmla="*/ 619 h 626"/>
                <a:gd name="T50" fmla="*/ 457 w 457"/>
                <a:gd name="T51" fmla="*/ 614 h 626"/>
                <a:gd name="T52" fmla="*/ 457 w 457"/>
                <a:gd name="T53" fmla="*/ 156 h 626"/>
                <a:gd name="T54" fmla="*/ 457 w 457"/>
                <a:gd name="T55" fmla="*/ 152 h 626"/>
                <a:gd name="T56" fmla="*/ 454 w 457"/>
                <a:gd name="T57" fmla="*/ 148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7" h="626">
                  <a:moveTo>
                    <a:pt x="301" y="156"/>
                  </a:moveTo>
                  <a:lnTo>
                    <a:pt x="301" y="12"/>
                  </a:lnTo>
                  <a:lnTo>
                    <a:pt x="446" y="156"/>
                  </a:lnTo>
                  <a:lnTo>
                    <a:pt x="301" y="156"/>
                  </a:lnTo>
                  <a:close/>
                  <a:moveTo>
                    <a:pt x="454" y="148"/>
                  </a:moveTo>
                  <a:lnTo>
                    <a:pt x="309" y="3"/>
                  </a:lnTo>
                  <a:lnTo>
                    <a:pt x="305" y="1"/>
                  </a:lnTo>
                  <a:lnTo>
                    <a:pt x="301" y="0"/>
                  </a:lnTo>
                  <a:lnTo>
                    <a:pt x="12" y="0"/>
                  </a:lnTo>
                  <a:lnTo>
                    <a:pt x="7" y="1"/>
                  </a:lnTo>
                  <a:lnTo>
                    <a:pt x="3" y="4"/>
                  </a:lnTo>
                  <a:lnTo>
                    <a:pt x="1" y="7"/>
                  </a:lnTo>
                  <a:lnTo>
                    <a:pt x="0" y="12"/>
                  </a:lnTo>
                  <a:lnTo>
                    <a:pt x="0" y="72"/>
                  </a:lnTo>
                  <a:lnTo>
                    <a:pt x="118" y="72"/>
                  </a:lnTo>
                  <a:lnTo>
                    <a:pt x="122" y="74"/>
                  </a:lnTo>
                  <a:lnTo>
                    <a:pt x="127" y="76"/>
                  </a:lnTo>
                  <a:lnTo>
                    <a:pt x="286" y="235"/>
                  </a:lnTo>
                  <a:lnTo>
                    <a:pt x="288" y="239"/>
                  </a:lnTo>
                  <a:lnTo>
                    <a:pt x="289" y="244"/>
                  </a:lnTo>
                  <a:lnTo>
                    <a:pt x="289" y="626"/>
                  </a:lnTo>
                  <a:lnTo>
                    <a:pt x="446" y="626"/>
                  </a:lnTo>
                  <a:lnTo>
                    <a:pt x="450" y="625"/>
                  </a:lnTo>
                  <a:lnTo>
                    <a:pt x="454" y="623"/>
                  </a:lnTo>
                  <a:lnTo>
                    <a:pt x="457" y="619"/>
                  </a:lnTo>
                  <a:lnTo>
                    <a:pt x="457" y="614"/>
                  </a:lnTo>
                  <a:lnTo>
                    <a:pt x="457" y="156"/>
                  </a:lnTo>
                  <a:lnTo>
                    <a:pt x="457" y="152"/>
                  </a:lnTo>
                  <a:lnTo>
                    <a:pt x="454"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1089">
              <a:extLst>
                <a:ext uri="{FF2B5EF4-FFF2-40B4-BE49-F238E27FC236}">
                  <a16:creationId xmlns:a16="http://schemas.microsoft.com/office/drawing/2014/main" id="{287E72F6-463E-DB63-9E75-2B8C6127B2BD}"/>
                </a:ext>
              </a:extLst>
            </p:cNvPr>
            <p:cNvSpPr>
              <a:spLocks noEditPoints="1"/>
            </p:cNvSpPr>
            <p:nvPr/>
          </p:nvSpPr>
          <p:spPr bwMode="auto">
            <a:xfrm>
              <a:off x="896938" y="1981200"/>
              <a:ext cx="173038" cy="249238"/>
            </a:xfrm>
            <a:custGeom>
              <a:avLst/>
              <a:gdLst>
                <a:gd name="T0" fmla="*/ 277 w 434"/>
                <a:gd name="T1" fmla="*/ 157 h 627"/>
                <a:gd name="T2" fmla="*/ 277 w 434"/>
                <a:gd name="T3" fmla="*/ 12 h 627"/>
                <a:gd name="T4" fmla="*/ 422 w 434"/>
                <a:gd name="T5" fmla="*/ 157 h 627"/>
                <a:gd name="T6" fmla="*/ 277 w 434"/>
                <a:gd name="T7" fmla="*/ 157 h 627"/>
                <a:gd name="T8" fmla="*/ 277 w 434"/>
                <a:gd name="T9" fmla="*/ 0 h 627"/>
                <a:gd name="T10" fmla="*/ 12 w 434"/>
                <a:gd name="T11" fmla="*/ 0 h 627"/>
                <a:gd name="T12" fmla="*/ 8 w 434"/>
                <a:gd name="T13" fmla="*/ 1 h 627"/>
                <a:gd name="T14" fmla="*/ 4 w 434"/>
                <a:gd name="T15" fmla="*/ 4 h 627"/>
                <a:gd name="T16" fmla="*/ 1 w 434"/>
                <a:gd name="T17" fmla="*/ 8 h 627"/>
                <a:gd name="T18" fmla="*/ 0 w 434"/>
                <a:gd name="T19" fmla="*/ 12 h 627"/>
                <a:gd name="T20" fmla="*/ 0 w 434"/>
                <a:gd name="T21" fmla="*/ 615 h 627"/>
                <a:gd name="T22" fmla="*/ 1 w 434"/>
                <a:gd name="T23" fmla="*/ 620 h 627"/>
                <a:gd name="T24" fmla="*/ 4 w 434"/>
                <a:gd name="T25" fmla="*/ 623 h 627"/>
                <a:gd name="T26" fmla="*/ 8 w 434"/>
                <a:gd name="T27" fmla="*/ 626 h 627"/>
                <a:gd name="T28" fmla="*/ 12 w 434"/>
                <a:gd name="T29" fmla="*/ 627 h 627"/>
                <a:gd name="T30" fmla="*/ 422 w 434"/>
                <a:gd name="T31" fmla="*/ 627 h 627"/>
                <a:gd name="T32" fmla="*/ 426 w 434"/>
                <a:gd name="T33" fmla="*/ 626 h 627"/>
                <a:gd name="T34" fmla="*/ 430 w 434"/>
                <a:gd name="T35" fmla="*/ 623 h 627"/>
                <a:gd name="T36" fmla="*/ 433 w 434"/>
                <a:gd name="T37" fmla="*/ 620 h 627"/>
                <a:gd name="T38" fmla="*/ 434 w 434"/>
                <a:gd name="T39" fmla="*/ 615 h 627"/>
                <a:gd name="T40" fmla="*/ 434 w 434"/>
                <a:gd name="T41" fmla="*/ 157 h 627"/>
                <a:gd name="T42" fmla="*/ 434 w 434"/>
                <a:gd name="T43" fmla="*/ 152 h 627"/>
                <a:gd name="T44" fmla="*/ 282 w 434"/>
                <a:gd name="T45" fmla="*/ 0 h 627"/>
                <a:gd name="T46" fmla="*/ 277 w 434"/>
                <a:gd name="T47"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4" h="627">
                  <a:moveTo>
                    <a:pt x="277" y="157"/>
                  </a:moveTo>
                  <a:lnTo>
                    <a:pt x="277" y="12"/>
                  </a:lnTo>
                  <a:lnTo>
                    <a:pt x="422" y="157"/>
                  </a:lnTo>
                  <a:lnTo>
                    <a:pt x="277" y="157"/>
                  </a:lnTo>
                  <a:close/>
                  <a:moveTo>
                    <a:pt x="277" y="0"/>
                  </a:moveTo>
                  <a:lnTo>
                    <a:pt x="12" y="0"/>
                  </a:lnTo>
                  <a:lnTo>
                    <a:pt x="8" y="1"/>
                  </a:lnTo>
                  <a:lnTo>
                    <a:pt x="4" y="4"/>
                  </a:lnTo>
                  <a:lnTo>
                    <a:pt x="1" y="8"/>
                  </a:lnTo>
                  <a:lnTo>
                    <a:pt x="0" y="12"/>
                  </a:lnTo>
                  <a:lnTo>
                    <a:pt x="0" y="615"/>
                  </a:lnTo>
                  <a:lnTo>
                    <a:pt x="1" y="620"/>
                  </a:lnTo>
                  <a:lnTo>
                    <a:pt x="4" y="623"/>
                  </a:lnTo>
                  <a:lnTo>
                    <a:pt x="8" y="626"/>
                  </a:lnTo>
                  <a:lnTo>
                    <a:pt x="12" y="627"/>
                  </a:lnTo>
                  <a:lnTo>
                    <a:pt x="422" y="627"/>
                  </a:lnTo>
                  <a:lnTo>
                    <a:pt x="426" y="626"/>
                  </a:lnTo>
                  <a:lnTo>
                    <a:pt x="430" y="623"/>
                  </a:lnTo>
                  <a:lnTo>
                    <a:pt x="433" y="620"/>
                  </a:lnTo>
                  <a:lnTo>
                    <a:pt x="434" y="615"/>
                  </a:lnTo>
                  <a:lnTo>
                    <a:pt x="434" y="157"/>
                  </a:lnTo>
                  <a:lnTo>
                    <a:pt x="434" y="152"/>
                  </a:lnTo>
                  <a:lnTo>
                    <a:pt x="282" y="0"/>
                  </a:lnTo>
                  <a:lnTo>
                    <a:pt x="2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41" name="TextBox 40">
            <a:extLst>
              <a:ext uri="{FF2B5EF4-FFF2-40B4-BE49-F238E27FC236}">
                <a16:creationId xmlns:a16="http://schemas.microsoft.com/office/drawing/2014/main" id="{09F52AA7-BD4D-1EDB-3C91-F3163FB499E2}"/>
              </a:ext>
            </a:extLst>
          </p:cNvPr>
          <p:cNvSpPr txBox="1"/>
          <p:nvPr/>
        </p:nvSpPr>
        <p:spPr>
          <a:xfrm>
            <a:off x="2080390" y="2309285"/>
            <a:ext cx="8559064" cy="1354217"/>
          </a:xfrm>
          <a:prstGeom prst="rect">
            <a:avLst/>
          </a:prstGeom>
          <a:noFill/>
          <a:ln w="6350">
            <a:noFill/>
            <a:prstDash val="dash"/>
          </a:ln>
        </p:spPr>
        <p:txBody>
          <a:bodyPr wrap="square" lIns="0" tIns="0" rIns="0" bIns="0" rtlCol="0">
            <a:spAutoFit/>
            <a:scene3d>
              <a:camera prst="orthographicFront"/>
              <a:lightRig rig="threePt" dir="t"/>
            </a:scene3d>
            <a:sp3d extrusionH="57150">
              <a:bevelT w="82550" h="38100" prst="coolSlant"/>
            </a:sp3d>
          </a:bodyPr>
          <a:lstStyle/>
          <a:p>
            <a:pPr algn="ctr"/>
            <a:r>
              <a:rPr lang="en-US" sz="8800" b="1" dirty="0">
                <a:solidFill>
                  <a:schemeClr val="bg2"/>
                </a:solidFill>
                <a:effectLst>
                  <a:glow rad="63500">
                    <a:schemeClr val="accent2">
                      <a:satMod val="175000"/>
                      <a:alpha val="40000"/>
                    </a:schemeClr>
                  </a:glow>
                  <a:outerShdw blurRad="60007" dist="310007" dir="7680000" sy="30000" kx="1300200" algn="ctr" rotWithShape="0">
                    <a:prstClr val="black">
                      <a:alpha val="32000"/>
                    </a:prstClr>
                  </a:outerShdw>
                </a:effectLst>
                <a:latin typeface="Inter"/>
              </a:rPr>
              <a:t>TWOS ANALYSIS</a:t>
            </a:r>
          </a:p>
        </p:txBody>
      </p:sp>
    </p:spTree>
    <p:extLst>
      <p:ext uri="{BB962C8B-B14F-4D97-AF65-F5344CB8AC3E}">
        <p14:creationId xmlns:p14="http://schemas.microsoft.com/office/powerpoint/2010/main" val="105256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37">
          <a:extLst>
            <a:ext uri="{FF2B5EF4-FFF2-40B4-BE49-F238E27FC236}">
              <a16:creationId xmlns:a16="http://schemas.microsoft.com/office/drawing/2014/main" id="{9D0C0AE0-4F4F-9B27-E368-813C20D0FF6F}"/>
            </a:ext>
          </a:extLst>
        </p:cNvPr>
        <p:cNvGrpSpPr/>
        <p:nvPr/>
      </p:nvGrpSpPr>
      <p:grpSpPr>
        <a:xfrm>
          <a:off x="0" y="0"/>
          <a:ext cx="0" cy="0"/>
          <a:chOff x="0" y="0"/>
          <a:chExt cx="0" cy="0"/>
        </a:xfrm>
      </p:grpSpPr>
      <p:sp>
        <p:nvSpPr>
          <p:cNvPr id="2" name="Freeform 4196">
            <a:extLst>
              <a:ext uri="{FF2B5EF4-FFF2-40B4-BE49-F238E27FC236}">
                <a16:creationId xmlns:a16="http://schemas.microsoft.com/office/drawing/2014/main" id="{36480F6F-3DF6-6CA7-6520-E139A6CC0425}"/>
              </a:ext>
            </a:extLst>
          </p:cNvPr>
          <p:cNvSpPr>
            <a:spLocks/>
          </p:cNvSpPr>
          <p:nvPr/>
        </p:nvSpPr>
        <p:spPr bwMode="auto">
          <a:xfrm>
            <a:off x="7462311" y="7437633"/>
            <a:ext cx="18399" cy="18399"/>
          </a:xfrm>
          <a:custGeom>
            <a:avLst/>
            <a:gdLst>
              <a:gd name="T0" fmla="*/ 30 w 60"/>
              <a:gd name="T1" fmla="*/ 0 h 60"/>
              <a:gd name="T2" fmla="*/ 25 w 60"/>
              <a:gd name="T3" fmla="*/ 1 h 60"/>
              <a:gd name="T4" fmla="*/ 20 w 60"/>
              <a:gd name="T5" fmla="*/ 2 h 60"/>
              <a:gd name="T6" fmla="*/ 14 w 60"/>
              <a:gd name="T7" fmla="*/ 6 h 60"/>
              <a:gd name="T8" fmla="*/ 10 w 60"/>
              <a:gd name="T9" fmla="*/ 9 h 60"/>
              <a:gd name="T10" fmla="*/ 6 w 60"/>
              <a:gd name="T11" fmla="*/ 13 h 60"/>
              <a:gd name="T12" fmla="*/ 4 w 60"/>
              <a:gd name="T13" fmla="*/ 18 h 60"/>
              <a:gd name="T14" fmla="*/ 2 w 60"/>
              <a:gd name="T15" fmla="*/ 25 h 60"/>
              <a:gd name="T16" fmla="*/ 0 w 60"/>
              <a:gd name="T17" fmla="*/ 30 h 60"/>
              <a:gd name="T18" fmla="*/ 2 w 60"/>
              <a:gd name="T19" fmla="*/ 37 h 60"/>
              <a:gd name="T20" fmla="*/ 4 w 60"/>
              <a:gd name="T21" fmla="*/ 42 h 60"/>
              <a:gd name="T22" fmla="*/ 6 w 60"/>
              <a:gd name="T23" fmla="*/ 47 h 60"/>
              <a:gd name="T24" fmla="*/ 10 w 60"/>
              <a:gd name="T25" fmla="*/ 52 h 60"/>
              <a:gd name="T26" fmla="*/ 14 w 60"/>
              <a:gd name="T27" fmla="*/ 55 h 60"/>
              <a:gd name="T28" fmla="*/ 20 w 60"/>
              <a:gd name="T29" fmla="*/ 58 h 60"/>
              <a:gd name="T30" fmla="*/ 25 w 60"/>
              <a:gd name="T31" fmla="*/ 60 h 60"/>
              <a:gd name="T32" fmla="*/ 30 w 60"/>
              <a:gd name="T33" fmla="*/ 60 h 60"/>
              <a:gd name="T34" fmla="*/ 37 w 60"/>
              <a:gd name="T35" fmla="*/ 60 h 60"/>
              <a:gd name="T36" fmla="*/ 42 w 60"/>
              <a:gd name="T37" fmla="*/ 58 h 60"/>
              <a:gd name="T38" fmla="*/ 48 w 60"/>
              <a:gd name="T39" fmla="*/ 55 h 60"/>
              <a:gd name="T40" fmla="*/ 52 w 60"/>
              <a:gd name="T41" fmla="*/ 52 h 60"/>
              <a:gd name="T42" fmla="*/ 56 w 60"/>
              <a:gd name="T43" fmla="*/ 47 h 60"/>
              <a:gd name="T44" fmla="*/ 58 w 60"/>
              <a:gd name="T45" fmla="*/ 42 h 60"/>
              <a:gd name="T46" fmla="*/ 60 w 60"/>
              <a:gd name="T47" fmla="*/ 37 h 60"/>
              <a:gd name="T48" fmla="*/ 60 w 60"/>
              <a:gd name="T49" fmla="*/ 30 h 60"/>
              <a:gd name="T50" fmla="*/ 60 w 60"/>
              <a:gd name="T51" fmla="*/ 25 h 60"/>
              <a:gd name="T52" fmla="*/ 58 w 60"/>
              <a:gd name="T53" fmla="*/ 18 h 60"/>
              <a:gd name="T54" fmla="*/ 56 w 60"/>
              <a:gd name="T55" fmla="*/ 13 h 60"/>
              <a:gd name="T56" fmla="*/ 52 w 60"/>
              <a:gd name="T57" fmla="*/ 9 h 60"/>
              <a:gd name="T58" fmla="*/ 48 w 60"/>
              <a:gd name="T59" fmla="*/ 6 h 60"/>
              <a:gd name="T60" fmla="*/ 42 w 60"/>
              <a:gd name="T61" fmla="*/ 2 h 60"/>
              <a:gd name="T62" fmla="*/ 37 w 60"/>
              <a:gd name="T63" fmla="*/ 1 h 60"/>
              <a:gd name="T64" fmla="*/ 30 w 60"/>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30" y="0"/>
                </a:moveTo>
                <a:lnTo>
                  <a:pt x="25" y="1"/>
                </a:lnTo>
                <a:lnTo>
                  <a:pt x="20" y="2"/>
                </a:lnTo>
                <a:lnTo>
                  <a:pt x="14" y="6"/>
                </a:lnTo>
                <a:lnTo>
                  <a:pt x="10" y="9"/>
                </a:lnTo>
                <a:lnTo>
                  <a:pt x="6" y="13"/>
                </a:lnTo>
                <a:lnTo>
                  <a:pt x="4" y="18"/>
                </a:lnTo>
                <a:lnTo>
                  <a:pt x="2" y="25"/>
                </a:lnTo>
                <a:lnTo>
                  <a:pt x="0" y="30"/>
                </a:lnTo>
                <a:lnTo>
                  <a:pt x="2" y="37"/>
                </a:lnTo>
                <a:lnTo>
                  <a:pt x="4" y="42"/>
                </a:lnTo>
                <a:lnTo>
                  <a:pt x="6" y="47"/>
                </a:lnTo>
                <a:lnTo>
                  <a:pt x="10" y="52"/>
                </a:lnTo>
                <a:lnTo>
                  <a:pt x="14" y="55"/>
                </a:lnTo>
                <a:lnTo>
                  <a:pt x="20" y="58"/>
                </a:lnTo>
                <a:lnTo>
                  <a:pt x="25" y="60"/>
                </a:lnTo>
                <a:lnTo>
                  <a:pt x="30" y="60"/>
                </a:lnTo>
                <a:lnTo>
                  <a:pt x="37" y="60"/>
                </a:lnTo>
                <a:lnTo>
                  <a:pt x="42" y="58"/>
                </a:lnTo>
                <a:lnTo>
                  <a:pt x="48" y="55"/>
                </a:lnTo>
                <a:lnTo>
                  <a:pt x="52" y="52"/>
                </a:lnTo>
                <a:lnTo>
                  <a:pt x="56" y="47"/>
                </a:lnTo>
                <a:lnTo>
                  <a:pt x="58" y="42"/>
                </a:lnTo>
                <a:lnTo>
                  <a:pt x="60" y="37"/>
                </a:lnTo>
                <a:lnTo>
                  <a:pt x="60" y="30"/>
                </a:lnTo>
                <a:lnTo>
                  <a:pt x="60" y="25"/>
                </a:lnTo>
                <a:lnTo>
                  <a:pt x="58" y="18"/>
                </a:lnTo>
                <a:lnTo>
                  <a:pt x="56" y="13"/>
                </a:lnTo>
                <a:lnTo>
                  <a:pt x="52" y="9"/>
                </a:lnTo>
                <a:lnTo>
                  <a:pt x="48" y="6"/>
                </a:lnTo>
                <a:lnTo>
                  <a:pt x="42" y="2"/>
                </a:lnTo>
                <a:lnTo>
                  <a:pt x="37" y="1"/>
                </a:lnTo>
                <a:lnTo>
                  <a:pt x="3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960F5E49-6ABD-682E-59A0-F3C9835724F3}"/>
              </a:ext>
            </a:extLst>
          </p:cNvPr>
          <p:cNvSpPr/>
          <p:nvPr/>
        </p:nvSpPr>
        <p:spPr>
          <a:xfrm rot="2700000">
            <a:off x="1523685" y="1272441"/>
            <a:ext cx="1130013" cy="1130013"/>
          </a:xfrm>
          <a:prstGeom prst="rect">
            <a:avLst/>
          </a:prstGeom>
          <a:gradFill flip="none" rotWithShape="1">
            <a:gsLst>
              <a:gs pos="100000">
                <a:srgbClr val="4186A2"/>
              </a:gs>
              <a:gs pos="0">
                <a:srgbClr val="B0F7F4"/>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 name="Rectangle 3">
            <a:extLst>
              <a:ext uri="{FF2B5EF4-FFF2-40B4-BE49-F238E27FC236}">
                <a16:creationId xmlns:a16="http://schemas.microsoft.com/office/drawing/2014/main" id="{1416A91D-B70C-6E40-6E7E-DCB006ED43A7}"/>
              </a:ext>
            </a:extLst>
          </p:cNvPr>
          <p:cNvSpPr/>
          <p:nvPr/>
        </p:nvSpPr>
        <p:spPr>
          <a:xfrm rot="2700000">
            <a:off x="1702382" y="1451138"/>
            <a:ext cx="772618" cy="772618"/>
          </a:xfrm>
          <a:prstGeom prst="rect">
            <a:avLst/>
          </a:prstGeom>
          <a:gradFill flip="none" rotWithShape="1">
            <a:gsLst>
              <a:gs pos="100000">
                <a:srgbClr val="4186A2"/>
              </a:gs>
              <a:gs pos="0">
                <a:srgbClr val="B0F7F4"/>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Snip Diagonal Corner Rectangle 43">
            <a:extLst>
              <a:ext uri="{FF2B5EF4-FFF2-40B4-BE49-F238E27FC236}">
                <a16:creationId xmlns:a16="http://schemas.microsoft.com/office/drawing/2014/main" id="{14890E26-C1EB-22ED-A6FD-8E61386B9080}"/>
              </a:ext>
            </a:extLst>
          </p:cNvPr>
          <p:cNvSpPr/>
          <p:nvPr/>
        </p:nvSpPr>
        <p:spPr>
          <a:xfrm flipH="1">
            <a:off x="992460" y="2014187"/>
            <a:ext cx="2192462" cy="4756723"/>
          </a:xfrm>
          <a:prstGeom prst="snip2DiagRect">
            <a:avLst>
              <a:gd name="adj1" fmla="val 0"/>
              <a:gd name="adj2" fmla="val 21555"/>
            </a:avLst>
          </a:prstGeom>
          <a:gradFill flip="none" rotWithShape="1">
            <a:gsLst>
              <a:gs pos="100000">
                <a:srgbClr val="69AFC0"/>
              </a:gs>
              <a:gs pos="0">
                <a:srgbClr val="12568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 name="Freeform 47">
            <a:extLst>
              <a:ext uri="{FF2B5EF4-FFF2-40B4-BE49-F238E27FC236}">
                <a16:creationId xmlns:a16="http://schemas.microsoft.com/office/drawing/2014/main" id="{3F813AD6-67F5-4FA5-6697-81410D4A8F86}"/>
              </a:ext>
            </a:extLst>
          </p:cNvPr>
          <p:cNvSpPr/>
          <p:nvPr/>
        </p:nvSpPr>
        <p:spPr>
          <a:xfrm rot="18900000" flipH="1">
            <a:off x="1523685" y="1272441"/>
            <a:ext cx="1130013" cy="1130013"/>
          </a:xfrm>
          <a:custGeom>
            <a:avLst/>
            <a:gdLst>
              <a:gd name="connsiteX0" fmla="*/ 0 w 1130013"/>
              <a:gd name="connsiteY0" fmla="*/ 0 h 1130013"/>
              <a:gd name="connsiteX1" fmla="*/ 6598 w 1130013"/>
              <a:gd name="connsiteY1" fmla="*/ 0 h 1130013"/>
              <a:gd name="connsiteX2" fmla="*/ 1130013 w 1130013"/>
              <a:gd name="connsiteY2" fmla="*/ 1123415 h 1130013"/>
              <a:gd name="connsiteX3" fmla="*/ 1130013 w 1130013"/>
              <a:gd name="connsiteY3" fmla="*/ 1130013 h 1130013"/>
              <a:gd name="connsiteX4" fmla="*/ 0 w 1130013"/>
              <a:gd name="connsiteY4" fmla="*/ 1130013 h 113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013" h="1130013">
                <a:moveTo>
                  <a:pt x="0" y="0"/>
                </a:moveTo>
                <a:lnTo>
                  <a:pt x="6598" y="0"/>
                </a:lnTo>
                <a:lnTo>
                  <a:pt x="1130013" y="1123415"/>
                </a:lnTo>
                <a:lnTo>
                  <a:pt x="1130013" y="1130013"/>
                </a:lnTo>
                <a:lnTo>
                  <a:pt x="0" y="1130013"/>
                </a:lnTo>
                <a:close/>
              </a:path>
            </a:pathLst>
          </a:cu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7" name="Text Placeholder 2">
            <a:extLst>
              <a:ext uri="{FF2B5EF4-FFF2-40B4-BE49-F238E27FC236}">
                <a16:creationId xmlns:a16="http://schemas.microsoft.com/office/drawing/2014/main" id="{8FE2D5E5-B890-CDA1-2A7D-F0144D5A0AA5}"/>
              </a:ext>
            </a:extLst>
          </p:cNvPr>
          <p:cNvSpPr txBox="1">
            <a:spLocks/>
          </p:cNvSpPr>
          <p:nvPr/>
        </p:nvSpPr>
        <p:spPr>
          <a:xfrm>
            <a:off x="1036001" y="2707909"/>
            <a:ext cx="2112819" cy="305211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ctr">
              <a:lnSpc>
                <a:spcPts val="1700"/>
              </a:lnSpc>
              <a:spcBef>
                <a:spcPts val="0"/>
              </a:spcBef>
              <a:buFont typeface="+mj-lt"/>
              <a:buAutoNum type="arabicPeriod"/>
            </a:pPr>
            <a:r>
              <a:rPr lang="en-US" sz="1600" dirty="0">
                <a:solidFill>
                  <a:schemeClr val="bg1"/>
                </a:solidFill>
              </a:rPr>
              <a:t>Develop training programs to enhance skills based on evaluations.</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Leverage competitive salaries to attract and retain talent.</a:t>
            </a:r>
          </a:p>
          <a:p>
            <a:pPr marL="342900" indent="-342900" algn="ctr">
              <a:lnSpc>
                <a:spcPts val="1700"/>
              </a:lnSpc>
              <a:spcBef>
                <a:spcPts val="0"/>
              </a:spcBef>
              <a:buFont typeface="+mj-lt"/>
              <a:buAutoNum type="arabicPeriod"/>
            </a:pPr>
            <a:endParaRPr lang="en-US"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Increase travel and job exchange opportunities to improve employee efficiency. </a:t>
            </a:r>
            <a:endParaRPr lang="en-US" sz="1600" dirty="0">
              <a:solidFill>
                <a:schemeClr val="bg1"/>
              </a:solidFill>
              <a:latin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9B75AFE5-DE8D-EB22-CDD4-6CE9EF006B29}"/>
              </a:ext>
            </a:extLst>
          </p:cNvPr>
          <p:cNvGrpSpPr/>
          <p:nvPr/>
        </p:nvGrpSpPr>
        <p:grpSpPr>
          <a:xfrm>
            <a:off x="1870568" y="6000579"/>
            <a:ext cx="436246" cy="626668"/>
            <a:chOff x="10502900" y="815975"/>
            <a:chExt cx="200025" cy="287338"/>
          </a:xfrm>
          <a:solidFill>
            <a:srgbClr val="B0F7F4"/>
          </a:solidFill>
          <a:effectLst/>
        </p:grpSpPr>
        <p:sp>
          <p:nvSpPr>
            <p:cNvPr id="9" name="Freeform 2127">
              <a:extLst>
                <a:ext uri="{FF2B5EF4-FFF2-40B4-BE49-F238E27FC236}">
                  <a16:creationId xmlns:a16="http://schemas.microsoft.com/office/drawing/2014/main" id="{B91EBF68-59D6-0068-6272-9E6D50E740C3}"/>
                </a:ext>
              </a:extLst>
            </p:cNvPr>
            <p:cNvSpPr>
              <a:spLocks/>
            </p:cNvSpPr>
            <p:nvPr/>
          </p:nvSpPr>
          <p:spPr bwMode="auto">
            <a:xfrm>
              <a:off x="10502900" y="815975"/>
              <a:ext cx="200025" cy="201613"/>
            </a:xfrm>
            <a:custGeom>
              <a:avLst/>
              <a:gdLst>
                <a:gd name="T0" fmla="*/ 284 w 632"/>
                <a:gd name="T1" fmla="*/ 3 h 632"/>
                <a:gd name="T2" fmla="*/ 237 w 632"/>
                <a:gd name="T3" fmla="*/ 10 h 632"/>
                <a:gd name="T4" fmla="*/ 193 w 632"/>
                <a:gd name="T5" fmla="*/ 26 h 632"/>
                <a:gd name="T6" fmla="*/ 152 w 632"/>
                <a:gd name="T7" fmla="*/ 47 h 632"/>
                <a:gd name="T8" fmla="*/ 115 w 632"/>
                <a:gd name="T9" fmla="*/ 72 h 632"/>
                <a:gd name="T10" fmla="*/ 82 w 632"/>
                <a:gd name="T11" fmla="*/ 104 h 632"/>
                <a:gd name="T12" fmla="*/ 54 w 632"/>
                <a:gd name="T13" fmla="*/ 139 h 632"/>
                <a:gd name="T14" fmla="*/ 31 w 632"/>
                <a:gd name="T15" fmla="*/ 180 h 632"/>
                <a:gd name="T16" fmla="*/ 14 w 632"/>
                <a:gd name="T17" fmla="*/ 222 h 632"/>
                <a:gd name="T18" fmla="*/ 4 w 632"/>
                <a:gd name="T19" fmla="*/ 269 h 632"/>
                <a:gd name="T20" fmla="*/ 0 w 632"/>
                <a:gd name="T21" fmla="*/ 316 h 632"/>
                <a:gd name="T22" fmla="*/ 3 w 632"/>
                <a:gd name="T23" fmla="*/ 363 h 632"/>
                <a:gd name="T24" fmla="*/ 14 w 632"/>
                <a:gd name="T25" fmla="*/ 407 h 632"/>
                <a:gd name="T26" fmla="*/ 30 w 632"/>
                <a:gd name="T27" fmla="*/ 450 h 632"/>
                <a:gd name="T28" fmla="*/ 50 w 632"/>
                <a:gd name="T29" fmla="*/ 489 h 632"/>
                <a:gd name="T30" fmla="*/ 77 w 632"/>
                <a:gd name="T31" fmla="*/ 523 h 632"/>
                <a:gd name="T32" fmla="*/ 109 w 632"/>
                <a:gd name="T33" fmla="*/ 555 h 632"/>
                <a:gd name="T34" fmla="*/ 144 w 632"/>
                <a:gd name="T35" fmla="*/ 581 h 632"/>
                <a:gd name="T36" fmla="*/ 183 w 632"/>
                <a:gd name="T37" fmla="*/ 602 h 632"/>
                <a:gd name="T38" fmla="*/ 225 w 632"/>
                <a:gd name="T39" fmla="*/ 618 h 632"/>
                <a:gd name="T40" fmla="*/ 270 w 632"/>
                <a:gd name="T41" fmla="*/ 628 h 632"/>
                <a:gd name="T42" fmla="*/ 301 w 632"/>
                <a:gd name="T43" fmla="*/ 473 h 632"/>
                <a:gd name="T44" fmla="*/ 256 w 632"/>
                <a:gd name="T45" fmla="*/ 512 h 632"/>
                <a:gd name="T46" fmla="*/ 185 w 632"/>
                <a:gd name="T47" fmla="*/ 447 h 632"/>
                <a:gd name="T48" fmla="*/ 181 w 632"/>
                <a:gd name="T49" fmla="*/ 431 h 632"/>
                <a:gd name="T50" fmla="*/ 196 w 632"/>
                <a:gd name="T51" fmla="*/ 421 h 632"/>
                <a:gd name="T52" fmla="*/ 256 w 632"/>
                <a:gd name="T53" fmla="*/ 475 h 632"/>
                <a:gd name="T54" fmla="*/ 309 w 632"/>
                <a:gd name="T55" fmla="*/ 423 h 632"/>
                <a:gd name="T56" fmla="*/ 319 w 632"/>
                <a:gd name="T57" fmla="*/ 421 h 632"/>
                <a:gd name="T58" fmla="*/ 326 w 632"/>
                <a:gd name="T59" fmla="*/ 426 h 632"/>
                <a:gd name="T60" fmla="*/ 430 w 632"/>
                <a:gd name="T61" fmla="*/ 423 h 632"/>
                <a:gd name="T62" fmla="*/ 446 w 632"/>
                <a:gd name="T63" fmla="*/ 426 h 632"/>
                <a:gd name="T64" fmla="*/ 450 w 632"/>
                <a:gd name="T65" fmla="*/ 442 h 632"/>
                <a:gd name="T66" fmla="*/ 381 w 632"/>
                <a:gd name="T67" fmla="*/ 511 h 632"/>
                <a:gd name="T68" fmla="*/ 365 w 632"/>
                <a:gd name="T69" fmla="*/ 507 h 632"/>
                <a:gd name="T70" fmla="*/ 346 w 632"/>
                <a:gd name="T71" fmla="*/ 630 h 632"/>
                <a:gd name="T72" fmla="*/ 391 w 632"/>
                <a:gd name="T73" fmla="*/ 623 h 632"/>
                <a:gd name="T74" fmla="*/ 434 w 632"/>
                <a:gd name="T75" fmla="*/ 608 h 632"/>
                <a:gd name="T76" fmla="*/ 474 w 632"/>
                <a:gd name="T77" fmla="*/ 589 h 632"/>
                <a:gd name="T78" fmla="*/ 511 w 632"/>
                <a:gd name="T79" fmla="*/ 564 h 632"/>
                <a:gd name="T80" fmla="*/ 544 w 632"/>
                <a:gd name="T81" fmla="*/ 534 h 632"/>
                <a:gd name="T82" fmla="*/ 572 w 632"/>
                <a:gd name="T83" fmla="*/ 501 h 632"/>
                <a:gd name="T84" fmla="*/ 595 w 632"/>
                <a:gd name="T85" fmla="*/ 463 h 632"/>
                <a:gd name="T86" fmla="*/ 613 w 632"/>
                <a:gd name="T87" fmla="*/ 421 h 632"/>
                <a:gd name="T88" fmla="*/ 626 w 632"/>
                <a:gd name="T89" fmla="*/ 378 h 632"/>
                <a:gd name="T90" fmla="*/ 631 w 632"/>
                <a:gd name="T91" fmla="*/ 332 h 632"/>
                <a:gd name="T92" fmla="*/ 629 w 632"/>
                <a:gd name="T93" fmla="*/ 283 h 632"/>
                <a:gd name="T94" fmla="*/ 622 w 632"/>
                <a:gd name="T95" fmla="*/ 237 h 632"/>
                <a:gd name="T96" fmla="*/ 606 w 632"/>
                <a:gd name="T97" fmla="*/ 193 h 632"/>
                <a:gd name="T98" fmla="*/ 585 w 632"/>
                <a:gd name="T99" fmla="*/ 153 h 632"/>
                <a:gd name="T100" fmla="*/ 560 w 632"/>
                <a:gd name="T101" fmla="*/ 115 h 632"/>
                <a:gd name="T102" fmla="*/ 528 w 632"/>
                <a:gd name="T103" fmla="*/ 82 h 632"/>
                <a:gd name="T104" fmla="*/ 492 w 632"/>
                <a:gd name="T105" fmla="*/ 54 h 632"/>
                <a:gd name="T106" fmla="*/ 452 w 632"/>
                <a:gd name="T107" fmla="*/ 32 h 632"/>
                <a:gd name="T108" fmla="*/ 409 w 632"/>
                <a:gd name="T109" fmla="*/ 15 h 632"/>
                <a:gd name="T110" fmla="*/ 364 w 632"/>
                <a:gd name="T111" fmla="*/ 4 h 632"/>
                <a:gd name="T112" fmla="*/ 315 w 632"/>
                <a:gd name="T113"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2" h="632">
                  <a:moveTo>
                    <a:pt x="315" y="0"/>
                  </a:moveTo>
                  <a:lnTo>
                    <a:pt x="299" y="1"/>
                  </a:lnTo>
                  <a:lnTo>
                    <a:pt x="284" y="3"/>
                  </a:lnTo>
                  <a:lnTo>
                    <a:pt x="268" y="4"/>
                  </a:lnTo>
                  <a:lnTo>
                    <a:pt x="252" y="6"/>
                  </a:lnTo>
                  <a:lnTo>
                    <a:pt x="237" y="10"/>
                  </a:lnTo>
                  <a:lnTo>
                    <a:pt x="221" y="15"/>
                  </a:lnTo>
                  <a:lnTo>
                    <a:pt x="207" y="20"/>
                  </a:lnTo>
                  <a:lnTo>
                    <a:pt x="193" y="26"/>
                  </a:lnTo>
                  <a:lnTo>
                    <a:pt x="179" y="32"/>
                  </a:lnTo>
                  <a:lnTo>
                    <a:pt x="165" y="38"/>
                  </a:lnTo>
                  <a:lnTo>
                    <a:pt x="152" y="47"/>
                  </a:lnTo>
                  <a:lnTo>
                    <a:pt x="139" y="54"/>
                  </a:lnTo>
                  <a:lnTo>
                    <a:pt x="127" y="64"/>
                  </a:lnTo>
                  <a:lnTo>
                    <a:pt x="115" y="72"/>
                  </a:lnTo>
                  <a:lnTo>
                    <a:pt x="103" y="82"/>
                  </a:lnTo>
                  <a:lnTo>
                    <a:pt x="92" y="93"/>
                  </a:lnTo>
                  <a:lnTo>
                    <a:pt x="82" y="104"/>
                  </a:lnTo>
                  <a:lnTo>
                    <a:pt x="72" y="115"/>
                  </a:lnTo>
                  <a:lnTo>
                    <a:pt x="63" y="127"/>
                  </a:lnTo>
                  <a:lnTo>
                    <a:pt x="54" y="139"/>
                  </a:lnTo>
                  <a:lnTo>
                    <a:pt x="45" y="153"/>
                  </a:lnTo>
                  <a:lnTo>
                    <a:pt x="38" y="166"/>
                  </a:lnTo>
                  <a:lnTo>
                    <a:pt x="31" y="180"/>
                  </a:lnTo>
                  <a:lnTo>
                    <a:pt x="25" y="193"/>
                  </a:lnTo>
                  <a:lnTo>
                    <a:pt x="19" y="208"/>
                  </a:lnTo>
                  <a:lnTo>
                    <a:pt x="14" y="222"/>
                  </a:lnTo>
                  <a:lnTo>
                    <a:pt x="10" y="237"/>
                  </a:lnTo>
                  <a:lnTo>
                    <a:pt x="6" y="253"/>
                  </a:lnTo>
                  <a:lnTo>
                    <a:pt x="4" y="269"/>
                  </a:lnTo>
                  <a:lnTo>
                    <a:pt x="1" y="283"/>
                  </a:lnTo>
                  <a:lnTo>
                    <a:pt x="0" y="301"/>
                  </a:lnTo>
                  <a:lnTo>
                    <a:pt x="0" y="316"/>
                  </a:lnTo>
                  <a:lnTo>
                    <a:pt x="0" y="332"/>
                  </a:lnTo>
                  <a:lnTo>
                    <a:pt x="1" y="347"/>
                  </a:lnTo>
                  <a:lnTo>
                    <a:pt x="3" y="363"/>
                  </a:lnTo>
                  <a:lnTo>
                    <a:pt x="6" y="378"/>
                  </a:lnTo>
                  <a:lnTo>
                    <a:pt x="9" y="393"/>
                  </a:lnTo>
                  <a:lnTo>
                    <a:pt x="14" y="407"/>
                  </a:lnTo>
                  <a:lnTo>
                    <a:pt x="17" y="421"/>
                  </a:lnTo>
                  <a:lnTo>
                    <a:pt x="23" y="436"/>
                  </a:lnTo>
                  <a:lnTo>
                    <a:pt x="30" y="450"/>
                  </a:lnTo>
                  <a:lnTo>
                    <a:pt x="36" y="463"/>
                  </a:lnTo>
                  <a:lnTo>
                    <a:pt x="43" y="475"/>
                  </a:lnTo>
                  <a:lnTo>
                    <a:pt x="50" y="489"/>
                  </a:lnTo>
                  <a:lnTo>
                    <a:pt x="59" y="501"/>
                  </a:lnTo>
                  <a:lnTo>
                    <a:pt x="69" y="512"/>
                  </a:lnTo>
                  <a:lnTo>
                    <a:pt x="77" y="523"/>
                  </a:lnTo>
                  <a:lnTo>
                    <a:pt x="87" y="534"/>
                  </a:lnTo>
                  <a:lnTo>
                    <a:pt x="98" y="545"/>
                  </a:lnTo>
                  <a:lnTo>
                    <a:pt x="109" y="555"/>
                  </a:lnTo>
                  <a:lnTo>
                    <a:pt x="120" y="564"/>
                  </a:lnTo>
                  <a:lnTo>
                    <a:pt x="132" y="573"/>
                  </a:lnTo>
                  <a:lnTo>
                    <a:pt x="144" y="581"/>
                  </a:lnTo>
                  <a:lnTo>
                    <a:pt x="157" y="589"/>
                  </a:lnTo>
                  <a:lnTo>
                    <a:pt x="170" y="596"/>
                  </a:lnTo>
                  <a:lnTo>
                    <a:pt x="183" y="602"/>
                  </a:lnTo>
                  <a:lnTo>
                    <a:pt x="197" y="608"/>
                  </a:lnTo>
                  <a:lnTo>
                    <a:pt x="210" y="613"/>
                  </a:lnTo>
                  <a:lnTo>
                    <a:pt x="225" y="618"/>
                  </a:lnTo>
                  <a:lnTo>
                    <a:pt x="240" y="623"/>
                  </a:lnTo>
                  <a:lnTo>
                    <a:pt x="254" y="625"/>
                  </a:lnTo>
                  <a:lnTo>
                    <a:pt x="270" y="628"/>
                  </a:lnTo>
                  <a:lnTo>
                    <a:pt x="285" y="630"/>
                  </a:lnTo>
                  <a:lnTo>
                    <a:pt x="301" y="632"/>
                  </a:lnTo>
                  <a:lnTo>
                    <a:pt x="301" y="473"/>
                  </a:lnTo>
                  <a:lnTo>
                    <a:pt x="267" y="507"/>
                  </a:lnTo>
                  <a:lnTo>
                    <a:pt x="262" y="511"/>
                  </a:lnTo>
                  <a:lnTo>
                    <a:pt x="256" y="512"/>
                  </a:lnTo>
                  <a:lnTo>
                    <a:pt x="249" y="511"/>
                  </a:lnTo>
                  <a:lnTo>
                    <a:pt x="245" y="507"/>
                  </a:lnTo>
                  <a:lnTo>
                    <a:pt x="185" y="447"/>
                  </a:lnTo>
                  <a:lnTo>
                    <a:pt x="181" y="442"/>
                  </a:lnTo>
                  <a:lnTo>
                    <a:pt x="180" y="436"/>
                  </a:lnTo>
                  <a:lnTo>
                    <a:pt x="181" y="431"/>
                  </a:lnTo>
                  <a:lnTo>
                    <a:pt x="185" y="426"/>
                  </a:lnTo>
                  <a:lnTo>
                    <a:pt x="190" y="423"/>
                  </a:lnTo>
                  <a:lnTo>
                    <a:pt x="196" y="421"/>
                  </a:lnTo>
                  <a:lnTo>
                    <a:pt x="201" y="423"/>
                  </a:lnTo>
                  <a:lnTo>
                    <a:pt x="205" y="426"/>
                  </a:lnTo>
                  <a:lnTo>
                    <a:pt x="256" y="475"/>
                  </a:lnTo>
                  <a:lnTo>
                    <a:pt x="304" y="426"/>
                  </a:lnTo>
                  <a:lnTo>
                    <a:pt x="307" y="424"/>
                  </a:lnTo>
                  <a:lnTo>
                    <a:pt x="309" y="423"/>
                  </a:lnTo>
                  <a:lnTo>
                    <a:pt x="313" y="421"/>
                  </a:lnTo>
                  <a:lnTo>
                    <a:pt x="315" y="421"/>
                  </a:lnTo>
                  <a:lnTo>
                    <a:pt x="319" y="421"/>
                  </a:lnTo>
                  <a:lnTo>
                    <a:pt x="321" y="423"/>
                  </a:lnTo>
                  <a:lnTo>
                    <a:pt x="324" y="424"/>
                  </a:lnTo>
                  <a:lnTo>
                    <a:pt x="326" y="426"/>
                  </a:lnTo>
                  <a:lnTo>
                    <a:pt x="375" y="475"/>
                  </a:lnTo>
                  <a:lnTo>
                    <a:pt x="425" y="426"/>
                  </a:lnTo>
                  <a:lnTo>
                    <a:pt x="430" y="423"/>
                  </a:lnTo>
                  <a:lnTo>
                    <a:pt x="436" y="421"/>
                  </a:lnTo>
                  <a:lnTo>
                    <a:pt x="441" y="423"/>
                  </a:lnTo>
                  <a:lnTo>
                    <a:pt x="446" y="426"/>
                  </a:lnTo>
                  <a:lnTo>
                    <a:pt x="450" y="431"/>
                  </a:lnTo>
                  <a:lnTo>
                    <a:pt x="451" y="436"/>
                  </a:lnTo>
                  <a:lnTo>
                    <a:pt x="450" y="442"/>
                  </a:lnTo>
                  <a:lnTo>
                    <a:pt x="446" y="447"/>
                  </a:lnTo>
                  <a:lnTo>
                    <a:pt x="386" y="507"/>
                  </a:lnTo>
                  <a:lnTo>
                    <a:pt x="381" y="511"/>
                  </a:lnTo>
                  <a:lnTo>
                    <a:pt x="375" y="512"/>
                  </a:lnTo>
                  <a:lnTo>
                    <a:pt x="370" y="511"/>
                  </a:lnTo>
                  <a:lnTo>
                    <a:pt x="365" y="507"/>
                  </a:lnTo>
                  <a:lnTo>
                    <a:pt x="330" y="473"/>
                  </a:lnTo>
                  <a:lnTo>
                    <a:pt x="330" y="632"/>
                  </a:lnTo>
                  <a:lnTo>
                    <a:pt x="346" y="630"/>
                  </a:lnTo>
                  <a:lnTo>
                    <a:pt x="362" y="628"/>
                  </a:lnTo>
                  <a:lnTo>
                    <a:pt x="376" y="625"/>
                  </a:lnTo>
                  <a:lnTo>
                    <a:pt x="391" y="623"/>
                  </a:lnTo>
                  <a:lnTo>
                    <a:pt x="406" y="618"/>
                  </a:lnTo>
                  <a:lnTo>
                    <a:pt x="420" y="613"/>
                  </a:lnTo>
                  <a:lnTo>
                    <a:pt x="434" y="608"/>
                  </a:lnTo>
                  <a:lnTo>
                    <a:pt x="449" y="602"/>
                  </a:lnTo>
                  <a:lnTo>
                    <a:pt x="462" y="596"/>
                  </a:lnTo>
                  <a:lnTo>
                    <a:pt x="474" y="589"/>
                  </a:lnTo>
                  <a:lnTo>
                    <a:pt x="488" y="581"/>
                  </a:lnTo>
                  <a:lnTo>
                    <a:pt x="500" y="573"/>
                  </a:lnTo>
                  <a:lnTo>
                    <a:pt x="511" y="564"/>
                  </a:lnTo>
                  <a:lnTo>
                    <a:pt x="522" y="555"/>
                  </a:lnTo>
                  <a:lnTo>
                    <a:pt x="533" y="545"/>
                  </a:lnTo>
                  <a:lnTo>
                    <a:pt x="544" y="534"/>
                  </a:lnTo>
                  <a:lnTo>
                    <a:pt x="554" y="523"/>
                  </a:lnTo>
                  <a:lnTo>
                    <a:pt x="563" y="512"/>
                  </a:lnTo>
                  <a:lnTo>
                    <a:pt x="572" y="501"/>
                  </a:lnTo>
                  <a:lnTo>
                    <a:pt x="580" y="489"/>
                  </a:lnTo>
                  <a:lnTo>
                    <a:pt x="588" y="475"/>
                  </a:lnTo>
                  <a:lnTo>
                    <a:pt x="595" y="463"/>
                  </a:lnTo>
                  <a:lnTo>
                    <a:pt x="602" y="450"/>
                  </a:lnTo>
                  <a:lnTo>
                    <a:pt x="609" y="436"/>
                  </a:lnTo>
                  <a:lnTo>
                    <a:pt x="613" y="421"/>
                  </a:lnTo>
                  <a:lnTo>
                    <a:pt x="618" y="408"/>
                  </a:lnTo>
                  <a:lnTo>
                    <a:pt x="622" y="393"/>
                  </a:lnTo>
                  <a:lnTo>
                    <a:pt x="626" y="378"/>
                  </a:lnTo>
                  <a:lnTo>
                    <a:pt x="628" y="363"/>
                  </a:lnTo>
                  <a:lnTo>
                    <a:pt x="631" y="347"/>
                  </a:lnTo>
                  <a:lnTo>
                    <a:pt x="631" y="332"/>
                  </a:lnTo>
                  <a:lnTo>
                    <a:pt x="632" y="316"/>
                  </a:lnTo>
                  <a:lnTo>
                    <a:pt x="631" y="301"/>
                  </a:lnTo>
                  <a:lnTo>
                    <a:pt x="629" y="283"/>
                  </a:lnTo>
                  <a:lnTo>
                    <a:pt x="628" y="269"/>
                  </a:lnTo>
                  <a:lnTo>
                    <a:pt x="626" y="253"/>
                  </a:lnTo>
                  <a:lnTo>
                    <a:pt x="622" y="237"/>
                  </a:lnTo>
                  <a:lnTo>
                    <a:pt x="617" y="222"/>
                  </a:lnTo>
                  <a:lnTo>
                    <a:pt x="612" y="208"/>
                  </a:lnTo>
                  <a:lnTo>
                    <a:pt x="606" y="193"/>
                  </a:lnTo>
                  <a:lnTo>
                    <a:pt x="600" y="180"/>
                  </a:lnTo>
                  <a:lnTo>
                    <a:pt x="594" y="166"/>
                  </a:lnTo>
                  <a:lnTo>
                    <a:pt x="585" y="153"/>
                  </a:lnTo>
                  <a:lnTo>
                    <a:pt x="578" y="139"/>
                  </a:lnTo>
                  <a:lnTo>
                    <a:pt x="568" y="127"/>
                  </a:lnTo>
                  <a:lnTo>
                    <a:pt x="560" y="115"/>
                  </a:lnTo>
                  <a:lnTo>
                    <a:pt x="550" y="104"/>
                  </a:lnTo>
                  <a:lnTo>
                    <a:pt x="539" y="93"/>
                  </a:lnTo>
                  <a:lnTo>
                    <a:pt x="528" y="82"/>
                  </a:lnTo>
                  <a:lnTo>
                    <a:pt x="517" y="72"/>
                  </a:lnTo>
                  <a:lnTo>
                    <a:pt x="505" y="64"/>
                  </a:lnTo>
                  <a:lnTo>
                    <a:pt x="492" y="54"/>
                  </a:lnTo>
                  <a:lnTo>
                    <a:pt x="479" y="47"/>
                  </a:lnTo>
                  <a:lnTo>
                    <a:pt x="466" y="38"/>
                  </a:lnTo>
                  <a:lnTo>
                    <a:pt x="452" y="32"/>
                  </a:lnTo>
                  <a:lnTo>
                    <a:pt x="439" y="26"/>
                  </a:lnTo>
                  <a:lnTo>
                    <a:pt x="424" y="20"/>
                  </a:lnTo>
                  <a:lnTo>
                    <a:pt x="409" y="15"/>
                  </a:lnTo>
                  <a:lnTo>
                    <a:pt x="395" y="10"/>
                  </a:lnTo>
                  <a:lnTo>
                    <a:pt x="379" y="6"/>
                  </a:lnTo>
                  <a:lnTo>
                    <a:pt x="364" y="4"/>
                  </a:lnTo>
                  <a:lnTo>
                    <a:pt x="348" y="3"/>
                  </a:lnTo>
                  <a:lnTo>
                    <a:pt x="331" y="1"/>
                  </a:lnTo>
                  <a:lnTo>
                    <a:pt x="3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128">
              <a:extLst>
                <a:ext uri="{FF2B5EF4-FFF2-40B4-BE49-F238E27FC236}">
                  <a16:creationId xmlns:a16="http://schemas.microsoft.com/office/drawing/2014/main" id="{F5944910-B09C-04CC-BF8C-0094C8F376FF}"/>
                </a:ext>
              </a:extLst>
            </p:cNvPr>
            <p:cNvSpPr>
              <a:spLocks/>
            </p:cNvSpPr>
            <p:nvPr/>
          </p:nvSpPr>
          <p:spPr bwMode="auto">
            <a:xfrm>
              <a:off x="10569575" y="1036638"/>
              <a:ext cx="66675" cy="9525"/>
            </a:xfrm>
            <a:custGeom>
              <a:avLst/>
              <a:gdLst>
                <a:gd name="T0" fmla="*/ 196 w 210"/>
                <a:gd name="T1" fmla="*/ 0 h 29"/>
                <a:gd name="T2" fmla="*/ 15 w 210"/>
                <a:gd name="T3" fmla="*/ 0 h 29"/>
                <a:gd name="T4" fmla="*/ 9 w 210"/>
                <a:gd name="T5" fmla="*/ 1 h 29"/>
                <a:gd name="T6" fmla="*/ 5 w 210"/>
                <a:gd name="T7" fmla="*/ 3 h 29"/>
                <a:gd name="T8" fmla="*/ 2 w 210"/>
                <a:gd name="T9" fmla="*/ 8 h 29"/>
                <a:gd name="T10" fmla="*/ 0 w 210"/>
                <a:gd name="T11" fmla="*/ 14 h 29"/>
                <a:gd name="T12" fmla="*/ 2 w 210"/>
                <a:gd name="T13" fmla="*/ 20 h 29"/>
                <a:gd name="T14" fmla="*/ 5 w 210"/>
                <a:gd name="T15" fmla="*/ 25 h 29"/>
                <a:gd name="T16" fmla="*/ 9 w 210"/>
                <a:gd name="T17" fmla="*/ 28 h 29"/>
                <a:gd name="T18" fmla="*/ 15 w 210"/>
                <a:gd name="T19" fmla="*/ 29 h 29"/>
                <a:gd name="T20" fmla="*/ 196 w 210"/>
                <a:gd name="T21" fmla="*/ 29 h 29"/>
                <a:gd name="T22" fmla="*/ 202 w 210"/>
                <a:gd name="T23" fmla="*/ 28 h 29"/>
                <a:gd name="T24" fmla="*/ 207 w 210"/>
                <a:gd name="T25" fmla="*/ 25 h 29"/>
                <a:gd name="T26" fmla="*/ 209 w 210"/>
                <a:gd name="T27" fmla="*/ 20 h 29"/>
                <a:gd name="T28" fmla="*/ 210 w 210"/>
                <a:gd name="T29" fmla="*/ 14 h 29"/>
                <a:gd name="T30" fmla="*/ 209 w 210"/>
                <a:gd name="T31" fmla="*/ 8 h 29"/>
                <a:gd name="T32" fmla="*/ 207 w 210"/>
                <a:gd name="T33" fmla="*/ 3 h 29"/>
                <a:gd name="T34" fmla="*/ 202 w 210"/>
                <a:gd name="T35" fmla="*/ 1 h 29"/>
                <a:gd name="T36" fmla="*/ 196 w 210"/>
                <a:gd name="T3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9">
                  <a:moveTo>
                    <a:pt x="196" y="0"/>
                  </a:moveTo>
                  <a:lnTo>
                    <a:pt x="15" y="0"/>
                  </a:lnTo>
                  <a:lnTo>
                    <a:pt x="9" y="1"/>
                  </a:lnTo>
                  <a:lnTo>
                    <a:pt x="5" y="3"/>
                  </a:lnTo>
                  <a:lnTo>
                    <a:pt x="2" y="8"/>
                  </a:lnTo>
                  <a:lnTo>
                    <a:pt x="0" y="14"/>
                  </a:lnTo>
                  <a:lnTo>
                    <a:pt x="2" y="20"/>
                  </a:lnTo>
                  <a:lnTo>
                    <a:pt x="5" y="25"/>
                  </a:lnTo>
                  <a:lnTo>
                    <a:pt x="9" y="28"/>
                  </a:lnTo>
                  <a:lnTo>
                    <a:pt x="15" y="29"/>
                  </a:lnTo>
                  <a:lnTo>
                    <a:pt x="196" y="29"/>
                  </a:lnTo>
                  <a:lnTo>
                    <a:pt x="202" y="28"/>
                  </a:lnTo>
                  <a:lnTo>
                    <a:pt x="207" y="25"/>
                  </a:lnTo>
                  <a:lnTo>
                    <a:pt x="209" y="20"/>
                  </a:lnTo>
                  <a:lnTo>
                    <a:pt x="210" y="14"/>
                  </a:lnTo>
                  <a:lnTo>
                    <a:pt x="209" y="8"/>
                  </a:lnTo>
                  <a:lnTo>
                    <a:pt x="207" y="3"/>
                  </a:lnTo>
                  <a:lnTo>
                    <a:pt x="202" y="1"/>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129">
              <a:extLst>
                <a:ext uri="{FF2B5EF4-FFF2-40B4-BE49-F238E27FC236}">
                  <a16:creationId xmlns:a16="http://schemas.microsoft.com/office/drawing/2014/main" id="{7A282D40-032A-5E9C-75FB-7A662BCC7DEA}"/>
                </a:ext>
              </a:extLst>
            </p:cNvPr>
            <p:cNvSpPr>
              <a:spLocks/>
            </p:cNvSpPr>
            <p:nvPr/>
          </p:nvSpPr>
          <p:spPr bwMode="auto">
            <a:xfrm>
              <a:off x="10569575" y="1055688"/>
              <a:ext cx="66675" cy="9525"/>
            </a:xfrm>
            <a:custGeom>
              <a:avLst/>
              <a:gdLst>
                <a:gd name="T0" fmla="*/ 196 w 210"/>
                <a:gd name="T1" fmla="*/ 0 h 31"/>
                <a:gd name="T2" fmla="*/ 15 w 210"/>
                <a:gd name="T3" fmla="*/ 0 h 31"/>
                <a:gd name="T4" fmla="*/ 9 w 210"/>
                <a:gd name="T5" fmla="*/ 2 h 31"/>
                <a:gd name="T6" fmla="*/ 5 w 210"/>
                <a:gd name="T7" fmla="*/ 5 h 31"/>
                <a:gd name="T8" fmla="*/ 2 w 210"/>
                <a:gd name="T9" fmla="*/ 10 h 31"/>
                <a:gd name="T10" fmla="*/ 0 w 210"/>
                <a:gd name="T11" fmla="*/ 15 h 31"/>
                <a:gd name="T12" fmla="*/ 2 w 210"/>
                <a:gd name="T13" fmla="*/ 21 h 31"/>
                <a:gd name="T14" fmla="*/ 5 w 210"/>
                <a:gd name="T15" fmla="*/ 26 h 31"/>
                <a:gd name="T16" fmla="*/ 9 w 210"/>
                <a:gd name="T17" fmla="*/ 30 h 31"/>
                <a:gd name="T18" fmla="*/ 15 w 210"/>
                <a:gd name="T19" fmla="*/ 31 h 31"/>
                <a:gd name="T20" fmla="*/ 196 w 210"/>
                <a:gd name="T21" fmla="*/ 31 h 31"/>
                <a:gd name="T22" fmla="*/ 202 w 210"/>
                <a:gd name="T23" fmla="*/ 30 h 31"/>
                <a:gd name="T24" fmla="*/ 207 w 210"/>
                <a:gd name="T25" fmla="*/ 26 h 31"/>
                <a:gd name="T26" fmla="*/ 209 w 210"/>
                <a:gd name="T27" fmla="*/ 21 h 31"/>
                <a:gd name="T28" fmla="*/ 210 w 210"/>
                <a:gd name="T29" fmla="*/ 15 h 31"/>
                <a:gd name="T30" fmla="*/ 209 w 210"/>
                <a:gd name="T31" fmla="*/ 10 h 31"/>
                <a:gd name="T32" fmla="*/ 207 w 210"/>
                <a:gd name="T33" fmla="*/ 5 h 31"/>
                <a:gd name="T34" fmla="*/ 202 w 210"/>
                <a:gd name="T35" fmla="*/ 2 h 31"/>
                <a:gd name="T36" fmla="*/ 196 w 210"/>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31">
                  <a:moveTo>
                    <a:pt x="196" y="0"/>
                  </a:moveTo>
                  <a:lnTo>
                    <a:pt x="15" y="0"/>
                  </a:lnTo>
                  <a:lnTo>
                    <a:pt x="9" y="2"/>
                  </a:lnTo>
                  <a:lnTo>
                    <a:pt x="5" y="5"/>
                  </a:lnTo>
                  <a:lnTo>
                    <a:pt x="2" y="10"/>
                  </a:lnTo>
                  <a:lnTo>
                    <a:pt x="0" y="15"/>
                  </a:lnTo>
                  <a:lnTo>
                    <a:pt x="2" y="21"/>
                  </a:lnTo>
                  <a:lnTo>
                    <a:pt x="5" y="26"/>
                  </a:lnTo>
                  <a:lnTo>
                    <a:pt x="9" y="30"/>
                  </a:lnTo>
                  <a:lnTo>
                    <a:pt x="15" y="31"/>
                  </a:lnTo>
                  <a:lnTo>
                    <a:pt x="196" y="31"/>
                  </a:lnTo>
                  <a:lnTo>
                    <a:pt x="202" y="30"/>
                  </a:lnTo>
                  <a:lnTo>
                    <a:pt x="207" y="26"/>
                  </a:lnTo>
                  <a:lnTo>
                    <a:pt x="209" y="21"/>
                  </a:lnTo>
                  <a:lnTo>
                    <a:pt x="210" y="15"/>
                  </a:lnTo>
                  <a:lnTo>
                    <a:pt x="209" y="10"/>
                  </a:lnTo>
                  <a:lnTo>
                    <a:pt x="207" y="5"/>
                  </a:lnTo>
                  <a:lnTo>
                    <a:pt x="202" y="2"/>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130">
              <a:extLst>
                <a:ext uri="{FF2B5EF4-FFF2-40B4-BE49-F238E27FC236}">
                  <a16:creationId xmlns:a16="http://schemas.microsoft.com/office/drawing/2014/main" id="{15D497BC-8B76-228A-7790-11121A85A4C2}"/>
                </a:ext>
              </a:extLst>
            </p:cNvPr>
            <p:cNvSpPr>
              <a:spLocks/>
            </p:cNvSpPr>
            <p:nvPr/>
          </p:nvSpPr>
          <p:spPr bwMode="auto">
            <a:xfrm>
              <a:off x="10569575" y="1074738"/>
              <a:ext cx="66675" cy="28575"/>
            </a:xfrm>
            <a:custGeom>
              <a:avLst/>
              <a:gdLst>
                <a:gd name="T0" fmla="*/ 196 w 210"/>
                <a:gd name="T1" fmla="*/ 0 h 91"/>
                <a:gd name="T2" fmla="*/ 15 w 210"/>
                <a:gd name="T3" fmla="*/ 0 h 91"/>
                <a:gd name="T4" fmla="*/ 9 w 210"/>
                <a:gd name="T5" fmla="*/ 1 h 91"/>
                <a:gd name="T6" fmla="*/ 5 w 210"/>
                <a:gd name="T7" fmla="*/ 5 h 91"/>
                <a:gd name="T8" fmla="*/ 2 w 210"/>
                <a:gd name="T9" fmla="*/ 10 h 91"/>
                <a:gd name="T10" fmla="*/ 0 w 210"/>
                <a:gd name="T11" fmla="*/ 16 h 91"/>
                <a:gd name="T12" fmla="*/ 2 w 210"/>
                <a:gd name="T13" fmla="*/ 21 h 91"/>
                <a:gd name="T14" fmla="*/ 5 w 210"/>
                <a:gd name="T15" fmla="*/ 26 h 91"/>
                <a:gd name="T16" fmla="*/ 9 w 210"/>
                <a:gd name="T17" fmla="*/ 30 h 91"/>
                <a:gd name="T18" fmla="*/ 15 w 210"/>
                <a:gd name="T19" fmla="*/ 31 h 91"/>
                <a:gd name="T20" fmla="*/ 91 w 210"/>
                <a:gd name="T21" fmla="*/ 31 h 91"/>
                <a:gd name="T22" fmla="*/ 91 w 210"/>
                <a:gd name="T23" fmla="*/ 76 h 91"/>
                <a:gd name="T24" fmla="*/ 92 w 210"/>
                <a:gd name="T25" fmla="*/ 82 h 91"/>
                <a:gd name="T26" fmla="*/ 94 w 210"/>
                <a:gd name="T27" fmla="*/ 87 h 91"/>
                <a:gd name="T28" fmla="*/ 99 w 210"/>
                <a:gd name="T29" fmla="*/ 89 h 91"/>
                <a:gd name="T30" fmla="*/ 105 w 210"/>
                <a:gd name="T31" fmla="*/ 91 h 91"/>
                <a:gd name="T32" fmla="*/ 111 w 210"/>
                <a:gd name="T33" fmla="*/ 89 h 91"/>
                <a:gd name="T34" fmla="*/ 116 w 210"/>
                <a:gd name="T35" fmla="*/ 87 h 91"/>
                <a:gd name="T36" fmla="*/ 120 w 210"/>
                <a:gd name="T37" fmla="*/ 82 h 91"/>
                <a:gd name="T38" fmla="*/ 120 w 210"/>
                <a:gd name="T39" fmla="*/ 76 h 91"/>
                <a:gd name="T40" fmla="*/ 120 w 210"/>
                <a:gd name="T41" fmla="*/ 31 h 91"/>
                <a:gd name="T42" fmla="*/ 196 w 210"/>
                <a:gd name="T43" fmla="*/ 31 h 91"/>
                <a:gd name="T44" fmla="*/ 202 w 210"/>
                <a:gd name="T45" fmla="*/ 30 h 91"/>
                <a:gd name="T46" fmla="*/ 207 w 210"/>
                <a:gd name="T47" fmla="*/ 26 h 91"/>
                <a:gd name="T48" fmla="*/ 209 w 210"/>
                <a:gd name="T49" fmla="*/ 21 h 91"/>
                <a:gd name="T50" fmla="*/ 210 w 210"/>
                <a:gd name="T51" fmla="*/ 16 h 91"/>
                <a:gd name="T52" fmla="*/ 209 w 210"/>
                <a:gd name="T53" fmla="*/ 10 h 91"/>
                <a:gd name="T54" fmla="*/ 207 w 210"/>
                <a:gd name="T55" fmla="*/ 5 h 91"/>
                <a:gd name="T56" fmla="*/ 202 w 210"/>
                <a:gd name="T57" fmla="*/ 1 h 91"/>
                <a:gd name="T58" fmla="*/ 196 w 210"/>
                <a:gd name="T5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0" h="91">
                  <a:moveTo>
                    <a:pt x="196" y="0"/>
                  </a:moveTo>
                  <a:lnTo>
                    <a:pt x="15" y="0"/>
                  </a:lnTo>
                  <a:lnTo>
                    <a:pt x="9" y="1"/>
                  </a:lnTo>
                  <a:lnTo>
                    <a:pt x="5" y="5"/>
                  </a:lnTo>
                  <a:lnTo>
                    <a:pt x="2" y="10"/>
                  </a:lnTo>
                  <a:lnTo>
                    <a:pt x="0" y="16"/>
                  </a:lnTo>
                  <a:lnTo>
                    <a:pt x="2" y="21"/>
                  </a:lnTo>
                  <a:lnTo>
                    <a:pt x="5" y="26"/>
                  </a:lnTo>
                  <a:lnTo>
                    <a:pt x="9" y="30"/>
                  </a:lnTo>
                  <a:lnTo>
                    <a:pt x="15" y="31"/>
                  </a:lnTo>
                  <a:lnTo>
                    <a:pt x="91" y="31"/>
                  </a:lnTo>
                  <a:lnTo>
                    <a:pt x="91" y="76"/>
                  </a:lnTo>
                  <a:lnTo>
                    <a:pt x="92" y="82"/>
                  </a:lnTo>
                  <a:lnTo>
                    <a:pt x="94" y="87"/>
                  </a:lnTo>
                  <a:lnTo>
                    <a:pt x="99" y="89"/>
                  </a:lnTo>
                  <a:lnTo>
                    <a:pt x="105" y="91"/>
                  </a:lnTo>
                  <a:lnTo>
                    <a:pt x="111" y="89"/>
                  </a:lnTo>
                  <a:lnTo>
                    <a:pt x="116" y="87"/>
                  </a:lnTo>
                  <a:lnTo>
                    <a:pt x="120" y="82"/>
                  </a:lnTo>
                  <a:lnTo>
                    <a:pt x="120" y="76"/>
                  </a:lnTo>
                  <a:lnTo>
                    <a:pt x="120" y="31"/>
                  </a:lnTo>
                  <a:lnTo>
                    <a:pt x="196" y="31"/>
                  </a:lnTo>
                  <a:lnTo>
                    <a:pt x="202" y="30"/>
                  </a:lnTo>
                  <a:lnTo>
                    <a:pt x="207" y="26"/>
                  </a:lnTo>
                  <a:lnTo>
                    <a:pt x="209" y="21"/>
                  </a:lnTo>
                  <a:lnTo>
                    <a:pt x="210" y="16"/>
                  </a:lnTo>
                  <a:lnTo>
                    <a:pt x="209" y="10"/>
                  </a:lnTo>
                  <a:lnTo>
                    <a:pt x="207" y="5"/>
                  </a:lnTo>
                  <a:lnTo>
                    <a:pt x="202" y="1"/>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Text Placeholder 2">
            <a:extLst>
              <a:ext uri="{FF2B5EF4-FFF2-40B4-BE49-F238E27FC236}">
                <a16:creationId xmlns:a16="http://schemas.microsoft.com/office/drawing/2014/main" id="{7384D29E-23C9-8F9B-B78C-147ADB54FCEA}"/>
              </a:ext>
            </a:extLst>
          </p:cNvPr>
          <p:cNvSpPr txBox="1">
            <a:spLocks/>
          </p:cNvSpPr>
          <p:nvPr/>
        </p:nvSpPr>
        <p:spPr>
          <a:xfrm>
            <a:off x="2093079" y="1594187"/>
            <a:ext cx="611104" cy="43088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00000"/>
              </a:lnSpc>
              <a:spcBef>
                <a:spcPts val="0"/>
              </a:spcBef>
            </a:pPr>
            <a:r>
              <a:rPr lang="en-US" sz="2800" dirty="0">
                <a:solidFill>
                  <a:schemeClr val="accent1">
                    <a:lumMod val="50000"/>
                  </a:schemeClr>
                </a:solidFill>
                <a:latin typeface="Segoe UI Semibold" panose="020B0702040204020203" pitchFamily="34" charset="0"/>
                <a:cs typeface="Segoe UI Semibold" panose="020B0702040204020203" pitchFamily="34" charset="0"/>
              </a:rPr>
              <a:t>SO</a:t>
            </a:r>
          </a:p>
        </p:txBody>
      </p:sp>
      <p:sp>
        <p:nvSpPr>
          <p:cNvPr id="14" name="Rectangle 13">
            <a:extLst>
              <a:ext uri="{FF2B5EF4-FFF2-40B4-BE49-F238E27FC236}">
                <a16:creationId xmlns:a16="http://schemas.microsoft.com/office/drawing/2014/main" id="{155F8B02-4631-B5A8-47E8-ED8337757991}"/>
              </a:ext>
            </a:extLst>
          </p:cNvPr>
          <p:cNvSpPr/>
          <p:nvPr/>
        </p:nvSpPr>
        <p:spPr>
          <a:xfrm rot="2700000">
            <a:off x="4304870" y="5692041"/>
            <a:ext cx="1130013" cy="1130013"/>
          </a:xfrm>
          <a:prstGeom prst="rect">
            <a:avLst/>
          </a:prstGeom>
          <a:solidFill>
            <a:schemeClr val="accent1">
              <a:lumMod val="50000"/>
            </a:schemeClr>
          </a:solidFill>
          <a:ln>
            <a:noFill/>
          </a:ln>
          <a:scene3d>
            <a:camera prst="orthographicFront"/>
            <a:lightRig rig="threePt" dir="t"/>
          </a:scene3d>
          <a:sp3d>
            <a:bevelT prst="relaxedInset"/>
          </a:sp3d>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A8DA93A6-11F2-546D-21B1-6E315200EE70}"/>
              </a:ext>
            </a:extLst>
          </p:cNvPr>
          <p:cNvSpPr/>
          <p:nvPr/>
        </p:nvSpPr>
        <p:spPr>
          <a:xfrm rot="2700000">
            <a:off x="4474197" y="5868516"/>
            <a:ext cx="782028" cy="782028"/>
          </a:xfrm>
          <a:prstGeom prst="rect">
            <a:avLst/>
          </a:prstGeom>
          <a:solidFill>
            <a:schemeClr val="accent1">
              <a:lumMod val="50000"/>
            </a:schemeClr>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6" name="Snip Diagonal Corner Rectangle 82">
            <a:extLst>
              <a:ext uri="{FF2B5EF4-FFF2-40B4-BE49-F238E27FC236}">
                <a16:creationId xmlns:a16="http://schemas.microsoft.com/office/drawing/2014/main" id="{AB9AE9B2-D163-A303-6BFF-33C0895F9048}"/>
              </a:ext>
            </a:extLst>
          </p:cNvPr>
          <p:cNvSpPr/>
          <p:nvPr/>
        </p:nvSpPr>
        <p:spPr>
          <a:xfrm flipH="1">
            <a:off x="3773645" y="6433788"/>
            <a:ext cx="2192462" cy="4756722"/>
          </a:xfrm>
          <a:prstGeom prst="snip2DiagRect">
            <a:avLst>
              <a:gd name="adj1" fmla="val 0"/>
              <a:gd name="adj2" fmla="val 21555"/>
            </a:avLst>
          </a:prstGeom>
          <a:gradFill flip="none" rotWithShape="1">
            <a:gsLst>
              <a:gs pos="100000">
                <a:srgbClr val="69AFC0"/>
              </a:gs>
              <a:gs pos="0">
                <a:srgbClr val="12568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7" name="Freeform 83">
            <a:extLst>
              <a:ext uri="{FF2B5EF4-FFF2-40B4-BE49-F238E27FC236}">
                <a16:creationId xmlns:a16="http://schemas.microsoft.com/office/drawing/2014/main" id="{1B361CB6-A0D7-C803-EC0B-EF25C765C317}"/>
              </a:ext>
            </a:extLst>
          </p:cNvPr>
          <p:cNvSpPr/>
          <p:nvPr/>
        </p:nvSpPr>
        <p:spPr>
          <a:xfrm rot="18900000" flipH="1">
            <a:off x="4304870" y="5692041"/>
            <a:ext cx="1130013" cy="1130013"/>
          </a:xfrm>
          <a:custGeom>
            <a:avLst/>
            <a:gdLst>
              <a:gd name="connsiteX0" fmla="*/ 0 w 1130013"/>
              <a:gd name="connsiteY0" fmla="*/ 0 h 1130013"/>
              <a:gd name="connsiteX1" fmla="*/ 6598 w 1130013"/>
              <a:gd name="connsiteY1" fmla="*/ 0 h 1130013"/>
              <a:gd name="connsiteX2" fmla="*/ 1130013 w 1130013"/>
              <a:gd name="connsiteY2" fmla="*/ 1123415 h 1130013"/>
              <a:gd name="connsiteX3" fmla="*/ 1130013 w 1130013"/>
              <a:gd name="connsiteY3" fmla="*/ 1130013 h 1130013"/>
              <a:gd name="connsiteX4" fmla="*/ 0 w 1130013"/>
              <a:gd name="connsiteY4" fmla="*/ 1130013 h 113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013" h="1130013">
                <a:moveTo>
                  <a:pt x="0" y="0"/>
                </a:moveTo>
                <a:lnTo>
                  <a:pt x="6598" y="0"/>
                </a:lnTo>
                <a:lnTo>
                  <a:pt x="1130013" y="1123415"/>
                </a:lnTo>
                <a:lnTo>
                  <a:pt x="1130013" y="1130013"/>
                </a:lnTo>
                <a:lnTo>
                  <a:pt x="0" y="1130013"/>
                </a:lnTo>
                <a:close/>
              </a:path>
            </a:pathLst>
          </a:custGeom>
          <a:solidFill>
            <a:schemeClr val="accent1">
              <a:lumMod val="50000"/>
            </a:schemeClr>
          </a:solidFill>
          <a:ln>
            <a:noFill/>
          </a:ln>
          <a:scene3d>
            <a:camera prst="orthographicFront"/>
            <a:lightRig rig="threePt" dir="t"/>
          </a:scene3d>
          <a:sp3d>
            <a:bevelT/>
          </a:sp3d>
        </p:spPr>
        <p:txBody>
          <a:bodyPr vert="horz" wrap="square" lIns="91440" tIns="45720" rIns="91440" bIns="45720" numCol="1" anchor="t" anchorCtr="0" compatLnSpc="1">
            <a:prstTxWarp prst="textNoShape">
              <a:avLst/>
            </a:prstTxWarp>
          </a:bodyPr>
          <a:lstStyle/>
          <a:p>
            <a:endParaRPr lang="en-US"/>
          </a:p>
        </p:txBody>
      </p:sp>
      <p:sp>
        <p:nvSpPr>
          <p:cNvPr id="18" name="Text Placeholder 2">
            <a:extLst>
              <a:ext uri="{FF2B5EF4-FFF2-40B4-BE49-F238E27FC236}">
                <a16:creationId xmlns:a16="http://schemas.microsoft.com/office/drawing/2014/main" id="{3CE1F7E1-941C-57B2-B566-5B558D57305D}"/>
              </a:ext>
            </a:extLst>
          </p:cNvPr>
          <p:cNvSpPr txBox="1">
            <a:spLocks/>
          </p:cNvSpPr>
          <p:nvPr/>
        </p:nvSpPr>
        <p:spPr>
          <a:xfrm>
            <a:off x="3878228" y="7051309"/>
            <a:ext cx="2008235" cy="3488134"/>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ctr">
              <a:lnSpc>
                <a:spcPts val="1700"/>
              </a:lnSpc>
              <a:spcBef>
                <a:spcPts val="0"/>
              </a:spcBef>
              <a:buFont typeface="+mj-lt"/>
              <a:buAutoNum type="arabicPeriod"/>
            </a:pPr>
            <a:r>
              <a:rPr lang="en-US" sz="1600" dirty="0">
                <a:solidFill>
                  <a:schemeClr val="bg1"/>
                </a:solidFill>
              </a:rPr>
              <a:t>Enhance job stability through long-term incentive policies.</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Develop an attractive work environment to reduce external competition for skilled employees.</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Improve promotion policies to ensure high-performing employees stay. </a:t>
            </a:r>
            <a:endParaRPr lang="en-US" sz="1600" dirty="0">
              <a:solidFill>
                <a:schemeClr val="bg1"/>
              </a:solidFill>
              <a:latin typeface="Segoe UI" panose="020B0502040204020203" pitchFamily="34" charset="0"/>
              <a:cs typeface="Segoe UI" panose="020B0502040204020203" pitchFamily="34" charset="0"/>
            </a:endParaRPr>
          </a:p>
        </p:txBody>
      </p:sp>
      <p:sp>
        <p:nvSpPr>
          <p:cNvPr id="19" name="Text Placeholder 2">
            <a:extLst>
              <a:ext uri="{FF2B5EF4-FFF2-40B4-BE49-F238E27FC236}">
                <a16:creationId xmlns:a16="http://schemas.microsoft.com/office/drawing/2014/main" id="{1C10FEE7-5C33-F877-2E52-6ADE9BA6FEAB}"/>
              </a:ext>
            </a:extLst>
          </p:cNvPr>
          <p:cNvSpPr txBox="1">
            <a:spLocks/>
          </p:cNvSpPr>
          <p:nvPr/>
        </p:nvSpPr>
        <p:spPr>
          <a:xfrm>
            <a:off x="4969500" y="6010287"/>
            <a:ext cx="438772" cy="43088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00000"/>
              </a:lnSpc>
              <a:spcBef>
                <a:spcPts val="0"/>
              </a:spcBef>
            </a:pPr>
            <a:r>
              <a:rPr lang="en-US" sz="2800" dirty="0">
                <a:solidFill>
                  <a:schemeClr val="bg1"/>
                </a:solidFill>
                <a:latin typeface="Segoe UI Semibold" panose="020B0702040204020203" pitchFamily="34" charset="0"/>
                <a:cs typeface="Segoe UI Semibold" panose="020B0702040204020203" pitchFamily="34" charset="0"/>
              </a:rPr>
              <a:t>ST</a:t>
            </a:r>
          </a:p>
        </p:txBody>
      </p:sp>
      <p:grpSp>
        <p:nvGrpSpPr>
          <p:cNvPr id="20" name="Group 19">
            <a:extLst>
              <a:ext uri="{FF2B5EF4-FFF2-40B4-BE49-F238E27FC236}">
                <a16:creationId xmlns:a16="http://schemas.microsoft.com/office/drawing/2014/main" id="{9FA2D14F-B8D7-26D4-E327-7B3C1DF7D0CE}"/>
              </a:ext>
            </a:extLst>
          </p:cNvPr>
          <p:cNvGrpSpPr/>
          <p:nvPr/>
        </p:nvGrpSpPr>
        <p:grpSpPr>
          <a:xfrm>
            <a:off x="4559967" y="10591216"/>
            <a:ext cx="619820" cy="571340"/>
            <a:chOff x="4313201" y="1920875"/>
            <a:chExt cx="284163" cy="261938"/>
          </a:xfrm>
          <a:solidFill>
            <a:srgbClr val="B0F7F4"/>
          </a:solidFill>
          <a:effectLst/>
        </p:grpSpPr>
        <p:sp>
          <p:nvSpPr>
            <p:cNvPr id="21" name="Freeform 3131">
              <a:extLst>
                <a:ext uri="{FF2B5EF4-FFF2-40B4-BE49-F238E27FC236}">
                  <a16:creationId xmlns:a16="http://schemas.microsoft.com/office/drawing/2014/main" id="{E922A5A3-EBAB-D842-3500-E5B7FF86FB02}"/>
                </a:ext>
              </a:extLst>
            </p:cNvPr>
            <p:cNvSpPr>
              <a:spLocks/>
            </p:cNvSpPr>
            <p:nvPr/>
          </p:nvSpPr>
          <p:spPr bwMode="auto">
            <a:xfrm>
              <a:off x="4313201" y="1920875"/>
              <a:ext cx="236538" cy="200025"/>
            </a:xfrm>
            <a:custGeom>
              <a:avLst/>
              <a:gdLst>
                <a:gd name="T0" fmla="*/ 599 w 599"/>
                <a:gd name="T1" fmla="*/ 12 h 503"/>
                <a:gd name="T2" fmla="*/ 599 w 599"/>
                <a:gd name="T3" fmla="*/ 7 h 503"/>
                <a:gd name="T4" fmla="*/ 595 w 599"/>
                <a:gd name="T5" fmla="*/ 3 h 503"/>
                <a:gd name="T6" fmla="*/ 592 w 599"/>
                <a:gd name="T7" fmla="*/ 1 h 503"/>
                <a:gd name="T8" fmla="*/ 587 w 599"/>
                <a:gd name="T9" fmla="*/ 0 h 503"/>
                <a:gd name="T10" fmla="*/ 12 w 599"/>
                <a:gd name="T11" fmla="*/ 0 h 503"/>
                <a:gd name="T12" fmla="*/ 8 w 599"/>
                <a:gd name="T13" fmla="*/ 1 h 503"/>
                <a:gd name="T14" fmla="*/ 4 w 599"/>
                <a:gd name="T15" fmla="*/ 3 h 503"/>
                <a:gd name="T16" fmla="*/ 2 w 599"/>
                <a:gd name="T17" fmla="*/ 7 h 503"/>
                <a:gd name="T18" fmla="*/ 0 w 599"/>
                <a:gd name="T19" fmla="*/ 12 h 503"/>
                <a:gd name="T20" fmla="*/ 0 w 599"/>
                <a:gd name="T21" fmla="*/ 371 h 503"/>
                <a:gd name="T22" fmla="*/ 2 w 599"/>
                <a:gd name="T23" fmla="*/ 376 h 503"/>
                <a:gd name="T24" fmla="*/ 4 w 599"/>
                <a:gd name="T25" fmla="*/ 379 h 503"/>
                <a:gd name="T26" fmla="*/ 8 w 599"/>
                <a:gd name="T27" fmla="*/ 382 h 503"/>
                <a:gd name="T28" fmla="*/ 12 w 599"/>
                <a:gd name="T29" fmla="*/ 383 h 503"/>
                <a:gd name="T30" fmla="*/ 96 w 599"/>
                <a:gd name="T31" fmla="*/ 383 h 503"/>
                <a:gd name="T32" fmla="*/ 96 w 599"/>
                <a:gd name="T33" fmla="*/ 490 h 503"/>
                <a:gd name="T34" fmla="*/ 97 w 599"/>
                <a:gd name="T35" fmla="*/ 493 h 503"/>
                <a:gd name="T36" fmla="*/ 98 w 599"/>
                <a:gd name="T37" fmla="*/ 497 h 503"/>
                <a:gd name="T38" fmla="*/ 100 w 599"/>
                <a:gd name="T39" fmla="*/ 499 h 503"/>
                <a:gd name="T40" fmla="*/ 104 w 599"/>
                <a:gd name="T41" fmla="*/ 502 h 503"/>
                <a:gd name="T42" fmla="*/ 106 w 599"/>
                <a:gd name="T43" fmla="*/ 502 h 503"/>
                <a:gd name="T44" fmla="*/ 109 w 599"/>
                <a:gd name="T45" fmla="*/ 503 h 503"/>
                <a:gd name="T46" fmla="*/ 112 w 599"/>
                <a:gd name="T47" fmla="*/ 502 h 503"/>
                <a:gd name="T48" fmla="*/ 117 w 599"/>
                <a:gd name="T49" fmla="*/ 499 h 503"/>
                <a:gd name="T50" fmla="*/ 232 w 599"/>
                <a:gd name="T51" fmla="*/ 383 h 503"/>
                <a:gd name="T52" fmla="*/ 288 w 599"/>
                <a:gd name="T53" fmla="*/ 383 h 503"/>
                <a:gd name="T54" fmla="*/ 288 w 599"/>
                <a:gd name="T55" fmla="*/ 251 h 503"/>
                <a:gd name="T56" fmla="*/ 288 w 599"/>
                <a:gd name="T57" fmla="*/ 246 h 503"/>
                <a:gd name="T58" fmla="*/ 291 w 599"/>
                <a:gd name="T59" fmla="*/ 242 h 503"/>
                <a:gd name="T60" fmla="*/ 295 w 599"/>
                <a:gd name="T61" fmla="*/ 240 h 503"/>
                <a:gd name="T62" fmla="*/ 300 w 599"/>
                <a:gd name="T63" fmla="*/ 239 h 503"/>
                <a:gd name="T64" fmla="*/ 599 w 599"/>
                <a:gd name="T65" fmla="*/ 239 h 503"/>
                <a:gd name="T66" fmla="*/ 599 w 599"/>
                <a:gd name="T67" fmla="*/ 1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9" h="503">
                  <a:moveTo>
                    <a:pt x="599" y="12"/>
                  </a:moveTo>
                  <a:lnTo>
                    <a:pt x="599" y="7"/>
                  </a:lnTo>
                  <a:lnTo>
                    <a:pt x="595" y="3"/>
                  </a:lnTo>
                  <a:lnTo>
                    <a:pt x="592" y="1"/>
                  </a:lnTo>
                  <a:lnTo>
                    <a:pt x="587" y="0"/>
                  </a:lnTo>
                  <a:lnTo>
                    <a:pt x="12" y="0"/>
                  </a:lnTo>
                  <a:lnTo>
                    <a:pt x="8" y="1"/>
                  </a:lnTo>
                  <a:lnTo>
                    <a:pt x="4" y="3"/>
                  </a:lnTo>
                  <a:lnTo>
                    <a:pt x="2" y="7"/>
                  </a:lnTo>
                  <a:lnTo>
                    <a:pt x="0" y="12"/>
                  </a:lnTo>
                  <a:lnTo>
                    <a:pt x="0" y="371"/>
                  </a:lnTo>
                  <a:lnTo>
                    <a:pt x="2" y="376"/>
                  </a:lnTo>
                  <a:lnTo>
                    <a:pt x="4" y="379"/>
                  </a:lnTo>
                  <a:lnTo>
                    <a:pt x="8" y="382"/>
                  </a:lnTo>
                  <a:lnTo>
                    <a:pt x="12" y="383"/>
                  </a:lnTo>
                  <a:lnTo>
                    <a:pt x="96" y="383"/>
                  </a:lnTo>
                  <a:lnTo>
                    <a:pt x="96" y="490"/>
                  </a:lnTo>
                  <a:lnTo>
                    <a:pt x="97" y="493"/>
                  </a:lnTo>
                  <a:lnTo>
                    <a:pt x="98" y="497"/>
                  </a:lnTo>
                  <a:lnTo>
                    <a:pt x="100" y="499"/>
                  </a:lnTo>
                  <a:lnTo>
                    <a:pt x="104" y="502"/>
                  </a:lnTo>
                  <a:lnTo>
                    <a:pt x="106" y="502"/>
                  </a:lnTo>
                  <a:lnTo>
                    <a:pt x="109" y="503"/>
                  </a:lnTo>
                  <a:lnTo>
                    <a:pt x="112" y="502"/>
                  </a:lnTo>
                  <a:lnTo>
                    <a:pt x="117" y="499"/>
                  </a:lnTo>
                  <a:lnTo>
                    <a:pt x="232" y="383"/>
                  </a:lnTo>
                  <a:lnTo>
                    <a:pt x="288" y="383"/>
                  </a:lnTo>
                  <a:lnTo>
                    <a:pt x="288" y="251"/>
                  </a:lnTo>
                  <a:lnTo>
                    <a:pt x="288" y="246"/>
                  </a:lnTo>
                  <a:lnTo>
                    <a:pt x="291" y="242"/>
                  </a:lnTo>
                  <a:lnTo>
                    <a:pt x="295" y="240"/>
                  </a:lnTo>
                  <a:lnTo>
                    <a:pt x="300" y="239"/>
                  </a:lnTo>
                  <a:lnTo>
                    <a:pt x="599" y="239"/>
                  </a:lnTo>
                  <a:lnTo>
                    <a:pt x="59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132">
              <a:extLst>
                <a:ext uri="{FF2B5EF4-FFF2-40B4-BE49-F238E27FC236}">
                  <a16:creationId xmlns:a16="http://schemas.microsoft.com/office/drawing/2014/main" id="{5D60E2FB-0399-158C-DF4E-CC5130B192A5}"/>
                </a:ext>
              </a:extLst>
            </p:cNvPr>
            <p:cNvSpPr>
              <a:spLocks/>
            </p:cNvSpPr>
            <p:nvPr/>
          </p:nvSpPr>
          <p:spPr bwMode="auto">
            <a:xfrm>
              <a:off x="4437026" y="2025650"/>
              <a:ext cx="160338" cy="157163"/>
            </a:xfrm>
            <a:custGeom>
              <a:avLst/>
              <a:gdLst>
                <a:gd name="T0" fmla="*/ 395 w 407"/>
                <a:gd name="T1" fmla="*/ 0 h 394"/>
                <a:gd name="T2" fmla="*/ 12 w 407"/>
                <a:gd name="T3" fmla="*/ 0 h 394"/>
                <a:gd name="T4" fmla="*/ 0 w 407"/>
                <a:gd name="T5" fmla="*/ 0 h 394"/>
                <a:gd name="T6" fmla="*/ 0 w 407"/>
                <a:gd name="T7" fmla="*/ 11 h 394"/>
                <a:gd name="T8" fmla="*/ 0 w 407"/>
                <a:gd name="T9" fmla="*/ 252 h 394"/>
                <a:gd name="T10" fmla="*/ 0 w 407"/>
                <a:gd name="T11" fmla="*/ 255 h 394"/>
                <a:gd name="T12" fmla="*/ 4 w 407"/>
                <a:gd name="T13" fmla="*/ 260 h 394"/>
                <a:gd name="T14" fmla="*/ 7 w 407"/>
                <a:gd name="T15" fmla="*/ 262 h 394"/>
                <a:gd name="T16" fmla="*/ 12 w 407"/>
                <a:gd name="T17" fmla="*/ 264 h 394"/>
                <a:gd name="T18" fmla="*/ 193 w 407"/>
                <a:gd name="T19" fmla="*/ 264 h 394"/>
                <a:gd name="T20" fmla="*/ 198 w 407"/>
                <a:gd name="T21" fmla="*/ 264 h 394"/>
                <a:gd name="T22" fmla="*/ 314 w 407"/>
                <a:gd name="T23" fmla="*/ 391 h 394"/>
                <a:gd name="T24" fmla="*/ 319 w 407"/>
                <a:gd name="T25" fmla="*/ 394 h 394"/>
                <a:gd name="T26" fmla="*/ 324 w 407"/>
                <a:gd name="T27" fmla="*/ 394 h 394"/>
                <a:gd name="T28" fmla="*/ 325 w 407"/>
                <a:gd name="T29" fmla="*/ 394 h 394"/>
                <a:gd name="T30" fmla="*/ 327 w 407"/>
                <a:gd name="T31" fmla="*/ 394 h 394"/>
                <a:gd name="T32" fmla="*/ 331 w 407"/>
                <a:gd name="T33" fmla="*/ 392 h 394"/>
                <a:gd name="T34" fmla="*/ 333 w 407"/>
                <a:gd name="T35" fmla="*/ 390 h 394"/>
                <a:gd name="T36" fmla="*/ 334 w 407"/>
                <a:gd name="T37" fmla="*/ 386 h 394"/>
                <a:gd name="T38" fmla="*/ 336 w 407"/>
                <a:gd name="T39" fmla="*/ 383 h 394"/>
                <a:gd name="T40" fmla="*/ 336 w 407"/>
                <a:gd name="T41" fmla="*/ 276 h 394"/>
                <a:gd name="T42" fmla="*/ 336 w 407"/>
                <a:gd name="T43" fmla="*/ 264 h 394"/>
                <a:gd name="T44" fmla="*/ 347 w 407"/>
                <a:gd name="T45" fmla="*/ 264 h 394"/>
                <a:gd name="T46" fmla="*/ 395 w 407"/>
                <a:gd name="T47" fmla="*/ 264 h 394"/>
                <a:gd name="T48" fmla="*/ 400 w 407"/>
                <a:gd name="T49" fmla="*/ 262 h 394"/>
                <a:gd name="T50" fmla="*/ 403 w 407"/>
                <a:gd name="T51" fmla="*/ 260 h 394"/>
                <a:gd name="T52" fmla="*/ 406 w 407"/>
                <a:gd name="T53" fmla="*/ 257 h 394"/>
                <a:gd name="T54" fmla="*/ 407 w 407"/>
                <a:gd name="T55" fmla="*/ 252 h 394"/>
                <a:gd name="T56" fmla="*/ 407 w 407"/>
                <a:gd name="T57" fmla="*/ 11 h 394"/>
                <a:gd name="T58" fmla="*/ 406 w 407"/>
                <a:gd name="T59" fmla="*/ 7 h 394"/>
                <a:gd name="T60" fmla="*/ 403 w 407"/>
                <a:gd name="T61" fmla="*/ 3 h 394"/>
                <a:gd name="T62" fmla="*/ 400 w 407"/>
                <a:gd name="T63" fmla="*/ 1 h 394"/>
                <a:gd name="T64" fmla="*/ 395 w 407"/>
                <a:gd name="T65"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7" h="394">
                  <a:moveTo>
                    <a:pt x="395" y="0"/>
                  </a:moveTo>
                  <a:lnTo>
                    <a:pt x="12" y="0"/>
                  </a:lnTo>
                  <a:lnTo>
                    <a:pt x="0" y="0"/>
                  </a:lnTo>
                  <a:lnTo>
                    <a:pt x="0" y="11"/>
                  </a:lnTo>
                  <a:lnTo>
                    <a:pt x="0" y="252"/>
                  </a:lnTo>
                  <a:lnTo>
                    <a:pt x="0" y="255"/>
                  </a:lnTo>
                  <a:lnTo>
                    <a:pt x="4" y="260"/>
                  </a:lnTo>
                  <a:lnTo>
                    <a:pt x="7" y="262"/>
                  </a:lnTo>
                  <a:lnTo>
                    <a:pt x="12" y="264"/>
                  </a:lnTo>
                  <a:lnTo>
                    <a:pt x="193" y="264"/>
                  </a:lnTo>
                  <a:lnTo>
                    <a:pt x="198" y="264"/>
                  </a:lnTo>
                  <a:lnTo>
                    <a:pt x="314" y="391"/>
                  </a:lnTo>
                  <a:lnTo>
                    <a:pt x="319" y="394"/>
                  </a:lnTo>
                  <a:lnTo>
                    <a:pt x="324" y="394"/>
                  </a:lnTo>
                  <a:lnTo>
                    <a:pt x="325" y="394"/>
                  </a:lnTo>
                  <a:lnTo>
                    <a:pt x="327" y="394"/>
                  </a:lnTo>
                  <a:lnTo>
                    <a:pt x="331" y="392"/>
                  </a:lnTo>
                  <a:lnTo>
                    <a:pt x="333" y="390"/>
                  </a:lnTo>
                  <a:lnTo>
                    <a:pt x="334" y="386"/>
                  </a:lnTo>
                  <a:lnTo>
                    <a:pt x="336" y="383"/>
                  </a:lnTo>
                  <a:lnTo>
                    <a:pt x="336" y="276"/>
                  </a:lnTo>
                  <a:lnTo>
                    <a:pt x="336" y="264"/>
                  </a:lnTo>
                  <a:lnTo>
                    <a:pt x="347" y="264"/>
                  </a:lnTo>
                  <a:lnTo>
                    <a:pt x="395" y="264"/>
                  </a:lnTo>
                  <a:lnTo>
                    <a:pt x="400" y="262"/>
                  </a:lnTo>
                  <a:lnTo>
                    <a:pt x="403" y="260"/>
                  </a:lnTo>
                  <a:lnTo>
                    <a:pt x="406" y="257"/>
                  </a:lnTo>
                  <a:lnTo>
                    <a:pt x="407" y="252"/>
                  </a:lnTo>
                  <a:lnTo>
                    <a:pt x="407" y="11"/>
                  </a:lnTo>
                  <a:lnTo>
                    <a:pt x="406" y="7"/>
                  </a:lnTo>
                  <a:lnTo>
                    <a:pt x="403" y="3"/>
                  </a:lnTo>
                  <a:lnTo>
                    <a:pt x="400" y="1"/>
                  </a:lnTo>
                  <a:lnTo>
                    <a:pt x="3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Rectangle 22">
            <a:extLst>
              <a:ext uri="{FF2B5EF4-FFF2-40B4-BE49-F238E27FC236}">
                <a16:creationId xmlns:a16="http://schemas.microsoft.com/office/drawing/2014/main" id="{CFA385C1-2209-09B3-40FF-710B58B71074}"/>
              </a:ext>
            </a:extLst>
          </p:cNvPr>
          <p:cNvSpPr/>
          <p:nvPr/>
        </p:nvSpPr>
        <p:spPr>
          <a:xfrm rot="2700000">
            <a:off x="7086055" y="5692041"/>
            <a:ext cx="1130013" cy="1130013"/>
          </a:xfrm>
          <a:prstGeom prst="rect">
            <a:avLst/>
          </a:prstGeom>
          <a:gradFill flip="none" rotWithShape="1">
            <a:gsLst>
              <a:gs pos="100000">
                <a:srgbClr val="4186A2"/>
              </a:gs>
              <a:gs pos="0">
                <a:srgbClr val="B0F7F4"/>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4" name="Rectangle 23">
            <a:extLst>
              <a:ext uri="{FF2B5EF4-FFF2-40B4-BE49-F238E27FC236}">
                <a16:creationId xmlns:a16="http://schemas.microsoft.com/office/drawing/2014/main" id="{D3992C6C-14EA-AD7C-1287-7FAA4FAA16D1}"/>
              </a:ext>
            </a:extLst>
          </p:cNvPr>
          <p:cNvSpPr/>
          <p:nvPr/>
        </p:nvSpPr>
        <p:spPr>
          <a:xfrm rot="2700000">
            <a:off x="7264752" y="5870738"/>
            <a:ext cx="772618" cy="772618"/>
          </a:xfrm>
          <a:prstGeom prst="rect">
            <a:avLst/>
          </a:prstGeom>
          <a:gradFill flip="none" rotWithShape="1">
            <a:gsLst>
              <a:gs pos="100000">
                <a:srgbClr val="4186A2"/>
              </a:gs>
              <a:gs pos="0">
                <a:srgbClr val="B0F7F4"/>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Snip Diagonal Corner Rectangle 94">
            <a:extLst>
              <a:ext uri="{FF2B5EF4-FFF2-40B4-BE49-F238E27FC236}">
                <a16:creationId xmlns:a16="http://schemas.microsoft.com/office/drawing/2014/main" id="{A8B936EE-89C5-7EF6-BED2-B4081652A3B4}"/>
              </a:ext>
            </a:extLst>
          </p:cNvPr>
          <p:cNvSpPr/>
          <p:nvPr/>
        </p:nvSpPr>
        <p:spPr>
          <a:xfrm flipH="1">
            <a:off x="6554830" y="6433787"/>
            <a:ext cx="2192462" cy="4756721"/>
          </a:xfrm>
          <a:prstGeom prst="snip2DiagRect">
            <a:avLst>
              <a:gd name="adj1" fmla="val 0"/>
              <a:gd name="adj2" fmla="val 21555"/>
            </a:avLst>
          </a:prstGeom>
          <a:gradFill flip="none" rotWithShape="1">
            <a:gsLst>
              <a:gs pos="100000">
                <a:srgbClr val="69AFC0"/>
              </a:gs>
              <a:gs pos="0">
                <a:srgbClr val="12568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6" name="Freeform 95">
            <a:extLst>
              <a:ext uri="{FF2B5EF4-FFF2-40B4-BE49-F238E27FC236}">
                <a16:creationId xmlns:a16="http://schemas.microsoft.com/office/drawing/2014/main" id="{357CECE0-611C-3996-A65F-F6D376AADF0B}"/>
              </a:ext>
            </a:extLst>
          </p:cNvPr>
          <p:cNvSpPr/>
          <p:nvPr/>
        </p:nvSpPr>
        <p:spPr>
          <a:xfrm rot="18900000" flipH="1">
            <a:off x="7086055" y="5692041"/>
            <a:ext cx="1130013" cy="1130013"/>
          </a:xfrm>
          <a:custGeom>
            <a:avLst/>
            <a:gdLst>
              <a:gd name="connsiteX0" fmla="*/ 0 w 1130013"/>
              <a:gd name="connsiteY0" fmla="*/ 0 h 1130013"/>
              <a:gd name="connsiteX1" fmla="*/ 6598 w 1130013"/>
              <a:gd name="connsiteY1" fmla="*/ 0 h 1130013"/>
              <a:gd name="connsiteX2" fmla="*/ 1130013 w 1130013"/>
              <a:gd name="connsiteY2" fmla="*/ 1123415 h 1130013"/>
              <a:gd name="connsiteX3" fmla="*/ 1130013 w 1130013"/>
              <a:gd name="connsiteY3" fmla="*/ 1130013 h 1130013"/>
              <a:gd name="connsiteX4" fmla="*/ 0 w 1130013"/>
              <a:gd name="connsiteY4" fmla="*/ 1130013 h 113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013" h="1130013">
                <a:moveTo>
                  <a:pt x="0" y="0"/>
                </a:moveTo>
                <a:lnTo>
                  <a:pt x="6598" y="0"/>
                </a:lnTo>
                <a:lnTo>
                  <a:pt x="1130013" y="1123415"/>
                </a:lnTo>
                <a:lnTo>
                  <a:pt x="1130013" y="1130013"/>
                </a:lnTo>
                <a:lnTo>
                  <a:pt x="0" y="1130013"/>
                </a:lnTo>
                <a:close/>
              </a:path>
            </a:pathLst>
          </a:cu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sp>
        <p:nvSpPr>
          <p:cNvPr id="27" name="Text Placeholder 2">
            <a:extLst>
              <a:ext uri="{FF2B5EF4-FFF2-40B4-BE49-F238E27FC236}">
                <a16:creationId xmlns:a16="http://schemas.microsoft.com/office/drawing/2014/main" id="{D2E63D2F-72C9-EB04-7E56-D8F1C6D4EA87}"/>
              </a:ext>
            </a:extLst>
          </p:cNvPr>
          <p:cNvSpPr txBox="1">
            <a:spLocks/>
          </p:cNvSpPr>
          <p:nvPr/>
        </p:nvSpPr>
        <p:spPr>
          <a:xfrm>
            <a:off x="6646831" y="7116620"/>
            <a:ext cx="2002418" cy="3488134"/>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ctr">
              <a:lnSpc>
                <a:spcPts val="1700"/>
              </a:lnSpc>
              <a:spcBef>
                <a:spcPts val="0"/>
              </a:spcBef>
              <a:buFont typeface="+mj-lt"/>
              <a:buAutoNum type="arabicPeriod"/>
            </a:pPr>
            <a:r>
              <a:rPr lang="en-US" sz="1600" dirty="0">
                <a:solidFill>
                  <a:schemeClr val="bg1"/>
                </a:solidFill>
              </a:rPr>
              <a:t>Improve financial incentives and rewards to create a more competitive work environment.</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Implement sustainable professional development plans to empower employees.</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Enhance work-life balance through flexible policies. </a:t>
            </a:r>
            <a:endParaRPr lang="en-US" sz="1600" dirty="0">
              <a:solidFill>
                <a:schemeClr val="bg1"/>
              </a:solidFill>
              <a:latin typeface="Segoe UI" panose="020B0502040204020203" pitchFamily="34" charset="0"/>
              <a:cs typeface="Segoe UI" panose="020B0502040204020203" pitchFamily="34" charset="0"/>
            </a:endParaRPr>
          </a:p>
        </p:txBody>
      </p:sp>
      <p:sp>
        <p:nvSpPr>
          <p:cNvPr id="28" name="Text Placeholder 2">
            <a:extLst>
              <a:ext uri="{FF2B5EF4-FFF2-40B4-BE49-F238E27FC236}">
                <a16:creationId xmlns:a16="http://schemas.microsoft.com/office/drawing/2014/main" id="{EF581966-0CDC-55AE-0A50-B061F2D8B36F}"/>
              </a:ext>
            </a:extLst>
          </p:cNvPr>
          <p:cNvSpPr txBox="1">
            <a:spLocks/>
          </p:cNvSpPr>
          <p:nvPr/>
        </p:nvSpPr>
        <p:spPr>
          <a:xfrm>
            <a:off x="7533137" y="6010287"/>
            <a:ext cx="916964" cy="43088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00000"/>
              </a:lnSpc>
              <a:spcBef>
                <a:spcPts val="0"/>
              </a:spcBef>
            </a:pPr>
            <a:r>
              <a:rPr lang="en-US" sz="2800" b="1" dirty="0">
                <a:solidFill>
                  <a:schemeClr val="accent1">
                    <a:lumMod val="50000"/>
                  </a:schemeClr>
                </a:solidFill>
                <a:latin typeface="Segoe UI Semibold" panose="020B0702040204020203" pitchFamily="34" charset="0"/>
                <a:cs typeface="Segoe UI Semibold" panose="020B0702040204020203" pitchFamily="34" charset="0"/>
              </a:rPr>
              <a:t>WO</a:t>
            </a:r>
          </a:p>
        </p:txBody>
      </p:sp>
      <p:grpSp>
        <p:nvGrpSpPr>
          <p:cNvPr id="29" name="Group 28">
            <a:extLst>
              <a:ext uri="{FF2B5EF4-FFF2-40B4-BE49-F238E27FC236}">
                <a16:creationId xmlns:a16="http://schemas.microsoft.com/office/drawing/2014/main" id="{0A962035-5744-5100-22DF-765FBCAB2E59}"/>
              </a:ext>
            </a:extLst>
          </p:cNvPr>
          <p:cNvGrpSpPr/>
          <p:nvPr/>
        </p:nvGrpSpPr>
        <p:grpSpPr>
          <a:xfrm>
            <a:off x="7284238" y="10605728"/>
            <a:ext cx="632262" cy="498782"/>
            <a:chOff x="9883775" y="5410200"/>
            <a:chExt cx="285750" cy="225425"/>
          </a:xfrm>
          <a:solidFill>
            <a:srgbClr val="B0F7F4"/>
          </a:solidFill>
          <a:effectLst/>
        </p:grpSpPr>
        <p:sp>
          <p:nvSpPr>
            <p:cNvPr id="30" name="Freeform 3677">
              <a:extLst>
                <a:ext uri="{FF2B5EF4-FFF2-40B4-BE49-F238E27FC236}">
                  <a16:creationId xmlns:a16="http://schemas.microsoft.com/office/drawing/2014/main" id="{D153AD25-68A2-EC4D-10C7-77EEB7425106}"/>
                </a:ext>
              </a:extLst>
            </p:cNvPr>
            <p:cNvSpPr>
              <a:spLocks/>
            </p:cNvSpPr>
            <p:nvPr/>
          </p:nvSpPr>
          <p:spPr bwMode="auto">
            <a:xfrm>
              <a:off x="10052050" y="5445125"/>
              <a:ext cx="117475" cy="190500"/>
            </a:xfrm>
            <a:custGeom>
              <a:avLst/>
              <a:gdLst>
                <a:gd name="T0" fmla="*/ 201 w 296"/>
                <a:gd name="T1" fmla="*/ 285 h 482"/>
                <a:gd name="T2" fmla="*/ 168 w 296"/>
                <a:gd name="T3" fmla="*/ 275 h 482"/>
                <a:gd name="T4" fmla="*/ 153 w 296"/>
                <a:gd name="T5" fmla="*/ 238 h 482"/>
                <a:gd name="T6" fmla="*/ 163 w 296"/>
                <a:gd name="T7" fmla="*/ 230 h 482"/>
                <a:gd name="T8" fmla="*/ 176 w 296"/>
                <a:gd name="T9" fmla="*/ 219 h 482"/>
                <a:gd name="T10" fmla="*/ 185 w 296"/>
                <a:gd name="T11" fmla="*/ 201 h 482"/>
                <a:gd name="T12" fmla="*/ 190 w 296"/>
                <a:gd name="T13" fmla="*/ 175 h 482"/>
                <a:gd name="T14" fmla="*/ 198 w 296"/>
                <a:gd name="T15" fmla="*/ 167 h 482"/>
                <a:gd name="T16" fmla="*/ 201 w 296"/>
                <a:gd name="T17" fmla="*/ 158 h 482"/>
                <a:gd name="T18" fmla="*/ 205 w 296"/>
                <a:gd name="T19" fmla="*/ 133 h 482"/>
                <a:gd name="T20" fmla="*/ 205 w 296"/>
                <a:gd name="T21" fmla="*/ 122 h 482"/>
                <a:gd name="T22" fmla="*/ 201 w 296"/>
                <a:gd name="T23" fmla="*/ 110 h 482"/>
                <a:gd name="T24" fmla="*/ 195 w 296"/>
                <a:gd name="T25" fmla="*/ 101 h 482"/>
                <a:gd name="T26" fmla="*/ 205 w 296"/>
                <a:gd name="T27" fmla="*/ 76 h 482"/>
                <a:gd name="T28" fmla="*/ 208 w 296"/>
                <a:gd name="T29" fmla="*/ 59 h 482"/>
                <a:gd name="T30" fmla="*/ 205 w 296"/>
                <a:gd name="T31" fmla="*/ 43 h 482"/>
                <a:gd name="T32" fmla="*/ 200 w 296"/>
                <a:gd name="T33" fmla="*/ 31 h 482"/>
                <a:gd name="T34" fmla="*/ 192 w 296"/>
                <a:gd name="T35" fmla="*/ 22 h 482"/>
                <a:gd name="T36" fmla="*/ 171 w 296"/>
                <a:gd name="T37" fmla="*/ 9 h 482"/>
                <a:gd name="T38" fmla="*/ 145 w 296"/>
                <a:gd name="T39" fmla="*/ 2 h 482"/>
                <a:gd name="T40" fmla="*/ 118 w 296"/>
                <a:gd name="T41" fmla="*/ 0 h 482"/>
                <a:gd name="T42" fmla="*/ 95 w 296"/>
                <a:gd name="T43" fmla="*/ 2 h 482"/>
                <a:gd name="T44" fmla="*/ 70 w 296"/>
                <a:gd name="T45" fmla="*/ 7 h 482"/>
                <a:gd name="T46" fmla="*/ 50 w 296"/>
                <a:gd name="T47" fmla="*/ 17 h 482"/>
                <a:gd name="T48" fmla="*/ 36 w 296"/>
                <a:gd name="T49" fmla="*/ 32 h 482"/>
                <a:gd name="T50" fmla="*/ 16 w 296"/>
                <a:gd name="T51" fmla="*/ 36 h 482"/>
                <a:gd name="T52" fmla="*/ 7 w 296"/>
                <a:gd name="T53" fmla="*/ 44 h 482"/>
                <a:gd name="T54" fmla="*/ 4 w 296"/>
                <a:gd name="T55" fmla="*/ 57 h 482"/>
                <a:gd name="T56" fmla="*/ 4 w 296"/>
                <a:gd name="T57" fmla="*/ 71 h 482"/>
                <a:gd name="T58" fmla="*/ 13 w 296"/>
                <a:gd name="T59" fmla="*/ 99 h 482"/>
                <a:gd name="T60" fmla="*/ 5 w 296"/>
                <a:gd name="T61" fmla="*/ 110 h 482"/>
                <a:gd name="T62" fmla="*/ 0 w 296"/>
                <a:gd name="T63" fmla="*/ 121 h 482"/>
                <a:gd name="T64" fmla="*/ 0 w 296"/>
                <a:gd name="T65" fmla="*/ 133 h 482"/>
                <a:gd name="T66" fmla="*/ 4 w 296"/>
                <a:gd name="T67" fmla="*/ 158 h 482"/>
                <a:gd name="T68" fmla="*/ 9 w 296"/>
                <a:gd name="T69" fmla="*/ 167 h 482"/>
                <a:gd name="T70" fmla="*/ 15 w 296"/>
                <a:gd name="T71" fmla="*/ 175 h 482"/>
                <a:gd name="T72" fmla="*/ 20 w 296"/>
                <a:gd name="T73" fmla="*/ 199 h 482"/>
                <a:gd name="T74" fmla="*/ 31 w 296"/>
                <a:gd name="T75" fmla="*/ 217 h 482"/>
                <a:gd name="T76" fmla="*/ 43 w 296"/>
                <a:gd name="T77" fmla="*/ 230 h 482"/>
                <a:gd name="T78" fmla="*/ 56 w 296"/>
                <a:gd name="T79" fmla="*/ 238 h 482"/>
                <a:gd name="T80" fmla="*/ 43 w 296"/>
                <a:gd name="T81" fmla="*/ 274 h 482"/>
                <a:gd name="T82" fmla="*/ 42 w 296"/>
                <a:gd name="T83" fmla="*/ 287 h 482"/>
                <a:gd name="T84" fmla="*/ 61 w 296"/>
                <a:gd name="T85" fmla="*/ 302 h 482"/>
                <a:gd name="T86" fmla="*/ 73 w 296"/>
                <a:gd name="T87" fmla="*/ 318 h 482"/>
                <a:gd name="T88" fmla="*/ 79 w 296"/>
                <a:gd name="T89" fmla="*/ 332 h 482"/>
                <a:gd name="T90" fmla="*/ 81 w 296"/>
                <a:gd name="T91" fmla="*/ 482 h 482"/>
                <a:gd name="T92" fmla="*/ 289 w 296"/>
                <a:gd name="T93" fmla="*/ 481 h 482"/>
                <a:gd name="T94" fmla="*/ 295 w 296"/>
                <a:gd name="T95" fmla="*/ 474 h 482"/>
                <a:gd name="T96" fmla="*/ 296 w 296"/>
                <a:gd name="T97" fmla="*/ 334 h 482"/>
                <a:gd name="T98" fmla="*/ 293 w 296"/>
                <a:gd name="T99" fmla="*/ 323 h 482"/>
                <a:gd name="T100" fmla="*/ 278 w 296"/>
                <a:gd name="T101" fmla="*/ 312 h 482"/>
                <a:gd name="T102" fmla="*/ 217 w 296"/>
                <a:gd name="T103" fmla="*/ 291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482">
                  <a:moveTo>
                    <a:pt x="217" y="291"/>
                  </a:moveTo>
                  <a:lnTo>
                    <a:pt x="201" y="285"/>
                  </a:lnTo>
                  <a:lnTo>
                    <a:pt x="185" y="280"/>
                  </a:lnTo>
                  <a:lnTo>
                    <a:pt x="168" y="275"/>
                  </a:lnTo>
                  <a:lnTo>
                    <a:pt x="153" y="270"/>
                  </a:lnTo>
                  <a:lnTo>
                    <a:pt x="153" y="238"/>
                  </a:lnTo>
                  <a:lnTo>
                    <a:pt x="158" y="235"/>
                  </a:lnTo>
                  <a:lnTo>
                    <a:pt x="163" y="230"/>
                  </a:lnTo>
                  <a:lnTo>
                    <a:pt x="169" y="225"/>
                  </a:lnTo>
                  <a:lnTo>
                    <a:pt x="176" y="219"/>
                  </a:lnTo>
                  <a:lnTo>
                    <a:pt x="181" y="210"/>
                  </a:lnTo>
                  <a:lnTo>
                    <a:pt x="185" y="201"/>
                  </a:lnTo>
                  <a:lnTo>
                    <a:pt x="189" y="189"/>
                  </a:lnTo>
                  <a:lnTo>
                    <a:pt x="190" y="175"/>
                  </a:lnTo>
                  <a:lnTo>
                    <a:pt x="194" y="172"/>
                  </a:lnTo>
                  <a:lnTo>
                    <a:pt x="198" y="167"/>
                  </a:lnTo>
                  <a:lnTo>
                    <a:pt x="200" y="163"/>
                  </a:lnTo>
                  <a:lnTo>
                    <a:pt x="201" y="158"/>
                  </a:lnTo>
                  <a:lnTo>
                    <a:pt x="205" y="145"/>
                  </a:lnTo>
                  <a:lnTo>
                    <a:pt x="205" y="133"/>
                  </a:lnTo>
                  <a:lnTo>
                    <a:pt x="205" y="127"/>
                  </a:lnTo>
                  <a:lnTo>
                    <a:pt x="205" y="122"/>
                  </a:lnTo>
                  <a:lnTo>
                    <a:pt x="204" y="116"/>
                  </a:lnTo>
                  <a:lnTo>
                    <a:pt x="201" y="110"/>
                  </a:lnTo>
                  <a:lnTo>
                    <a:pt x="198" y="104"/>
                  </a:lnTo>
                  <a:lnTo>
                    <a:pt x="195" y="101"/>
                  </a:lnTo>
                  <a:lnTo>
                    <a:pt x="200" y="90"/>
                  </a:lnTo>
                  <a:lnTo>
                    <a:pt x="205" y="76"/>
                  </a:lnTo>
                  <a:lnTo>
                    <a:pt x="208" y="67"/>
                  </a:lnTo>
                  <a:lnTo>
                    <a:pt x="208" y="59"/>
                  </a:lnTo>
                  <a:lnTo>
                    <a:pt x="208" y="50"/>
                  </a:lnTo>
                  <a:lnTo>
                    <a:pt x="205" y="43"/>
                  </a:lnTo>
                  <a:lnTo>
                    <a:pt x="203" y="36"/>
                  </a:lnTo>
                  <a:lnTo>
                    <a:pt x="200" y="31"/>
                  </a:lnTo>
                  <a:lnTo>
                    <a:pt x="196" y="26"/>
                  </a:lnTo>
                  <a:lnTo>
                    <a:pt x="192" y="22"/>
                  </a:lnTo>
                  <a:lnTo>
                    <a:pt x="182" y="14"/>
                  </a:lnTo>
                  <a:lnTo>
                    <a:pt x="171" y="9"/>
                  </a:lnTo>
                  <a:lnTo>
                    <a:pt x="158" y="5"/>
                  </a:lnTo>
                  <a:lnTo>
                    <a:pt x="145" y="2"/>
                  </a:lnTo>
                  <a:lnTo>
                    <a:pt x="131" y="0"/>
                  </a:lnTo>
                  <a:lnTo>
                    <a:pt x="118" y="0"/>
                  </a:lnTo>
                  <a:lnTo>
                    <a:pt x="106" y="0"/>
                  </a:lnTo>
                  <a:lnTo>
                    <a:pt x="95" y="2"/>
                  </a:lnTo>
                  <a:lnTo>
                    <a:pt x="82" y="4"/>
                  </a:lnTo>
                  <a:lnTo>
                    <a:pt x="70" y="7"/>
                  </a:lnTo>
                  <a:lnTo>
                    <a:pt x="60" y="12"/>
                  </a:lnTo>
                  <a:lnTo>
                    <a:pt x="50" y="17"/>
                  </a:lnTo>
                  <a:lnTo>
                    <a:pt x="42" y="25"/>
                  </a:lnTo>
                  <a:lnTo>
                    <a:pt x="36" y="32"/>
                  </a:lnTo>
                  <a:lnTo>
                    <a:pt x="24" y="34"/>
                  </a:lnTo>
                  <a:lnTo>
                    <a:pt x="16" y="36"/>
                  </a:lnTo>
                  <a:lnTo>
                    <a:pt x="11" y="40"/>
                  </a:lnTo>
                  <a:lnTo>
                    <a:pt x="7" y="44"/>
                  </a:lnTo>
                  <a:lnTo>
                    <a:pt x="5" y="50"/>
                  </a:lnTo>
                  <a:lnTo>
                    <a:pt x="4" y="57"/>
                  </a:lnTo>
                  <a:lnTo>
                    <a:pt x="2" y="65"/>
                  </a:lnTo>
                  <a:lnTo>
                    <a:pt x="4" y="71"/>
                  </a:lnTo>
                  <a:lnTo>
                    <a:pt x="7" y="86"/>
                  </a:lnTo>
                  <a:lnTo>
                    <a:pt x="13" y="99"/>
                  </a:lnTo>
                  <a:lnTo>
                    <a:pt x="7" y="104"/>
                  </a:lnTo>
                  <a:lnTo>
                    <a:pt x="5" y="110"/>
                  </a:lnTo>
                  <a:lnTo>
                    <a:pt x="2" y="115"/>
                  </a:lnTo>
                  <a:lnTo>
                    <a:pt x="0" y="121"/>
                  </a:lnTo>
                  <a:lnTo>
                    <a:pt x="0" y="127"/>
                  </a:lnTo>
                  <a:lnTo>
                    <a:pt x="0" y="133"/>
                  </a:lnTo>
                  <a:lnTo>
                    <a:pt x="1" y="145"/>
                  </a:lnTo>
                  <a:lnTo>
                    <a:pt x="4" y="158"/>
                  </a:lnTo>
                  <a:lnTo>
                    <a:pt x="6" y="163"/>
                  </a:lnTo>
                  <a:lnTo>
                    <a:pt x="9" y="167"/>
                  </a:lnTo>
                  <a:lnTo>
                    <a:pt x="11" y="172"/>
                  </a:lnTo>
                  <a:lnTo>
                    <a:pt x="15" y="175"/>
                  </a:lnTo>
                  <a:lnTo>
                    <a:pt x="18" y="188"/>
                  </a:lnTo>
                  <a:lnTo>
                    <a:pt x="20" y="199"/>
                  </a:lnTo>
                  <a:lnTo>
                    <a:pt x="25" y="208"/>
                  </a:lnTo>
                  <a:lnTo>
                    <a:pt x="31" y="217"/>
                  </a:lnTo>
                  <a:lnTo>
                    <a:pt x="37" y="224"/>
                  </a:lnTo>
                  <a:lnTo>
                    <a:pt x="43" y="230"/>
                  </a:lnTo>
                  <a:lnTo>
                    <a:pt x="50" y="234"/>
                  </a:lnTo>
                  <a:lnTo>
                    <a:pt x="56" y="238"/>
                  </a:lnTo>
                  <a:lnTo>
                    <a:pt x="56" y="270"/>
                  </a:lnTo>
                  <a:lnTo>
                    <a:pt x="43" y="274"/>
                  </a:lnTo>
                  <a:lnTo>
                    <a:pt x="31" y="279"/>
                  </a:lnTo>
                  <a:lnTo>
                    <a:pt x="42" y="287"/>
                  </a:lnTo>
                  <a:lnTo>
                    <a:pt x="52" y="294"/>
                  </a:lnTo>
                  <a:lnTo>
                    <a:pt x="61" y="302"/>
                  </a:lnTo>
                  <a:lnTo>
                    <a:pt x="68" y="310"/>
                  </a:lnTo>
                  <a:lnTo>
                    <a:pt x="73" y="318"/>
                  </a:lnTo>
                  <a:lnTo>
                    <a:pt x="77" y="324"/>
                  </a:lnTo>
                  <a:lnTo>
                    <a:pt x="79" y="332"/>
                  </a:lnTo>
                  <a:lnTo>
                    <a:pt x="81" y="338"/>
                  </a:lnTo>
                  <a:lnTo>
                    <a:pt x="81" y="482"/>
                  </a:lnTo>
                  <a:lnTo>
                    <a:pt x="285" y="482"/>
                  </a:lnTo>
                  <a:lnTo>
                    <a:pt x="289" y="481"/>
                  </a:lnTo>
                  <a:lnTo>
                    <a:pt x="293" y="478"/>
                  </a:lnTo>
                  <a:lnTo>
                    <a:pt x="295" y="474"/>
                  </a:lnTo>
                  <a:lnTo>
                    <a:pt x="296" y="470"/>
                  </a:lnTo>
                  <a:lnTo>
                    <a:pt x="296" y="334"/>
                  </a:lnTo>
                  <a:lnTo>
                    <a:pt x="295" y="328"/>
                  </a:lnTo>
                  <a:lnTo>
                    <a:pt x="293" y="323"/>
                  </a:lnTo>
                  <a:lnTo>
                    <a:pt x="286" y="318"/>
                  </a:lnTo>
                  <a:lnTo>
                    <a:pt x="278" y="312"/>
                  </a:lnTo>
                  <a:lnTo>
                    <a:pt x="253" y="302"/>
                  </a:lnTo>
                  <a:lnTo>
                    <a:pt x="217"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678">
              <a:extLst>
                <a:ext uri="{FF2B5EF4-FFF2-40B4-BE49-F238E27FC236}">
                  <a16:creationId xmlns:a16="http://schemas.microsoft.com/office/drawing/2014/main" id="{812841C6-1653-3826-971C-6E3E5FEDBE61}"/>
                </a:ext>
              </a:extLst>
            </p:cNvPr>
            <p:cNvSpPr>
              <a:spLocks/>
            </p:cNvSpPr>
            <p:nvPr/>
          </p:nvSpPr>
          <p:spPr bwMode="auto">
            <a:xfrm>
              <a:off x="9883775" y="5410200"/>
              <a:ext cx="190500" cy="225425"/>
            </a:xfrm>
            <a:custGeom>
              <a:avLst/>
              <a:gdLst>
                <a:gd name="T0" fmla="*/ 421 w 480"/>
                <a:gd name="T1" fmla="*/ 374 h 569"/>
                <a:gd name="T2" fmla="*/ 339 w 480"/>
                <a:gd name="T3" fmla="*/ 333 h 569"/>
                <a:gd name="T4" fmla="*/ 312 w 480"/>
                <a:gd name="T5" fmla="*/ 276 h 569"/>
                <a:gd name="T6" fmla="*/ 316 w 480"/>
                <a:gd name="T7" fmla="*/ 272 h 569"/>
                <a:gd name="T8" fmla="*/ 339 w 480"/>
                <a:gd name="T9" fmla="*/ 226 h 569"/>
                <a:gd name="T10" fmla="*/ 340 w 480"/>
                <a:gd name="T11" fmla="*/ 214 h 569"/>
                <a:gd name="T12" fmla="*/ 345 w 480"/>
                <a:gd name="T13" fmla="*/ 199 h 569"/>
                <a:gd name="T14" fmla="*/ 353 w 480"/>
                <a:gd name="T15" fmla="*/ 190 h 569"/>
                <a:gd name="T16" fmla="*/ 360 w 480"/>
                <a:gd name="T17" fmla="*/ 176 h 569"/>
                <a:gd name="T18" fmla="*/ 361 w 480"/>
                <a:gd name="T19" fmla="*/ 168 h 569"/>
                <a:gd name="T20" fmla="*/ 361 w 480"/>
                <a:gd name="T21" fmla="*/ 159 h 569"/>
                <a:gd name="T22" fmla="*/ 356 w 480"/>
                <a:gd name="T23" fmla="*/ 135 h 569"/>
                <a:gd name="T24" fmla="*/ 347 w 480"/>
                <a:gd name="T25" fmla="*/ 126 h 569"/>
                <a:gd name="T26" fmla="*/ 356 w 480"/>
                <a:gd name="T27" fmla="*/ 100 h 569"/>
                <a:gd name="T28" fmla="*/ 358 w 480"/>
                <a:gd name="T29" fmla="*/ 85 h 569"/>
                <a:gd name="T30" fmla="*/ 358 w 480"/>
                <a:gd name="T31" fmla="*/ 71 h 569"/>
                <a:gd name="T32" fmla="*/ 357 w 480"/>
                <a:gd name="T33" fmla="*/ 54 h 569"/>
                <a:gd name="T34" fmla="*/ 353 w 480"/>
                <a:gd name="T35" fmla="*/ 44 h 569"/>
                <a:gd name="T36" fmla="*/ 349 w 480"/>
                <a:gd name="T37" fmla="*/ 37 h 569"/>
                <a:gd name="T38" fmla="*/ 340 w 480"/>
                <a:gd name="T39" fmla="*/ 27 h 569"/>
                <a:gd name="T40" fmla="*/ 329 w 480"/>
                <a:gd name="T41" fmla="*/ 18 h 569"/>
                <a:gd name="T42" fmla="*/ 298 w 480"/>
                <a:gd name="T43" fmla="*/ 5 h 569"/>
                <a:gd name="T44" fmla="*/ 270 w 480"/>
                <a:gd name="T45" fmla="*/ 0 h 569"/>
                <a:gd name="T46" fmla="*/ 254 w 480"/>
                <a:gd name="T47" fmla="*/ 0 h 569"/>
                <a:gd name="T48" fmla="*/ 235 w 480"/>
                <a:gd name="T49" fmla="*/ 0 h 569"/>
                <a:gd name="T50" fmla="*/ 218 w 480"/>
                <a:gd name="T51" fmla="*/ 3 h 569"/>
                <a:gd name="T52" fmla="*/ 205 w 480"/>
                <a:gd name="T53" fmla="*/ 6 h 569"/>
                <a:gd name="T54" fmla="*/ 194 w 480"/>
                <a:gd name="T55" fmla="*/ 10 h 569"/>
                <a:gd name="T56" fmla="*/ 158 w 480"/>
                <a:gd name="T57" fmla="*/ 39 h 569"/>
                <a:gd name="T58" fmla="*/ 155 w 480"/>
                <a:gd name="T59" fmla="*/ 44 h 569"/>
                <a:gd name="T60" fmla="*/ 141 w 480"/>
                <a:gd name="T61" fmla="*/ 45 h 569"/>
                <a:gd name="T62" fmla="*/ 133 w 480"/>
                <a:gd name="T63" fmla="*/ 48 h 569"/>
                <a:gd name="T64" fmla="*/ 127 w 480"/>
                <a:gd name="T65" fmla="*/ 51 h 569"/>
                <a:gd name="T66" fmla="*/ 123 w 480"/>
                <a:gd name="T67" fmla="*/ 57 h 569"/>
                <a:gd name="T68" fmla="*/ 119 w 480"/>
                <a:gd name="T69" fmla="*/ 66 h 569"/>
                <a:gd name="T70" fmla="*/ 118 w 480"/>
                <a:gd name="T71" fmla="*/ 73 h 569"/>
                <a:gd name="T72" fmla="*/ 118 w 480"/>
                <a:gd name="T73" fmla="*/ 82 h 569"/>
                <a:gd name="T74" fmla="*/ 121 w 480"/>
                <a:gd name="T75" fmla="*/ 91 h 569"/>
                <a:gd name="T76" fmla="*/ 122 w 480"/>
                <a:gd name="T77" fmla="*/ 100 h 569"/>
                <a:gd name="T78" fmla="*/ 126 w 480"/>
                <a:gd name="T79" fmla="*/ 108 h 569"/>
                <a:gd name="T80" fmla="*/ 132 w 480"/>
                <a:gd name="T81" fmla="*/ 125 h 569"/>
                <a:gd name="T82" fmla="*/ 118 w 480"/>
                <a:gd name="T83" fmla="*/ 145 h 569"/>
                <a:gd name="T84" fmla="*/ 117 w 480"/>
                <a:gd name="T85" fmla="*/ 166 h 569"/>
                <a:gd name="T86" fmla="*/ 118 w 480"/>
                <a:gd name="T87" fmla="*/ 171 h 569"/>
                <a:gd name="T88" fmla="*/ 119 w 480"/>
                <a:gd name="T89" fmla="*/ 177 h 569"/>
                <a:gd name="T90" fmla="*/ 132 w 480"/>
                <a:gd name="T91" fmla="*/ 199 h 569"/>
                <a:gd name="T92" fmla="*/ 136 w 480"/>
                <a:gd name="T93" fmla="*/ 202 h 569"/>
                <a:gd name="T94" fmla="*/ 137 w 480"/>
                <a:gd name="T95" fmla="*/ 220 h 569"/>
                <a:gd name="T96" fmla="*/ 151 w 480"/>
                <a:gd name="T97" fmla="*/ 258 h 569"/>
                <a:gd name="T98" fmla="*/ 168 w 480"/>
                <a:gd name="T99" fmla="*/ 312 h 569"/>
                <a:gd name="T100" fmla="*/ 86 w 480"/>
                <a:gd name="T101" fmla="*/ 358 h 569"/>
                <a:gd name="T102" fmla="*/ 18 w 480"/>
                <a:gd name="T103" fmla="*/ 401 h 569"/>
                <a:gd name="T104" fmla="*/ 0 w 480"/>
                <a:gd name="T105" fmla="*/ 421 h 569"/>
                <a:gd name="T106" fmla="*/ 2 w 480"/>
                <a:gd name="T107" fmla="*/ 565 h 569"/>
                <a:gd name="T108" fmla="*/ 469 w 480"/>
                <a:gd name="T109" fmla="*/ 569 h 569"/>
                <a:gd name="T110" fmla="*/ 479 w 480"/>
                <a:gd name="T111" fmla="*/ 421 h 569"/>
                <a:gd name="T112" fmla="*/ 449 w 480"/>
                <a:gd name="T113" fmla="*/ 39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0" h="569">
                  <a:moveTo>
                    <a:pt x="425" y="375"/>
                  </a:moveTo>
                  <a:lnTo>
                    <a:pt x="425" y="375"/>
                  </a:lnTo>
                  <a:lnTo>
                    <a:pt x="424" y="375"/>
                  </a:lnTo>
                  <a:lnTo>
                    <a:pt x="421" y="374"/>
                  </a:lnTo>
                  <a:lnTo>
                    <a:pt x="419" y="372"/>
                  </a:lnTo>
                  <a:lnTo>
                    <a:pt x="393" y="358"/>
                  </a:lnTo>
                  <a:lnTo>
                    <a:pt x="366" y="345"/>
                  </a:lnTo>
                  <a:lnTo>
                    <a:pt x="339" y="333"/>
                  </a:lnTo>
                  <a:lnTo>
                    <a:pt x="312" y="321"/>
                  </a:lnTo>
                  <a:lnTo>
                    <a:pt x="312" y="312"/>
                  </a:lnTo>
                  <a:lnTo>
                    <a:pt x="312" y="281"/>
                  </a:lnTo>
                  <a:lnTo>
                    <a:pt x="312" y="276"/>
                  </a:lnTo>
                  <a:lnTo>
                    <a:pt x="313" y="275"/>
                  </a:lnTo>
                  <a:lnTo>
                    <a:pt x="316" y="272"/>
                  </a:lnTo>
                  <a:lnTo>
                    <a:pt x="316" y="272"/>
                  </a:lnTo>
                  <a:lnTo>
                    <a:pt x="316" y="272"/>
                  </a:lnTo>
                  <a:lnTo>
                    <a:pt x="322" y="266"/>
                  </a:lnTo>
                  <a:lnTo>
                    <a:pt x="329" y="256"/>
                  </a:lnTo>
                  <a:lnTo>
                    <a:pt x="334" y="243"/>
                  </a:lnTo>
                  <a:lnTo>
                    <a:pt x="339" y="226"/>
                  </a:lnTo>
                  <a:lnTo>
                    <a:pt x="339" y="223"/>
                  </a:lnTo>
                  <a:lnTo>
                    <a:pt x="340" y="220"/>
                  </a:lnTo>
                  <a:lnTo>
                    <a:pt x="340" y="217"/>
                  </a:lnTo>
                  <a:lnTo>
                    <a:pt x="340" y="214"/>
                  </a:lnTo>
                  <a:lnTo>
                    <a:pt x="342" y="208"/>
                  </a:lnTo>
                  <a:lnTo>
                    <a:pt x="342" y="202"/>
                  </a:lnTo>
                  <a:lnTo>
                    <a:pt x="344" y="202"/>
                  </a:lnTo>
                  <a:lnTo>
                    <a:pt x="345" y="199"/>
                  </a:lnTo>
                  <a:lnTo>
                    <a:pt x="345" y="199"/>
                  </a:lnTo>
                  <a:lnTo>
                    <a:pt x="345" y="199"/>
                  </a:lnTo>
                  <a:lnTo>
                    <a:pt x="349" y="195"/>
                  </a:lnTo>
                  <a:lnTo>
                    <a:pt x="353" y="190"/>
                  </a:lnTo>
                  <a:lnTo>
                    <a:pt x="357" y="184"/>
                  </a:lnTo>
                  <a:lnTo>
                    <a:pt x="358" y="177"/>
                  </a:lnTo>
                  <a:lnTo>
                    <a:pt x="358" y="176"/>
                  </a:lnTo>
                  <a:lnTo>
                    <a:pt x="360" y="176"/>
                  </a:lnTo>
                  <a:lnTo>
                    <a:pt x="360" y="173"/>
                  </a:lnTo>
                  <a:lnTo>
                    <a:pt x="360" y="171"/>
                  </a:lnTo>
                  <a:lnTo>
                    <a:pt x="361" y="170"/>
                  </a:lnTo>
                  <a:lnTo>
                    <a:pt x="361" y="168"/>
                  </a:lnTo>
                  <a:lnTo>
                    <a:pt x="361" y="167"/>
                  </a:lnTo>
                  <a:lnTo>
                    <a:pt x="361" y="164"/>
                  </a:lnTo>
                  <a:lnTo>
                    <a:pt x="361" y="162"/>
                  </a:lnTo>
                  <a:lnTo>
                    <a:pt x="361" y="159"/>
                  </a:lnTo>
                  <a:lnTo>
                    <a:pt x="361" y="152"/>
                  </a:lnTo>
                  <a:lnTo>
                    <a:pt x="360" y="145"/>
                  </a:lnTo>
                  <a:lnTo>
                    <a:pt x="358" y="140"/>
                  </a:lnTo>
                  <a:lnTo>
                    <a:pt x="356" y="135"/>
                  </a:lnTo>
                  <a:lnTo>
                    <a:pt x="356" y="135"/>
                  </a:lnTo>
                  <a:lnTo>
                    <a:pt x="356" y="135"/>
                  </a:lnTo>
                  <a:lnTo>
                    <a:pt x="351" y="130"/>
                  </a:lnTo>
                  <a:lnTo>
                    <a:pt x="347" y="126"/>
                  </a:lnTo>
                  <a:lnTo>
                    <a:pt x="348" y="122"/>
                  </a:lnTo>
                  <a:lnTo>
                    <a:pt x="349" y="117"/>
                  </a:lnTo>
                  <a:lnTo>
                    <a:pt x="353" y="109"/>
                  </a:lnTo>
                  <a:lnTo>
                    <a:pt x="356" y="100"/>
                  </a:lnTo>
                  <a:lnTo>
                    <a:pt x="356" y="100"/>
                  </a:lnTo>
                  <a:lnTo>
                    <a:pt x="356" y="100"/>
                  </a:lnTo>
                  <a:lnTo>
                    <a:pt x="357" y="92"/>
                  </a:lnTo>
                  <a:lnTo>
                    <a:pt x="358" y="85"/>
                  </a:lnTo>
                  <a:lnTo>
                    <a:pt x="358" y="85"/>
                  </a:lnTo>
                  <a:lnTo>
                    <a:pt x="358" y="85"/>
                  </a:lnTo>
                  <a:lnTo>
                    <a:pt x="358" y="77"/>
                  </a:lnTo>
                  <a:lnTo>
                    <a:pt x="358" y="71"/>
                  </a:lnTo>
                  <a:lnTo>
                    <a:pt x="358" y="69"/>
                  </a:lnTo>
                  <a:lnTo>
                    <a:pt x="358" y="68"/>
                  </a:lnTo>
                  <a:lnTo>
                    <a:pt x="358" y="60"/>
                  </a:lnTo>
                  <a:lnTo>
                    <a:pt x="357" y="54"/>
                  </a:lnTo>
                  <a:lnTo>
                    <a:pt x="356" y="51"/>
                  </a:lnTo>
                  <a:lnTo>
                    <a:pt x="354" y="48"/>
                  </a:lnTo>
                  <a:lnTo>
                    <a:pt x="353" y="46"/>
                  </a:lnTo>
                  <a:lnTo>
                    <a:pt x="353" y="44"/>
                  </a:lnTo>
                  <a:lnTo>
                    <a:pt x="352" y="42"/>
                  </a:lnTo>
                  <a:lnTo>
                    <a:pt x="352" y="42"/>
                  </a:lnTo>
                  <a:lnTo>
                    <a:pt x="351" y="40"/>
                  </a:lnTo>
                  <a:lnTo>
                    <a:pt x="349" y="37"/>
                  </a:lnTo>
                  <a:lnTo>
                    <a:pt x="349" y="37"/>
                  </a:lnTo>
                  <a:lnTo>
                    <a:pt x="349" y="37"/>
                  </a:lnTo>
                  <a:lnTo>
                    <a:pt x="344" y="32"/>
                  </a:lnTo>
                  <a:lnTo>
                    <a:pt x="340" y="27"/>
                  </a:lnTo>
                  <a:lnTo>
                    <a:pt x="335" y="22"/>
                  </a:lnTo>
                  <a:lnTo>
                    <a:pt x="329" y="18"/>
                  </a:lnTo>
                  <a:lnTo>
                    <a:pt x="329" y="18"/>
                  </a:lnTo>
                  <a:lnTo>
                    <a:pt x="329" y="18"/>
                  </a:lnTo>
                  <a:lnTo>
                    <a:pt x="326" y="17"/>
                  </a:lnTo>
                  <a:lnTo>
                    <a:pt x="324" y="15"/>
                  </a:lnTo>
                  <a:lnTo>
                    <a:pt x="311" y="9"/>
                  </a:lnTo>
                  <a:lnTo>
                    <a:pt x="298" y="5"/>
                  </a:lnTo>
                  <a:lnTo>
                    <a:pt x="284" y="3"/>
                  </a:lnTo>
                  <a:lnTo>
                    <a:pt x="270" y="0"/>
                  </a:lnTo>
                  <a:lnTo>
                    <a:pt x="270" y="0"/>
                  </a:lnTo>
                  <a:lnTo>
                    <a:pt x="270" y="0"/>
                  </a:lnTo>
                  <a:lnTo>
                    <a:pt x="266" y="0"/>
                  </a:lnTo>
                  <a:lnTo>
                    <a:pt x="262" y="0"/>
                  </a:lnTo>
                  <a:lnTo>
                    <a:pt x="258" y="0"/>
                  </a:lnTo>
                  <a:lnTo>
                    <a:pt x="254" y="0"/>
                  </a:lnTo>
                  <a:lnTo>
                    <a:pt x="247" y="0"/>
                  </a:lnTo>
                  <a:lnTo>
                    <a:pt x="239" y="0"/>
                  </a:lnTo>
                  <a:lnTo>
                    <a:pt x="238" y="0"/>
                  </a:lnTo>
                  <a:lnTo>
                    <a:pt x="235" y="0"/>
                  </a:lnTo>
                  <a:lnTo>
                    <a:pt x="231" y="1"/>
                  </a:lnTo>
                  <a:lnTo>
                    <a:pt x="226" y="1"/>
                  </a:lnTo>
                  <a:lnTo>
                    <a:pt x="222" y="3"/>
                  </a:lnTo>
                  <a:lnTo>
                    <a:pt x="218" y="3"/>
                  </a:lnTo>
                  <a:lnTo>
                    <a:pt x="216" y="4"/>
                  </a:lnTo>
                  <a:lnTo>
                    <a:pt x="214" y="4"/>
                  </a:lnTo>
                  <a:lnTo>
                    <a:pt x="209" y="5"/>
                  </a:lnTo>
                  <a:lnTo>
                    <a:pt x="205" y="6"/>
                  </a:lnTo>
                  <a:lnTo>
                    <a:pt x="200" y="8"/>
                  </a:lnTo>
                  <a:lnTo>
                    <a:pt x="196" y="9"/>
                  </a:lnTo>
                  <a:lnTo>
                    <a:pt x="195" y="10"/>
                  </a:lnTo>
                  <a:lnTo>
                    <a:pt x="194" y="10"/>
                  </a:lnTo>
                  <a:lnTo>
                    <a:pt x="184" y="15"/>
                  </a:lnTo>
                  <a:lnTo>
                    <a:pt x="173" y="23"/>
                  </a:lnTo>
                  <a:lnTo>
                    <a:pt x="166" y="30"/>
                  </a:lnTo>
                  <a:lnTo>
                    <a:pt x="158" y="39"/>
                  </a:lnTo>
                  <a:lnTo>
                    <a:pt x="158" y="39"/>
                  </a:lnTo>
                  <a:lnTo>
                    <a:pt x="158" y="39"/>
                  </a:lnTo>
                  <a:lnTo>
                    <a:pt x="157" y="41"/>
                  </a:lnTo>
                  <a:lnTo>
                    <a:pt x="155" y="44"/>
                  </a:lnTo>
                  <a:lnTo>
                    <a:pt x="151" y="44"/>
                  </a:lnTo>
                  <a:lnTo>
                    <a:pt x="148" y="44"/>
                  </a:lnTo>
                  <a:lnTo>
                    <a:pt x="144" y="44"/>
                  </a:lnTo>
                  <a:lnTo>
                    <a:pt x="141" y="45"/>
                  </a:lnTo>
                  <a:lnTo>
                    <a:pt x="140" y="45"/>
                  </a:lnTo>
                  <a:lnTo>
                    <a:pt x="139" y="45"/>
                  </a:lnTo>
                  <a:lnTo>
                    <a:pt x="136" y="46"/>
                  </a:lnTo>
                  <a:lnTo>
                    <a:pt x="133" y="48"/>
                  </a:lnTo>
                  <a:lnTo>
                    <a:pt x="132" y="49"/>
                  </a:lnTo>
                  <a:lnTo>
                    <a:pt x="131" y="49"/>
                  </a:lnTo>
                  <a:lnTo>
                    <a:pt x="128" y="50"/>
                  </a:lnTo>
                  <a:lnTo>
                    <a:pt x="127" y="51"/>
                  </a:lnTo>
                  <a:lnTo>
                    <a:pt x="127" y="53"/>
                  </a:lnTo>
                  <a:lnTo>
                    <a:pt x="126" y="53"/>
                  </a:lnTo>
                  <a:lnTo>
                    <a:pt x="125" y="54"/>
                  </a:lnTo>
                  <a:lnTo>
                    <a:pt x="123" y="57"/>
                  </a:lnTo>
                  <a:lnTo>
                    <a:pt x="121" y="60"/>
                  </a:lnTo>
                  <a:lnTo>
                    <a:pt x="119" y="63"/>
                  </a:lnTo>
                  <a:lnTo>
                    <a:pt x="119" y="64"/>
                  </a:lnTo>
                  <a:lnTo>
                    <a:pt x="119" y="66"/>
                  </a:lnTo>
                  <a:lnTo>
                    <a:pt x="119" y="68"/>
                  </a:lnTo>
                  <a:lnTo>
                    <a:pt x="118" y="72"/>
                  </a:lnTo>
                  <a:lnTo>
                    <a:pt x="118" y="72"/>
                  </a:lnTo>
                  <a:lnTo>
                    <a:pt x="118" y="73"/>
                  </a:lnTo>
                  <a:lnTo>
                    <a:pt x="118" y="77"/>
                  </a:lnTo>
                  <a:lnTo>
                    <a:pt x="118" y="80"/>
                  </a:lnTo>
                  <a:lnTo>
                    <a:pt x="118" y="81"/>
                  </a:lnTo>
                  <a:lnTo>
                    <a:pt x="118" y="82"/>
                  </a:lnTo>
                  <a:lnTo>
                    <a:pt x="119" y="86"/>
                  </a:lnTo>
                  <a:lnTo>
                    <a:pt x="119" y="89"/>
                  </a:lnTo>
                  <a:lnTo>
                    <a:pt x="119" y="90"/>
                  </a:lnTo>
                  <a:lnTo>
                    <a:pt x="121" y="91"/>
                  </a:lnTo>
                  <a:lnTo>
                    <a:pt x="121" y="95"/>
                  </a:lnTo>
                  <a:lnTo>
                    <a:pt x="122" y="99"/>
                  </a:lnTo>
                  <a:lnTo>
                    <a:pt x="122" y="99"/>
                  </a:lnTo>
                  <a:lnTo>
                    <a:pt x="122" y="100"/>
                  </a:lnTo>
                  <a:lnTo>
                    <a:pt x="123" y="104"/>
                  </a:lnTo>
                  <a:lnTo>
                    <a:pt x="126" y="108"/>
                  </a:lnTo>
                  <a:lnTo>
                    <a:pt x="126" y="108"/>
                  </a:lnTo>
                  <a:lnTo>
                    <a:pt x="126" y="108"/>
                  </a:lnTo>
                  <a:lnTo>
                    <a:pt x="128" y="117"/>
                  </a:lnTo>
                  <a:lnTo>
                    <a:pt x="132" y="125"/>
                  </a:lnTo>
                  <a:lnTo>
                    <a:pt x="132" y="125"/>
                  </a:lnTo>
                  <a:lnTo>
                    <a:pt x="132" y="125"/>
                  </a:lnTo>
                  <a:lnTo>
                    <a:pt x="127" y="128"/>
                  </a:lnTo>
                  <a:lnTo>
                    <a:pt x="123" y="135"/>
                  </a:lnTo>
                  <a:lnTo>
                    <a:pt x="121" y="140"/>
                  </a:lnTo>
                  <a:lnTo>
                    <a:pt x="118" y="145"/>
                  </a:lnTo>
                  <a:lnTo>
                    <a:pt x="117" y="152"/>
                  </a:lnTo>
                  <a:lnTo>
                    <a:pt x="117" y="159"/>
                  </a:lnTo>
                  <a:lnTo>
                    <a:pt x="117" y="162"/>
                  </a:lnTo>
                  <a:lnTo>
                    <a:pt x="117" y="166"/>
                  </a:lnTo>
                  <a:lnTo>
                    <a:pt x="117" y="167"/>
                  </a:lnTo>
                  <a:lnTo>
                    <a:pt x="117" y="170"/>
                  </a:lnTo>
                  <a:lnTo>
                    <a:pt x="118" y="171"/>
                  </a:lnTo>
                  <a:lnTo>
                    <a:pt x="118" y="171"/>
                  </a:lnTo>
                  <a:lnTo>
                    <a:pt x="118" y="175"/>
                  </a:lnTo>
                  <a:lnTo>
                    <a:pt x="119" y="177"/>
                  </a:lnTo>
                  <a:lnTo>
                    <a:pt x="119" y="177"/>
                  </a:lnTo>
                  <a:lnTo>
                    <a:pt x="119" y="177"/>
                  </a:lnTo>
                  <a:lnTo>
                    <a:pt x="121" y="184"/>
                  </a:lnTo>
                  <a:lnTo>
                    <a:pt x="125" y="190"/>
                  </a:lnTo>
                  <a:lnTo>
                    <a:pt x="128" y="195"/>
                  </a:lnTo>
                  <a:lnTo>
                    <a:pt x="132" y="199"/>
                  </a:lnTo>
                  <a:lnTo>
                    <a:pt x="132" y="199"/>
                  </a:lnTo>
                  <a:lnTo>
                    <a:pt x="132" y="199"/>
                  </a:lnTo>
                  <a:lnTo>
                    <a:pt x="133" y="202"/>
                  </a:lnTo>
                  <a:lnTo>
                    <a:pt x="136" y="202"/>
                  </a:lnTo>
                  <a:lnTo>
                    <a:pt x="136" y="209"/>
                  </a:lnTo>
                  <a:lnTo>
                    <a:pt x="137" y="216"/>
                  </a:lnTo>
                  <a:lnTo>
                    <a:pt x="137" y="217"/>
                  </a:lnTo>
                  <a:lnTo>
                    <a:pt x="137" y="220"/>
                  </a:lnTo>
                  <a:lnTo>
                    <a:pt x="140" y="231"/>
                  </a:lnTo>
                  <a:lnTo>
                    <a:pt x="144" y="241"/>
                  </a:lnTo>
                  <a:lnTo>
                    <a:pt x="146" y="250"/>
                  </a:lnTo>
                  <a:lnTo>
                    <a:pt x="151" y="258"/>
                  </a:lnTo>
                  <a:lnTo>
                    <a:pt x="159" y="268"/>
                  </a:lnTo>
                  <a:lnTo>
                    <a:pt x="168" y="276"/>
                  </a:lnTo>
                  <a:lnTo>
                    <a:pt x="168" y="281"/>
                  </a:lnTo>
                  <a:lnTo>
                    <a:pt x="168" y="312"/>
                  </a:lnTo>
                  <a:lnTo>
                    <a:pt x="168" y="321"/>
                  </a:lnTo>
                  <a:lnTo>
                    <a:pt x="141" y="333"/>
                  </a:lnTo>
                  <a:lnTo>
                    <a:pt x="113" y="345"/>
                  </a:lnTo>
                  <a:lnTo>
                    <a:pt x="86" y="358"/>
                  </a:lnTo>
                  <a:lnTo>
                    <a:pt x="62" y="372"/>
                  </a:lnTo>
                  <a:lnTo>
                    <a:pt x="46" y="381"/>
                  </a:lnTo>
                  <a:lnTo>
                    <a:pt x="33" y="389"/>
                  </a:lnTo>
                  <a:lnTo>
                    <a:pt x="18" y="401"/>
                  </a:lnTo>
                  <a:lnTo>
                    <a:pt x="8" y="410"/>
                  </a:lnTo>
                  <a:lnTo>
                    <a:pt x="4" y="415"/>
                  </a:lnTo>
                  <a:lnTo>
                    <a:pt x="1" y="419"/>
                  </a:lnTo>
                  <a:lnTo>
                    <a:pt x="0" y="421"/>
                  </a:lnTo>
                  <a:lnTo>
                    <a:pt x="0" y="425"/>
                  </a:lnTo>
                  <a:lnTo>
                    <a:pt x="0" y="557"/>
                  </a:lnTo>
                  <a:lnTo>
                    <a:pt x="0" y="561"/>
                  </a:lnTo>
                  <a:lnTo>
                    <a:pt x="2" y="565"/>
                  </a:lnTo>
                  <a:lnTo>
                    <a:pt x="6" y="568"/>
                  </a:lnTo>
                  <a:lnTo>
                    <a:pt x="11" y="569"/>
                  </a:lnTo>
                  <a:lnTo>
                    <a:pt x="348" y="569"/>
                  </a:lnTo>
                  <a:lnTo>
                    <a:pt x="469" y="569"/>
                  </a:lnTo>
                  <a:lnTo>
                    <a:pt x="480" y="569"/>
                  </a:lnTo>
                  <a:lnTo>
                    <a:pt x="480" y="557"/>
                  </a:lnTo>
                  <a:lnTo>
                    <a:pt x="480" y="425"/>
                  </a:lnTo>
                  <a:lnTo>
                    <a:pt x="479" y="421"/>
                  </a:lnTo>
                  <a:lnTo>
                    <a:pt x="476" y="416"/>
                  </a:lnTo>
                  <a:lnTo>
                    <a:pt x="473" y="411"/>
                  </a:lnTo>
                  <a:lnTo>
                    <a:pt x="466" y="405"/>
                  </a:lnTo>
                  <a:lnTo>
                    <a:pt x="449" y="390"/>
                  </a:lnTo>
                  <a:lnTo>
                    <a:pt x="425" y="3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 name="Rectangle 31">
            <a:extLst>
              <a:ext uri="{FF2B5EF4-FFF2-40B4-BE49-F238E27FC236}">
                <a16:creationId xmlns:a16="http://schemas.microsoft.com/office/drawing/2014/main" id="{668B7CCC-0A89-4451-0230-D67426221EB2}"/>
              </a:ext>
            </a:extLst>
          </p:cNvPr>
          <p:cNvSpPr/>
          <p:nvPr/>
        </p:nvSpPr>
        <p:spPr>
          <a:xfrm rot="2700000">
            <a:off x="9867240" y="5692041"/>
            <a:ext cx="1130013" cy="1130013"/>
          </a:xfrm>
          <a:prstGeom prst="rect">
            <a:avLst/>
          </a:prstGeom>
          <a:solidFill>
            <a:schemeClr val="accent1">
              <a:lumMod val="50000"/>
            </a:schemeClr>
          </a:solidFill>
          <a:ln>
            <a:noFill/>
          </a:ln>
          <a:scene3d>
            <a:camera prst="orthographicFront"/>
            <a:lightRig rig="threePt" dir="t"/>
          </a:scene3d>
          <a:sp3d>
            <a:bevelT prst="relaxedInset"/>
          </a:sp3d>
        </p:spPr>
        <p:txBody>
          <a:bodyPr vert="horz" wrap="square" lIns="91440" tIns="45720" rIns="91440" bIns="45720" numCol="1" anchor="t" anchorCtr="0" compatLnSpc="1">
            <a:prstTxWarp prst="textNoShape">
              <a:avLst/>
            </a:prstTxWarp>
          </a:bodyPr>
          <a:lstStyle/>
          <a:p>
            <a:endParaRPr lang="en-US"/>
          </a:p>
        </p:txBody>
      </p:sp>
      <p:sp>
        <p:nvSpPr>
          <p:cNvPr id="33" name="Rectangle 32">
            <a:extLst>
              <a:ext uri="{FF2B5EF4-FFF2-40B4-BE49-F238E27FC236}">
                <a16:creationId xmlns:a16="http://schemas.microsoft.com/office/drawing/2014/main" id="{913843BC-2615-145F-A69E-FFAE3EFEDE85}"/>
              </a:ext>
            </a:extLst>
          </p:cNvPr>
          <p:cNvSpPr/>
          <p:nvPr/>
        </p:nvSpPr>
        <p:spPr>
          <a:xfrm rot="2700000">
            <a:off x="10039780" y="5867559"/>
            <a:ext cx="784936" cy="784936"/>
          </a:xfrm>
          <a:prstGeom prst="rect">
            <a:avLst/>
          </a:prstGeom>
          <a:solidFill>
            <a:schemeClr val="accent1">
              <a:lumMod val="50000"/>
            </a:schemeClr>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4" name="Snip Diagonal Corner Rectangle 106">
            <a:extLst>
              <a:ext uri="{FF2B5EF4-FFF2-40B4-BE49-F238E27FC236}">
                <a16:creationId xmlns:a16="http://schemas.microsoft.com/office/drawing/2014/main" id="{080FC2BC-4630-0260-5A2B-E7918E1C6481}"/>
              </a:ext>
            </a:extLst>
          </p:cNvPr>
          <p:cNvSpPr/>
          <p:nvPr/>
        </p:nvSpPr>
        <p:spPr>
          <a:xfrm flipH="1">
            <a:off x="9336015" y="6433788"/>
            <a:ext cx="2192462" cy="4756720"/>
          </a:xfrm>
          <a:prstGeom prst="snip2DiagRect">
            <a:avLst>
              <a:gd name="adj1" fmla="val 0"/>
              <a:gd name="adj2" fmla="val 21555"/>
            </a:avLst>
          </a:prstGeom>
          <a:gradFill flip="none" rotWithShape="1">
            <a:gsLst>
              <a:gs pos="100000">
                <a:srgbClr val="69AFC0"/>
              </a:gs>
              <a:gs pos="0">
                <a:srgbClr val="12568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5" name="Freeform 107">
            <a:extLst>
              <a:ext uri="{FF2B5EF4-FFF2-40B4-BE49-F238E27FC236}">
                <a16:creationId xmlns:a16="http://schemas.microsoft.com/office/drawing/2014/main" id="{42282F19-25AF-FA1D-CFA6-4590DB7F4068}"/>
              </a:ext>
            </a:extLst>
          </p:cNvPr>
          <p:cNvSpPr/>
          <p:nvPr/>
        </p:nvSpPr>
        <p:spPr>
          <a:xfrm rot="18900000" flipH="1">
            <a:off x="9867240" y="5692041"/>
            <a:ext cx="1130013" cy="1130013"/>
          </a:xfrm>
          <a:custGeom>
            <a:avLst/>
            <a:gdLst>
              <a:gd name="connsiteX0" fmla="*/ 0 w 1130013"/>
              <a:gd name="connsiteY0" fmla="*/ 0 h 1130013"/>
              <a:gd name="connsiteX1" fmla="*/ 6598 w 1130013"/>
              <a:gd name="connsiteY1" fmla="*/ 0 h 1130013"/>
              <a:gd name="connsiteX2" fmla="*/ 1130013 w 1130013"/>
              <a:gd name="connsiteY2" fmla="*/ 1123415 h 1130013"/>
              <a:gd name="connsiteX3" fmla="*/ 1130013 w 1130013"/>
              <a:gd name="connsiteY3" fmla="*/ 1130013 h 1130013"/>
              <a:gd name="connsiteX4" fmla="*/ 0 w 1130013"/>
              <a:gd name="connsiteY4" fmla="*/ 1130013 h 113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013" h="1130013">
                <a:moveTo>
                  <a:pt x="0" y="0"/>
                </a:moveTo>
                <a:lnTo>
                  <a:pt x="6598" y="0"/>
                </a:lnTo>
                <a:lnTo>
                  <a:pt x="1130013" y="1123415"/>
                </a:lnTo>
                <a:lnTo>
                  <a:pt x="1130013" y="1130013"/>
                </a:lnTo>
                <a:lnTo>
                  <a:pt x="0" y="1130013"/>
                </a:lnTo>
                <a:close/>
              </a:path>
            </a:pathLst>
          </a:custGeom>
          <a:solidFill>
            <a:schemeClr val="accent1">
              <a:lumMod val="50000"/>
            </a:schemeClr>
          </a:solidFill>
          <a:ln>
            <a:noFill/>
          </a:ln>
          <a:scene3d>
            <a:camera prst="orthographicFront"/>
            <a:lightRig rig="threePt" dir="t"/>
          </a:scene3d>
          <a:sp3d>
            <a:bevelT/>
          </a:sp3d>
        </p:spPr>
        <p:txBody>
          <a:bodyPr vert="horz" wrap="square" lIns="91440" tIns="45720" rIns="91440" bIns="45720" numCol="1" anchor="t" anchorCtr="0" compatLnSpc="1">
            <a:prstTxWarp prst="textNoShape">
              <a:avLst/>
            </a:prstTxWarp>
          </a:bodyPr>
          <a:lstStyle/>
          <a:p>
            <a:endParaRPr lang="en-US"/>
          </a:p>
        </p:txBody>
      </p:sp>
      <p:sp>
        <p:nvSpPr>
          <p:cNvPr id="36" name="Text Placeholder 2">
            <a:extLst>
              <a:ext uri="{FF2B5EF4-FFF2-40B4-BE49-F238E27FC236}">
                <a16:creationId xmlns:a16="http://schemas.microsoft.com/office/drawing/2014/main" id="{E52C5274-63D2-26E2-34B6-BACD91136192}"/>
              </a:ext>
            </a:extLst>
          </p:cNvPr>
          <p:cNvSpPr txBox="1">
            <a:spLocks/>
          </p:cNvSpPr>
          <p:nvPr/>
        </p:nvSpPr>
        <p:spPr>
          <a:xfrm>
            <a:off x="9400428" y="7040424"/>
            <a:ext cx="2051343" cy="3488134"/>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lgn="ctr">
              <a:lnSpc>
                <a:spcPts val="1700"/>
              </a:lnSpc>
              <a:spcBef>
                <a:spcPts val="0"/>
              </a:spcBef>
              <a:buFont typeface="+mj-lt"/>
              <a:buAutoNum type="arabicPeriod"/>
            </a:pPr>
            <a:r>
              <a:rPr lang="en-US" sz="1600" dirty="0">
                <a:solidFill>
                  <a:schemeClr val="bg1"/>
                </a:solidFill>
              </a:rPr>
              <a:t>Reduce attrition rates through work environment improvements and stress reduction initiatives.</a:t>
            </a:r>
          </a:p>
          <a:p>
            <a:pPr marL="228600" indent="-228600" algn="ctr">
              <a:lnSpc>
                <a:spcPts val="1700"/>
              </a:lnSpc>
              <a:spcBef>
                <a:spcPts val="0"/>
              </a:spcBef>
              <a:buFont typeface="+mj-lt"/>
              <a:buAutoNum type="arabicPeriod"/>
            </a:pPr>
            <a:r>
              <a:rPr lang="en-US" sz="1600" dirty="0">
                <a:solidFill>
                  <a:schemeClr val="bg1"/>
                </a:solidFill>
              </a:rPr>
              <a:t>Review recruitment and retention policies to ensure workforce stability.</a:t>
            </a:r>
          </a:p>
          <a:p>
            <a:pPr marL="228600" indent="-228600" algn="ctr">
              <a:lnSpc>
                <a:spcPts val="1700"/>
              </a:lnSpc>
              <a:spcBef>
                <a:spcPts val="0"/>
              </a:spcBef>
              <a:buFont typeface="+mj-lt"/>
              <a:buAutoNum type="arabicPeriod"/>
            </a:pPr>
            <a:r>
              <a:rPr lang="en-US" sz="1600" dirty="0">
                <a:solidFill>
                  <a:schemeClr val="bg1"/>
                </a:solidFill>
              </a:rPr>
              <a:t>Introduce psychological support and career counseling programs to reduce job stress and increase productivity. </a:t>
            </a:r>
            <a:endParaRPr lang="en-US" sz="1600" dirty="0">
              <a:solidFill>
                <a:schemeClr val="bg1"/>
              </a:solidFill>
              <a:latin typeface="Segoe UI" panose="020B0502040204020203" pitchFamily="34" charset="0"/>
              <a:cs typeface="Segoe UI" panose="020B0502040204020203" pitchFamily="34" charset="0"/>
            </a:endParaRPr>
          </a:p>
        </p:txBody>
      </p:sp>
      <p:sp>
        <p:nvSpPr>
          <p:cNvPr id="37" name="Text Placeholder 2">
            <a:extLst>
              <a:ext uri="{FF2B5EF4-FFF2-40B4-BE49-F238E27FC236}">
                <a16:creationId xmlns:a16="http://schemas.microsoft.com/office/drawing/2014/main" id="{4CE2F2E3-2551-2727-7C30-08CF665A5BDE}"/>
              </a:ext>
            </a:extLst>
          </p:cNvPr>
          <p:cNvSpPr txBox="1">
            <a:spLocks/>
          </p:cNvSpPr>
          <p:nvPr/>
        </p:nvSpPr>
        <p:spPr>
          <a:xfrm>
            <a:off x="10406837" y="6010287"/>
            <a:ext cx="667670" cy="43088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00000"/>
              </a:lnSpc>
              <a:spcBef>
                <a:spcPts val="0"/>
              </a:spcBef>
            </a:pPr>
            <a:r>
              <a:rPr lang="en-US" sz="2800" dirty="0">
                <a:solidFill>
                  <a:schemeClr val="bg1"/>
                </a:solidFill>
                <a:latin typeface="Segoe UI Semibold" panose="020B0702040204020203" pitchFamily="34" charset="0"/>
                <a:cs typeface="Segoe UI Semibold" panose="020B0702040204020203" pitchFamily="34" charset="0"/>
              </a:rPr>
              <a:t>WT</a:t>
            </a:r>
          </a:p>
        </p:txBody>
      </p:sp>
      <p:grpSp>
        <p:nvGrpSpPr>
          <p:cNvPr id="38" name="Group 37">
            <a:extLst>
              <a:ext uri="{FF2B5EF4-FFF2-40B4-BE49-F238E27FC236}">
                <a16:creationId xmlns:a16="http://schemas.microsoft.com/office/drawing/2014/main" id="{8BE454A6-D2C8-C1A0-0507-71E5D2A3CBAE}"/>
              </a:ext>
            </a:extLst>
          </p:cNvPr>
          <p:cNvGrpSpPr/>
          <p:nvPr/>
        </p:nvGrpSpPr>
        <p:grpSpPr>
          <a:xfrm>
            <a:off x="10202807" y="10623260"/>
            <a:ext cx="458878" cy="529026"/>
            <a:chOff x="896938" y="1943100"/>
            <a:chExt cx="249237" cy="287338"/>
          </a:xfrm>
          <a:solidFill>
            <a:srgbClr val="B0F7F4"/>
          </a:solidFill>
          <a:effectLst/>
        </p:grpSpPr>
        <p:sp>
          <p:nvSpPr>
            <p:cNvPr id="39" name="Freeform 1088">
              <a:extLst>
                <a:ext uri="{FF2B5EF4-FFF2-40B4-BE49-F238E27FC236}">
                  <a16:creationId xmlns:a16="http://schemas.microsoft.com/office/drawing/2014/main" id="{765C22AE-09AE-F476-08DB-B704B146BD1C}"/>
                </a:ext>
              </a:extLst>
            </p:cNvPr>
            <p:cNvSpPr>
              <a:spLocks noEditPoints="1"/>
            </p:cNvSpPr>
            <p:nvPr/>
          </p:nvSpPr>
          <p:spPr bwMode="auto">
            <a:xfrm>
              <a:off x="965200" y="1943100"/>
              <a:ext cx="180975" cy="249238"/>
            </a:xfrm>
            <a:custGeom>
              <a:avLst/>
              <a:gdLst>
                <a:gd name="T0" fmla="*/ 301 w 457"/>
                <a:gd name="T1" fmla="*/ 156 h 626"/>
                <a:gd name="T2" fmla="*/ 301 w 457"/>
                <a:gd name="T3" fmla="*/ 12 h 626"/>
                <a:gd name="T4" fmla="*/ 446 w 457"/>
                <a:gd name="T5" fmla="*/ 156 h 626"/>
                <a:gd name="T6" fmla="*/ 301 w 457"/>
                <a:gd name="T7" fmla="*/ 156 h 626"/>
                <a:gd name="T8" fmla="*/ 454 w 457"/>
                <a:gd name="T9" fmla="*/ 148 h 626"/>
                <a:gd name="T10" fmla="*/ 309 w 457"/>
                <a:gd name="T11" fmla="*/ 3 h 626"/>
                <a:gd name="T12" fmla="*/ 305 w 457"/>
                <a:gd name="T13" fmla="*/ 1 h 626"/>
                <a:gd name="T14" fmla="*/ 301 w 457"/>
                <a:gd name="T15" fmla="*/ 0 h 626"/>
                <a:gd name="T16" fmla="*/ 12 w 457"/>
                <a:gd name="T17" fmla="*/ 0 h 626"/>
                <a:gd name="T18" fmla="*/ 7 w 457"/>
                <a:gd name="T19" fmla="*/ 1 h 626"/>
                <a:gd name="T20" fmla="*/ 3 w 457"/>
                <a:gd name="T21" fmla="*/ 4 h 626"/>
                <a:gd name="T22" fmla="*/ 1 w 457"/>
                <a:gd name="T23" fmla="*/ 7 h 626"/>
                <a:gd name="T24" fmla="*/ 0 w 457"/>
                <a:gd name="T25" fmla="*/ 12 h 626"/>
                <a:gd name="T26" fmla="*/ 0 w 457"/>
                <a:gd name="T27" fmla="*/ 72 h 626"/>
                <a:gd name="T28" fmla="*/ 118 w 457"/>
                <a:gd name="T29" fmla="*/ 72 h 626"/>
                <a:gd name="T30" fmla="*/ 122 w 457"/>
                <a:gd name="T31" fmla="*/ 74 h 626"/>
                <a:gd name="T32" fmla="*/ 127 w 457"/>
                <a:gd name="T33" fmla="*/ 76 h 626"/>
                <a:gd name="T34" fmla="*/ 286 w 457"/>
                <a:gd name="T35" fmla="*/ 235 h 626"/>
                <a:gd name="T36" fmla="*/ 288 w 457"/>
                <a:gd name="T37" fmla="*/ 239 h 626"/>
                <a:gd name="T38" fmla="*/ 289 w 457"/>
                <a:gd name="T39" fmla="*/ 244 h 626"/>
                <a:gd name="T40" fmla="*/ 289 w 457"/>
                <a:gd name="T41" fmla="*/ 626 h 626"/>
                <a:gd name="T42" fmla="*/ 446 w 457"/>
                <a:gd name="T43" fmla="*/ 626 h 626"/>
                <a:gd name="T44" fmla="*/ 450 w 457"/>
                <a:gd name="T45" fmla="*/ 625 h 626"/>
                <a:gd name="T46" fmla="*/ 454 w 457"/>
                <a:gd name="T47" fmla="*/ 623 h 626"/>
                <a:gd name="T48" fmla="*/ 457 w 457"/>
                <a:gd name="T49" fmla="*/ 619 h 626"/>
                <a:gd name="T50" fmla="*/ 457 w 457"/>
                <a:gd name="T51" fmla="*/ 614 h 626"/>
                <a:gd name="T52" fmla="*/ 457 w 457"/>
                <a:gd name="T53" fmla="*/ 156 h 626"/>
                <a:gd name="T54" fmla="*/ 457 w 457"/>
                <a:gd name="T55" fmla="*/ 152 h 626"/>
                <a:gd name="T56" fmla="*/ 454 w 457"/>
                <a:gd name="T57" fmla="*/ 148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7" h="626">
                  <a:moveTo>
                    <a:pt x="301" y="156"/>
                  </a:moveTo>
                  <a:lnTo>
                    <a:pt x="301" y="12"/>
                  </a:lnTo>
                  <a:lnTo>
                    <a:pt x="446" y="156"/>
                  </a:lnTo>
                  <a:lnTo>
                    <a:pt x="301" y="156"/>
                  </a:lnTo>
                  <a:close/>
                  <a:moveTo>
                    <a:pt x="454" y="148"/>
                  </a:moveTo>
                  <a:lnTo>
                    <a:pt x="309" y="3"/>
                  </a:lnTo>
                  <a:lnTo>
                    <a:pt x="305" y="1"/>
                  </a:lnTo>
                  <a:lnTo>
                    <a:pt x="301" y="0"/>
                  </a:lnTo>
                  <a:lnTo>
                    <a:pt x="12" y="0"/>
                  </a:lnTo>
                  <a:lnTo>
                    <a:pt x="7" y="1"/>
                  </a:lnTo>
                  <a:lnTo>
                    <a:pt x="3" y="4"/>
                  </a:lnTo>
                  <a:lnTo>
                    <a:pt x="1" y="7"/>
                  </a:lnTo>
                  <a:lnTo>
                    <a:pt x="0" y="12"/>
                  </a:lnTo>
                  <a:lnTo>
                    <a:pt x="0" y="72"/>
                  </a:lnTo>
                  <a:lnTo>
                    <a:pt x="118" y="72"/>
                  </a:lnTo>
                  <a:lnTo>
                    <a:pt x="122" y="74"/>
                  </a:lnTo>
                  <a:lnTo>
                    <a:pt x="127" y="76"/>
                  </a:lnTo>
                  <a:lnTo>
                    <a:pt x="286" y="235"/>
                  </a:lnTo>
                  <a:lnTo>
                    <a:pt x="288" y="239"/>
                  </a:lnTo>
                  <a:lnTo>
                    <a:pt x="289" y="244"/>
                  </a:lnTo>
                  <a:lnTo>
                    <a:pt x="289" y="626"/>
                  </a:lnTo>
                  <a:lnTo>
                    <a:pt x="446" y="626"/>
                  </a:lnTo>
                  <a:lnTo>
                    <a:pt x="450" y="625"/>
                  </a:lnTo>
                  <a:lnTo>
                    <a:pt x="454" y="623"/>
                  </a:lnTo>
                  <a:lnTo>
                    <a:pt x="457" y="619"/>
                  </a:lnTo>
                  <a:lnTo>
                    <a:pt x="457" y="614"/>
                  </a:lnTo>
                  <a:lnTo>
                    <a:pt x="457" y="156"/>
                  </a:lnTo>
                  <a:lnTo>
                    <a:pt x="457" y="152"/>
                  </a:lnTo>
                  <a:lnTo>
                    <a:pt x="454"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1089">
              <a:extLst>
                <a:ext uri="{FF2B5EF4-FFF2-40B4-BE49-F238E27FC236}">
                  <a16:creationId xmlns:a16="http://schemas.microsoft.com/office/drawing/2014/main" id="{ECA60E90-05BA-0B77-2969-A13BCA0BB663}"/>
                </a:ext>
              </a:extLst>
            </p:cNvPr>
            <p:cNvSpPr>
              <a:spLocks noEditPoints="1"/>
            </p:cNvSpPr>
            <p:nvPr/>
          </p:nvSpPr>
          <p:spPr bwMode="auto">
            <a:xfrm>
              <a:off x="896938" y="1981200"/>
              <a:ext cx="173038" cy="249238"/>
            </a:xfrm>
            <a:custGeom>
              <a:avLst/>
              <a:gdLst>
                <a:gd name="T0" fmla="*/ 277 w 434"/>
                <a:gd name="T1" fmla="*/ 157 h 627"/>
                <a:gd name="T2" fmla="*/ 277 w 434"/>
                <a:gd name="T3" fmla="*/ 12 h 627"/>
                <a:gd name="T4" fmla="*/ 422 w 434"/>
                <a:gd name="T5" fmla="*/ 157 h 627"/>
                <a:gd name="T6" fmla="*/ 277 w 434"/>
                <a:gd name="T7" fmla="*/ 157 h 627"/>
                <a:gd name="T8" fmla="*/ 277 w 434"/>
                <a:gd name="T9" fmla="*/ 0 h 627"/>
                <a:gd name="T10" fmla="*/ 12 w 434"/>
                <a:gd name="T11" fmla="*/ 0 h 627"/>
                <a:gd name="T12" fmla="*/ 8 w 434"/>
                <a:gd name="T13" fmla="*/ 1 h 627"/>
                <a:gd name="T14" fmla="*/ 4 w 434"/>
                <a:gd name="T15" fmla="*/ 4 h 627"/>
                <a:gd name="T16" fmla="*/ 1 w 434"/>
                <a:gd name="T17" fmla="*/ 8 h 627"/>
                <a:gd name="T18" fmla="*/ 0 w 434"/>
                <a:gd name="T19" fmla="*/ 12 h 627"/>
                <a:gd name="T20" fmla="*/ 0 w 434"/>
                <a:gd name="T21" fmla="*/ 615 h 627"/>
                <a:gd name="T22" fmla="*/ 1 w 434"/>
                <a:gd name="T23" fmla="*/ 620 h 627"/>
                <a:gd name="T24" fmla="*/ 4 w 434"/>
                <a:gd name="T25" fmla="*/ 623 h 627"/>
                <a:gd name="T26" fmla="*/ 8 w 434"/>
                <a:gd name="T27" fmla="*/ 626 h 627"/>
                <a:gd name="T28" fmla="*/ 12 w 434"/>
                <a:gd name="T29" fmla="*/ 627 h 627"/>
                <a:gd name="T30" fmla="*/ 422 w 434"/>
                <a:gd name="T31" fmla="*/ 627 h 627"/>
                <a:gd name="T32" fmla="*/ 426 w 434"/>
                <a:gd name="T33" fmla="*/ 626 h 627"/>
                <a:gd name="T34" fmla="*/ 430 w 434"/>
                <a:gd name="T35" fmla="*/ 623 h 627"/>
                <a:gd name="T36" fmla="*/ 433 w 434"/>
                <a:gd name="T37" fmla="*/ 620 h 627"/>
                <a:gd name="T38" fmla="*/ 434 w 434"/>
                <a:gd name="T39" fmla="*/ 615 h 627"/>
                <a:gd name="T40" fmla="*/ 434 w 434"/>
                <a:gd name="T41" fmla="*/ 157 h 627"/>
                <a:gd name="T42" fmla="*/ 434 w 434"/>
                <a:gd name="T43" fmla="*/ 152 h 627"/>
                <a:gd name="T44" fmla="*/ 282 w 434"/>
                <a:gd name="T45" fmla="*/ 0 h 627"/>
                <a:gd name="T46" fmla="*/ 277 w 434"/>
                <a:gd name="T47"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4" h="627">
                  <a:moveTo>
                    <a:pt x="277" y="157"/>
                  </a:moveTo>
                  <a:lnTo>
                    <a:pt x="277" y="12"/>
                  </a:lnTo>
                  <a:lnTo>
                    <a:pt x="422" y="157"/>
                  </a:lnTo>
                  <a:lnTo>
                    <a:pt x="277" y="157"/>
                  </a:lnTo>
                  <a:close/>
                  <a:moveTo>
                    <a:pt x="277" y="0"/>
                  </a:moveTo>
                  <a:lnTo>
                    <a:pt x="12" y="0"/>
                  </a:lnTo>
                  <a:lnTo>
                    <a:pt x="8" y="1"/>
                  </a:lnTo>
                  <a:lnTo>
                    <a:pt x="4" y="4"/>
                  </a:lnTo>
                  <a:lnTo>
                    <a:pt x="1" y="8"/>
                  </a:lnTo>
                  <a:lnTo>
                    <a:pt x="0" y="12"/>
                  </a:lnTo>
                  <a:lnTo>
                    <a:pt x="0" y="615"/>
                  </a:lnTo>
                  <a:lnTo>
                    <a:pt x="1" y="620"/>
                  </a:lnTo>
                  <a:lnTo>
                    <a:pt x="4" y="623"/>
                  </a:lnTo>
                  <a:lnTo>
                    <a:pt x="8" y="626"/>
                  </a:lnTo>
                  <a:lnTo>
                    <a:pt x="12" y="627"/>
                  </a:lnTo>
                  <a:lnTo>
                    <a:pt x="422" y="627"/>
                  </a:lnTo>
                  <a:lnTo>
                    <a:pt x="426" y="626"/>
                  </a:lnTo>
                  <a:lnTo>
                    <a:pt x="430" y="623"/>
                  </a:lnTo>
                  <a:lnTo>
                    <a:pt x="433" y="620"/>
                  </a:lnTo>
                  <a:lnTo>
                    <a:pt x="434" y="615"/>
                  </a:lnTo>
                  <a:lnTo>
                    <a:pt x="434" y="157"/>
                  </a:lnTo>
                  <a:lnTo>
                    <a:pt x="434" y="152"/>
                  </a:lnTo>
                  <a:lnTo>
                    <a:pt x="282" y="0"/>
                  </a:lnTo>
                  <a:lnTo>
                    <a:pt x="2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41" name="TextBox 40">
            <a:extLst>
              <a:ext uri="{FF2B5EF4-FFF2-40B4-BE49-F238E27FC236}">
                <a16:creationId xmlns:a16="http://schemas.microsoft.com/office/drawing/2014/main" id="{DC7A4ACC-0064-D717-3D34-C69E541FC8AD}"/>
              </a:ext>
            </a:extLst>
          </p:cNvPr>
          <p:cNvSpPr txBox="1"/>
          <p:nvPr/>
        </p:nvSpPr>
        <p:spPr>
          <a:xfrm>
            <a:off x="2080390" y="23285"/>
            <a:ext cx="8559064" cy="830997"/>
          </a:xfrm>
          <a:prstGeom prst="rect">
            <a:avLst/>
          </a:prstGeom>
          <a:noFill/>
          <a:ln w="6350">
            <a:noFill/>
            <a:prstDash val="dash"/>
          </a:ln>
        </p:spPr>
        <p:txBody>
          <a:bodyPr wrap="square" lIns="0" tIns="0" rIns="0" bIns="0" rtlCol="0">
            <a:spAutoFit/>
          </a:bodyPr>
          <a:lstStyle/>
          <a:p>
            <a:pPr algn="ctr"/>
            <a:r>
              <a:rPr lang="en-US" sz="5400" b="1" dirty="0">
                <a:solidFill>
                  <a:srgbClr val="54A0AC"/>
                </a:solidFill>
                <a:latin typeface="Inter"/>
              </a:rPr>
              <a:t>TWOS ANALYSIS</a:t>
            </a:r>
          </a:p>
        </p:txBody>
      </p:sp>
    </p:spTree>
    <p:extLst>
      <p:ext uri="{BB962C8B-B14F-4D97-AF65-F5344CB8AC3E}">
        <p14:creationId xmlns:p14="http://schemas.microsoft.com/office/powerpoint/2010/main" val="1853535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37">
          <a:extLst>
            <a:ext uri="{FF2B5EF4-FFF2-40B4-BE49-F238E27FC236}">
              <a16:creationId xmlns:a16="http://schemas.microsoft.com/office/drawing/2014/main" id="{7EFDB6DF-F01F-2D52-B082-895D300DD22E}"/>
            </a:ext>
          </a:extLst>
        </p:cNvPr>
        <p:cNvGrpSpPr/>
        <p:nvPr/>
      </p:nvGrpSpPr>
      <p:grpSpPr>
        <a:xfrm>
          <a:off x="0" y="0"/>
          <a:ext cx="0" cy="0"/>
          <a:chOff x="0" y="0"/>
          <a:chExt cx="0" cy="0"/>
        </a:xfrm>
      </p:grpSpPr>
      <p:sp>
        <p:nvSpPr>
          <p:cNvPr id="2" name="Freeform 4196">
            <a:extLst>
              <a:ext uri="{FF2B5EF4-FFF2-40B4-BE49-F238E27FC236}">
                <a16:creationId xmlns:a16="http://schemas.microsoft.com/office/drawing/2014/main" id="{195DDF8F-1A8C-D455-40AF-00BC28821530}"/>
              </a:ext>
            </a:extLst>
          </p:cNvPr>
          <p:cNvSpPr>
            <a:spLocks/>
          </p:cNvSpPr>
          <p:nvPr/>
        </p:nvSpPr>
        <p:spPr bwMode="auto">
          <a:xfrm>
            <a:off x="7462311" y="7437633"/>
            <a:ext cx="18399" cy="18399"/>
          </a:xfrm>
          <a:custGeom>
            <a:avLst/>
            <a:gdLst>
              <a:gd name="T0" fmla="*/ 30 w 60"/>
              <a:gd name="T1" fmla="*/ 0 h 60"/>
              <a:gd name="T2" fmla="*/ 25 w 60"/>
              <a:gd name="T3" fmla="*/ 1 h 60"/>
              <a:gd name="T4" fmla="*/ 20 w 60"/>
              <a:gd name="T5" fmla="*/ 2 h 60"/>
              <a:gd name="T6" fmla="*/ 14 w 60"/>
              <a:gd name="T7" fmla="*/ 6 h 60"/>
              <a:gd name="T8" fmla="*/ 10 w 60"/>
              <a:gd name="T9" fmla="*/ 9 h 60"/>
              <a:gd name="T10" fmla="*/ 6 w 60"/>
              <a:gd name="T11" fmla="*/ 13 h 60"/>
              <a:gd name="T12" fmla="*/ 4 w 60"/>
              <a:gd name="T13" fmla="*/ 18 h 60"/>
              <a:gd name="T14" fmla="*/ 2 w 60"/>
              <a:gd name="T15" fmla="*/ 25 h 60"/>
              <a:gd name="T16" fmla="*/ 0 w 60"/>
              <a:gd name="T17" fmla="*/ 30 h 60"/>
              <a:gd name="T18" fmla="*/ 2 w 60"/>
              <a:gd name="T19" fmla="*/ 37 h 60"/>
              <a:gd name="T20" fmla="*/ 4 w 60"/>
              <a:gd name="T21" fmla="*/ 42 h 60"/>
              <a:gd name="T22" fmla="*/ 6 w 60"/>
              <a:gd name="T23" fmla="*/ 47 h 60"/>
              <a:gd name="T24" fmla="*/ 10 w 60"/>
              <a:gd name="T25" fmla="*/ 52 h 60"/>
              <a:gd name="T26" fmla="*/ 14 w 60"/>
              <a:gd name="T27" fmla="*/ 55 h 60"/>
              <a:gd name="T28" fmla="*/ 20 w 60"/>
              <a:gd name="T29" fmla="*/ 58 h 60"/>
              <a:gd name="T30" fmla="*/ 25 w 60"/>
              <a:gd name="T31" fmla="*/ 60 h 60"/>
              <a:gd name="T32" fmla="*/ 30 w 60"/>
              <a:gd name="T33" fmla="*/ 60 h 60"/>
              <a:gd name="T34" fmla="*/ 37 w 60"/>
              <a:gd name="T35" fmla="*/ 60 h 60"/>
              <a:gd name="T36" fmla="*/ 42 w 60"/>
              <a:gd name="T37" fmla="*/ 58 h 60"/>
              <a:gd name="T38" fmla="*/ 48 w 60"/>
              <a:gd name="T39" fmla="*/ 55 h 60"/>
              <a:gd name="T40" fmla="*/ 52 w 60"/>
              <a:gd name="T41" fmla="*/ 52 h 60"/>
              <a:gd name="T42" fmla="*/ 56 w 60"/>
              <a:gd name="T43" fmla="*/ 47 h 60"/>
              <a:gd name="T44" fmla="*/ 58 w 60"/>
              <a:gd name="T45" fmla="*/ 42 h 60"/>
              <a:gd name="T46" fmla="*/ 60 w 60"/>
              <a:gd name="T47" fmla="*/ 37 h 60"/>
              <a:gd name="T48" fmla="*/ 60 w 60"/>
              <a:gd name="T49" fmla="*/ 30 h 60"/>
              <a:gd name="T50" fmla="*/ 60 w 60"/>
              <a:gd name="T51" fmla="*/ 25 h 60"/>
              <a:gd name="T52" fmla="*/ 58 w 60"/>
              <a:gd name="T53" fmla="*/ 18 h 60"/>
              <a:gd name="T54" fmla="*/ 56 w 60"/>
              <a:gd name="T55" fmla="*/ 13 h 60"/>
              <a:gd name="T56" fmla="*/ 52 w 60"/>
              <a:gd name="T57" fmla="*/ 9 h 60"/>
              <a:gd name="T58" fmla="*/ 48 w 60"/>
              <a:gd name="T59" fmla="*/ 6 h 60"/>
              <a:gd name="T60" fmla="*/ 42 w 60"/>
              <a:gd name="T61" fmla="*/ 2 h 60"/>
              <a:gd name="T62" fmla="*/ 37 w 60"/>
              <a:gd name="T63" fmla="*/ 1 h 60"/>
              <a:gd name="T64" fmla="*/ 30 w 60"/>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30" y="0"/>
                </a:moveTo>
                <a:lnTo>
                  <a:pt x="25" y="1"/>
                </a:lnTo>
                <a:lnTo>
                  <a:pt x="20" y="2"/>
                </a:lnTo>
                <a:lnTo>
                  <a:pt x="14" y="6"/>
                </a:lnTo>
                <a:lnTo>
                  <a:pt x="10" y="9"/>
                </a:lnTo>
                <a:lnTo>
                  <a:pt x="6" y="13"/>
                </a:lnTo>
                <a:lnTo>
                  <a:pt x="4" y="18"/>
                </a:lnTo>
                <a:lnTo>
                  <a:pt x="2" y="25"/>
                </a:lnTo>
                <a:lnTo>
                  <a:pt x="0" y="30"/>
                </a:lnTo>
                <a:lnTo>
                  <a:pt x="2" y="37"/>
                </a:lnTo>
                <a:lnTo>
                  <a:pt x="4" y="42"/>
                </a:lnTo>
                <a:lnTo>
                  <a:pt x="6" y="47"/>
                </a:lnTo>
                <a:lnTo>
                  <a:pt x="10" y="52"/>
                </a:lnTo>
                <a:lnTo>
                  <a:pt x="14" y="55"/>
                </a:lnTo>
                <a:lnTo>
                  <a:pt x="20" y="58"/>
                </a:lnTo>
                <a:lnTo>
                  <a:pt x="25" y="60"/>
                </a:lnTo>
                <a:lnTo>
                  <a:pt x="30" y="60"/>
                </a:lnTo>
                <a:lnTo>
                  <a:pt x="37" y="60"/>
                </a:lnTo>
                <a:lnTo>
                  <a:pt x="42" y="58"/>
                </a:lnTo>
                <a:lnTo>
                  <a:pt x="48" y="55"/>
                </a:lnTo>
                <a:lnTo>
                  <a:pt x="52" y="52"/>
                </a:lnTo>
                <a:lnTo>
                  <a:pt x="56" y="47"/>
                </a:lnTo>
                <a:lnTo>
                  <a:pt x="58" y="42"/>
                </a:lnTo>
                <a:lnTo>
                  <a:pt x="60" y="37"/>
                </a:lnTo>
                <a:lnTo>
                  <a:pt x="60" y="30"/>
                </a:lnTo>
                <a:lnTo>
                  <a:pt x="60" y="25"/>
                </a:lnTo>
                <a:lnTo>
                  <a:pt x="58" y="18"/>
                </a:lnTo>
                <a:lnTo>
                  <a:pt x="56" y="13"/>
                </a:lnTo>
                <a:lnTo>
                  <a:pt x="52" y="9"/>
                </a:lnTo>
                <a:lnTo>
                  <a:pt x="48" y="6"/>
                </a:lnTo>
                <a:lnTo>
                  <a:pt x="42" y="2"/>
                </a:lnTo>
                <a:lnTo>
                  <a:pt x="37" y="1"/>
                </a:lnTo>
                <a:lnTo>
                  <a:pt x="3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9818A1AC-14BE-E31D-4A07-F4E6EECF3053}"/>
              </a:ext>
            </a:extLst>
          </p:cNvPr>
          <p:cNvSpPr/>
          <p:nvPr/>
        </p:nvSpPr>
        <p:spPr>
          <a:xfrm rot="2700000">
            <a:off x="1523685" y="1272441"/>
            <a:ext cx="1130013" cy="1130013"/>
          </a:xfrm>
          <a:prstGeom prst="rect">
            <a:avLst/>
          </a:prstGeom>
          <a:gradFill flip="none" rotWithShape="1">
            <a:gsLst>
              <a:gs pos="100000">
                <a:srgbClr val="4186A2"/>
              </a:gs>
              <a:gs pos="0">
                <a:srgbClr val="B0F7F4"/>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 name="Rectangle 3">
            <a:extLst>
              <a:ext uri="{FF2B5EF4-FFF2-40B4-BE49-F238E27FC236}">
                <a16:creationId xmlns:a16="http://schemas.microsoft.com/office/drawing/2014/main" id="{5E8C88EF-B79E-F256-2ED2-5161478521C1}"/>
              </a:ext>
            </a:extLst>
          </p:cNvPr>
          <p:cNvSpPr/>
          <p:nvPr/>
        </p:nvSpPr>
        <p:spPr>
          <a:xfrm rot="2700000">
            <a:off x="1702382" y="1451138"/>
            <a:ext cx="772618" cy="772618"/>
          </a:xfrm>
          <a:prstGeom prst="rect">
            <a:avLst/>
          </a:prstGeom>
          <a:gradFill flip="none" rotWithShape="1">
            <a:gsLst>
              <a:gs pos="100000">
                <a:srgbClr val="4186A2"/>
              </a:gs>
              <a:gs pos="0">
                <a:srgbClr val="B0F7F4"/>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Snip Diagonal Corner Rectangle 43">
            <a:extLst>
              <a:ext uri="{FF2B5EF4-FFF2-40B4-BE49-F238E27FC236}">
                <a16:creationId xmlns:a16="http://schemas.microsoft.com/office/drawing/2014/main" id="{CF84393E-0513-9A99-F435-164BF9D1DE76}"/>
              </a:ext>
            </a:extLst>
          </p:cNvPr>
          <p:cNvSpPr/>
          <p:nvPr/>
        </p:nvSpPr>
        <p:spPr>
          <a:xfrm flipH="1">
            <a:off x="992460" y="2014187"/>
            <a:ext cx="2192462" cy="4756723"/>
          </a:xfrm>
          <a:prstGeom prst="snip2DiagRect">
            <a:avLst>
              <a:gd name="adj1" fmla="val 0"/>
              <a:gd name="adj2" fmla="val 21555"/>
            </a:avLst>
          </a:prstGeom>
          <a:gradFill flip="none" rotWithShape="1">
            <a:gsLst>
              <a:gs pos="100000">
                <a:srgbClr val="69AFC0"/>
              </a:gs>
              <a:gs pos="0">
                <a:srgbClr val="12568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 name="Freeform 47">
            <a:extLst>
              <a:ext uri="{FF2B5EF4-FFF2-40B4-BE49-F238E27FC236}">
                <a16:creationId xmlns:a16="http://schemas.microsoft.com/office/drawing/2014/main" id="{CA89A417-782C-DFCF-F208-2A92BBEE294D}"/>
              </a:ext>
            </a:extLst>
          </p:cNvPr>
          <p:cNvSpPr/>
          <p:nvPr/>
        </p:nvSpPr>
        <p:spPr>
          <a:xfrm rot="18900000" flipH="1">
            <a:off x="1523685" y="1272441"/>
            <a:ext cx="1130013" cy="1130013"/>
          </a:xfrm>
          <a:custGeom>
            <a:avLst/>
            <a:gdLst>
              <a:gd name="connsiteX0" fmla="*/ 0 w 1130013"/>
              <a:gd name="connsiteY0" fmla="*/ 0 h 1130013"/>
              <a:gd name="connsiteX1" fmla="*/ 6598 w 1130013"/>
              <a:gd name="connsiteY1" fmla="*/ 0 h 1130013"/>
              <a:gd name="connsiteX2" fmla="*/ 1130013 w 1130013"/>
              <a:gd name="connsiteY2" fmla="*/ 1123415 h 1130013"/>
              <a:gd name="connsiteX3" fmla="*/ 1130013 w 1130013"/>
              <a:gd name="connsiteY3" fmla="*/ 1130013 h 1130013"/>
              <a:gd name="connsiteX4" fmla="*/ 0 w 1130013"/>
              <a:gd name="connsiteY4" fmla="*/ 1130013 h 113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013" h="1130013">
                <a:moveTo>
                  <a:pt x="0" y="0"/>
                </a:moveTo>
                <a:lnTo>
                  <a:pt x="6598" y="0"/>
                </a:lnTo>
                <a:lnTo>
                  <a:pt x="1130013" y="1123415"/>
                </a:lnTo>
                <a:lnTo>
                  <a:pt x="1130013" y="1130013"/>
                </a:lnTo>
                <a:lnTo>
                  <a:pt x="0" y="1130013"/>
                </a:lnTo>
                <a:close/>
              </a:path>
            </a:pathLst>
          </a:cu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7" name="Text Placeholder 2">
            <a:extLst>
              <a:ext uri="{FF2B5EF4-FFF2-40B4-BE49-F238E27FC236}">
                <a16:creationId xmlns:a16="http://schemas.microsoft.com/office/drawing/2014/main" id="{B2D8AB8A-DFF4-5C02-B527-D47D21ECE711}"/>
              </a:ext>
            </a:extLst>
          </p:cNvPr>
          <p:cNvSpPr txBox="1">
            <a:spLocks/>
          </p:cNvSpPr>
          <p:nvPr/>
        </p:nvSpPr>
        <p:spPr>
          <a:xfrm>
            <a:off x="1036001" y="2707909"/>
            <a:ext cx="2112819" cy="305211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ctr">
              <a:lnSpc>
                <a:spcPts val="1700"/>
              </a:lnSpc>
              <a:spcBef>
                <a:spcPts val="0"/>
              </a:spcBef>
              <a:buFont typeface="+mj-lt"/>
              <a:buAutoNum type="arabicPeriod"/>
            </a:pPr>
            <a:r>
              <a:rPr lang="en-US" sz="1600" dirty="0">
                <a:solidFill>
                  <a:schemeClr val="bg1"/>
                </a:solidFill>
              </a:rPr>
              <a:t>Develop training programs to enhance skills based on evaluations.</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Leverage competitive salaries to attract and retain talent.</a:t>
            </a:r>
          </a:p>
          <a:p>
            <a:pPr marL="342900" indent="-342900" algn="ctr">
              <a:lnSpc>
                <a:spcPts val="1700"/>
              </a:lnSpc>
              <a:spcBef>
                <a:spcPts val="0"/>
              </a:spcBef>
              <a:buFont typeface="+mj-lt"/>
              <a:buAutoNum type="arabicPeriod"/>
            </a:pPr>
            <a:endParaRPr lang="en-US"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Increase travel and job exchange opportunities to improve employee efficiency. </a:t>
            </a:r>
            <a:endParaRPr lang="en-US" sz="1600" dirty="0">
              <a:solidFill>
                <a:schemeClr val="bg1"/>
              </a:solidFill>
              <a:latin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D033C392-A5EC-5CE0-A46B-C3D85935E15B}"/>
              </a:ext>
            </a:extLst>
          </p:cNvPr>
          <p:cNvGrpSpPr/>
          <p:nvPr/>
        </p:nvGrpSpPr>
        <p:grpSpPr>
          <a:xfrm>
            <a:off x="1870568" y="6000579"/>
            <a:ext cx="436246" cy="626668"/>
            <a:chOff x="10502900" y="815975"/>
            <a:chExt cx="200025" cy="287338"/>
          </a:xfrm>
          <a:solidFill>
            <a:srgbClr val="B0F7F4"/>
          </a:solidFill>
          <a:effectLst/>
        </p:grpSpPr>
        <p:sp>
          <p:nvSpPr>
            <p:cNvPr id="9" name="Freeform 2127">
              <a:extLst>
                <a:ext uri="{FF2B5EF4-FFF2-40B4-BE49-F238E27FC236}">
                  <a16:creationId xmlns:a16="http://schemas.microsoft.com/office/drawing/2014/main" id="{800B6733-ACE0-EFF0-B1EB-853D40BA6A64}"/>
                </a:ext>
              </a:extLst>
            </p:cNvPr>
            <p:cNvSpPr>
              <a:spLocks/>
            </p:cNvSpPr>
            <p:nvPr/>
          </p:nvSpPr>
          <p:spPr bwMode="auto">
            <a:xfrm>
              <a:off x="10502900" y="815975"/>
              <a:ext cx="200025" cy="201613"/>
            </a:xfrm>
            <a:custGeom>
              <a:avLst/>
              <a:gdLst>
                <a:gd name="T0" fmla="*/ 284 w 632"/>
                <a:gd name="T1" fmla="*/ 3 h 632"/>
                <a:gd name="T2" fmla="*/ 237 w 632"/>
                <a:gd name="T3" fmla="*/ 10 h 632"/>
                <a:gd name="T4" fmla="*/ 193 w 632"/>
                <a:gd name="T5" fmla="*/ 26 h 632"/>
                <a:gd name="T6" fmla="*/ 152 w 632"/>
                <a:gd name="T7" fmla="*/ 47 h 632"/>
                <a:gd name="T8" fmla="*/ 115 w 632"/>
                <a:gd name="T9" fmla="*/ 72 h 632"/>
                <a:gd name="T10" fmla="*/ 82 w 632"/>
                <a:gd name="T11" fmla="*/ 104 h 632"/>
                <a:gd name="T12" fmla="*/ 54 w 632"/>
                <a:gd name="T13" fmla="*/ 139 h 632"/>
                <a:gd name="T14" fmla="*/ 31 w 632"/>
                <a:gd name="T15" fmla="*/ 180 h 632"/>
                <a:gd name="T16" fmla="*/ 14 w 632"/>
                <a:gd name="T17" fmla="*/ 222 h 632"/>
                <a:gd name="T18" fmla="*/ 4 w 632"/>
                <a:gd name="T19" fmla="*/ 269 h 632"/>
                <a:gd name="T20" fmla="*/ 0 w 632"/>
                <a:gd name="T21" fmla="*/ 316 h 632"/>
                <a:gd name="T22" fmla="*/ 3 w 632"/>
                <a:gd name="T23" fmla="*/ 363 h 632"/>
                <a:gd name="T24" fmla="*/ 14 w 632"/>
                <a:gd name="T25" fmla="*/ 407 h 632"/>
                <a:gd name="T26" fmla="*/ 30 w 632"/>
                <a:gd name="T27" fmla="*/ 450 h 632"/>
                <a:gd name="T28" fmla="*/ 50 w 632"/>
                <a:gd name="T29" fmla="*/ 489 h 632"/>
                <a:gd name="T30" fmla="*/ 77 w 632"/>
                <a:gd name="T31" fmla="*/ 523 h 632"/>
                <a:gd name="T32" fmla="*/ 109 w 632"/>
                <a:gd name="T33" fmla="*/ 555 h 632"/>
                <a:gd name="T34" fmla="*/ 144 w 632"/>
                <a:gd name="T35" fmla="*/ 581 h 632"/>
                <a:gd name="T36" fmla="*/ 183 w 632"/>
                <a:gd name="T37" fmla="*/ 602 h 632"/>
                <a:gd name="T38" fmla="*/ 225 w 632"/>
                <a:gd name="T39" fmla="*/ 618 h 632"/>
                <a:gd name="T40" fmla="*/ 270 w 632"/>
                <a:gd name="T41" fmla="*/ 628 h 632"/>
                <a:gd name="T42" fmla="*/ 301 w 632"/>
                <a:gd name="T43" fmla="*/ 473 h 632"/>
                <a:gd name="T44" fmla="*/ 256 w 632"/>
                <a:gd name="T45" fmla="*/ 512 h 632"/>
                <a:gd name="T46" fmla="*/ 185 w 632"/>
                <a:gd name="T47" fmla="*/ 447 h 632"/>
                <a:gd name="T48" fmla="*/ 181 w 632"/>
                <a:gd name="T49" fmla="*/ 431 h 632"/>
                <a:gd name="T50" fmla="*/ 196 w 632"/>
                <a:gd name="T51" fmla="*/ 421 h 632"/>
                <a:gd name="T52" fmla="*/ 256 w 632"/>
                <a:gd name="T53" fmla="*/ 475 h 632"/>
                <a:gd name="T54" fmla="*/ 309 w 632"/>
                <a:gd name="T55" fmla="*/ 423 h 632"/>
                <a:gd name="T56" fmla="*/ 319 w 632"/>
                <a:gd name="T57" fmla="*/ 421 h 632"/>
                <a:gd name="T58" fmla="*/ 326 w 632"/>
                <a:gd name="T59" fmla="*/ 426 h 632"/>
                <a:gd name="T60" fmla="*/ 430 w 632"/>
                <a:gd name="T61" fmla="*/ 423 h 632"/>
                <a:gd name="T62" fmla="*/ 446 w 632"/>
                <a:gd name="T63" fmla="*/ 426 h 632"/>
                <a:gd name="T64" fmla="*/ 450 w 632"/>
                <a:gd name="T65" fmla="*/ 442 h 632"/>
                <a:gd name="T66" fmla="*/ 381 w 632"/>
                <a:gd name="T67" fmla="*/ 511 h 632"/>
                <a:gd name="T68" fmla="*/ 365 w 632"/>
                <a:gd name="T69" fmla="*/ 507 h 632"/>
                <a:gd name="T70" fmla="*/ 346 w 632"/>
                <a:gd name="T71" fmla="*/ 630 h 632"/>
                <a:gd name="T72" fmla="*/ 391 w 632"/>
                <a:gd name="T73" fmla="*/ 623 h 632"/>
                <a:gd name="T74" fmla="*/ 434 w 632"/>
                <a:gd name="T75" fmla="*/ 608 h 632"/>
                <a:gd name="T76" fmla="*/ 474 w 632"/>
                <a:gd name="T77" fmla="*/ 589 h 632"/>
                <a:gd name="T78" fmla="*/ 511 w 632"/>
                <a:gd name="T79" fmla="*/ 564 h 632"/>
                <a:gd name="T80" fmla="*/ 544 w 632"/>
                <a:gd name="T81" fmla="*/ 534 h 632"/>
                <a:gd name="T82" fmla="*/ 572 w 632"/>
                <a:gd name="T83" fmla="*/ 501 h 632"/>
                <a:gd name="T84" fmla="*/ 595 w 632"/>
                <a:gd name="T85" fmla="*/ 463 h 632"/>
                <a:gd name="T86" fmla="*/ 613 w 632"/>
                <a:gd name="T87" fmla="*/ 421 h 632"/>
                <a:gd name="T88" fmla="*/ 626 w 632"/>
                <a:gd name="T89" fmla="*/ 378 h 632"/>
                <a:gd name="T90" fmla="*/ 631 w 632"/>
                <a:gd name="T91" fmla="*/ 332 h 632"/>
                <a:gd name="T92" fmla="*/ 629 w 632"/>
                <a:gd name="T93" fmla="*/ 283 h 632"/>
                <a:gd name="T94" fmla="*/ 622 w 632"/>
                <a:gd name="T95" fmla="*/ 237 h 632"/>
                <a:gd name="T96" fmla="*/ 606 w 632"/>
                <a:gd name="T97" fmla="*/ 193 h 632"/>
                <a:gd name="T98" fmla="*/ 585 w 632"/>
                <a:gd name="T99" fmla="*/ 153 h 632"/>
                <a:gd name="T100" fmla="*/ 560 w 632"/>
                <a:gd name="T101" fmla="*/ 115 h 632"/>
                <a:gd name="T102" fmla="*/ 528 w 632"/>
                <a:gd name="T103" fmla="*/ 82 h 632"/>
                <a:gd name="T104" fmla="*/ 492 w 632"/>
                <a:gd name="T105" fmla="*/ 54 h 632"/>
                <a:gd name="T106" fmla="*/ 452 w 632"/>
                <a:gd name="T107" fmla="*/ 32 h 632"/>
                <a:gd name="T108" fmla="*/ 409 w 632"/>
                <a:gd name="T109" fmla="*/ 15 h 632"/>
                <a:gd name="T110" fmla="*/ 364 w 632"/>
                <a:gd name="T111" fmla="*/ 4 h 632"/>
                <a:gd name="T112" fmla="*/ 315 w 632"/>
                <a:gd name="T113"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2" h="632">
                  <a:moveTo>
                    <a:pt x="315" y="0"/>
                  </a:moveTo>
                  <a:lnTo>
                    <a:pt x="299" y="1"/>
                  </a:lnTo>
                  <a:lnTo>
                    <a:pt x="284" y="3"/>
                  </a:lnTo>
                  <a:lnTo>
                    <a:pt x="268" y="4"/>
                  </a:lnTo>
                  <a:lnTo>
                    <a:pt x="252" y="6"/>
                  </a:lnTo>
                  <a:lnTo>
                    <a:pt x="237" y="10"/>
                  </a:lnTo>
                  <a:lnTo>
                    <a:pt x="221" y="15"/>
                  </a:lnTo>
                  <a:lnTo>
                    <a:pt x="207" y="20"/>
                  </a:lnTo>
                  <a:lnTo>
                    <a:pt x="193" y="26"/>
                  </a:lnTo>
                  <a:lnTo>
                    <a:pt x="179" y="32"/>
                  </a:lnTo>
                  <a:lnTo>
                    <a:pt x="165" y="38"/>
                  </a:lnTo>
                  <a:lnTo>
                    <a:pt x="152" y="47"/>
                  </a:lnTo>
                  <a:lnTo>
                    <a:pt x="139" y="54"/>
                  </a:lnTo>
                  <a:lnTo>
                    <a:pt x="127" y="64"/>
                  </a:lnTo>
                  <a:lnTo>
                    <a:pt x="115" y="72"/>
                  </a:lnTo>
                  <a:lnTo>
                    <a:pt x="103" y="82"/>
                  </a:lnTo>
                  <a:lnTo>
                    <a:pt x="92" y="93"/>
                  </a:lnTo>
                  <a:lnTo>
                    <a:pt x="82" y="104"/>
                  </a:lnTo>
                  <a:lnTo>
                    <a:pt x="72" y="115"/>
                  </a:lnTo>
                  <a:lnTo>
                    <a:pt x="63" y="127"/>
                  </a:lnTo>
                  <a:lnTo>
                    <a:pt x="54" y="139"/>
                  </a:lnTo>
                  <a:lnTo>
                    <a:pt x="45" y="153"/>
                  </a:lnTo>
                  <a:lnTo>
                    <a:pt x="38" y="166"/>
                  </a:lnTo>
                  <a:lnTo>
                    <a:pt x="31" y="180"/>
                  </a:lnTo>
                  <a:lnTo>
                    <a:pt x="25" y="193"/>
                  </a:lnTo>
                  <a:lnTo>
                    <a:pt x="19" y="208"/>
                  </a:lnTo>
                  <a:lnTo>
                    <a:pt x="14" y="222"/>
                  </a:lnTo>
                  <a:lnTo>
                    <a:pt x="10" y="237"/>
                  </a:lnTo>
                  <a:lnTo>
                    <a:pt x="6" y="253"/>
                  </a:lnTo>
                  <a:lnTo>
                    <a:pt x="4" y="269"/>
                  </a:lnTo>
                  <a:lnTo>
                    <a:pt x="1" y="283"/>
                  </a:lnTo>
                  <a:lnTo>
                    <a:pt x="0" y="301"/>
                  </a:lnTo>
                  <a:lnTo>
                    <a:pt x="0" y="316"/>
                  </a:lnTo>
                  <a:lnTo>
                    <a:pt x="0" y="332"/>
                  </a:lnTo>
                  <a:lnTo>
                    <a:pt x="1" y="347"/>
                  </a:lnTo>
                  <a:lnTo>
                    <a:pt x="3" y="363"/>
                  </a:lnTo>
                  <a:lnTo>
                    <a:pt x="6" y="378"/>
                  </a:lnTo>
                  <a:lnTo>
                    <a:pt x="9" y="393"/>
                  </a:lnTo>
                  <a:lnTo>
                    <a:pt x="14" y="407"/>
                  </a:lnTo>
                  <a:lnTo>
                    <a:pt x="17" y="421"/>
                  </a:lnTo>
                  <a:lnTo>
                    <a:pt x="23" y="436"/>
                  </a:lnTo>
                  <a:lnTo>
                    <a:pt x="30" y="450"/>
                  </a:lnTo>
                  <a:lnTo>
                    <a:pt x="36" y="463"/>
                  </a:lnTo>
                  <a:lnTo>
                    <a:pt x="43" y="475"/>
                  </a:lnTo>
                  <a:lnTo>
                    <a:pt x="50" y="489"/>
                  </a:lnTo>
                  <a:lnTo>
                    <a:pt x="59" y="501"/>
                  </a:lnTo>
                  <a:lnTo>
                    <a:pt x="69" y="512"/>
                  </a:lnTo>
                  <a:lnTo>
                    <a:pt x="77" y="523"/>
                  </a:lnTo>
                  <a:lnTo>
                    <a:pt x="87" y="534"/>
                  </a:lnTo>
                  <a:lnTo>
                    <a:pt x="98" y="545"/>
                  </a:lnTo>
                  <a:lnTo>
                    <a:pt x="109" y="555"/>
                  </a:lnTo>
                  <a:lnTo>
                    <a:pt x="120" y="564"/>
                  </a:lnTo>
                  <a:lnTo>
                    <a:pt x="132" y="573"/>
                  </a:lnTo>
                  <a:lnTo>
                    <a:pt x="144" y="581"/>
                  </a:lnTo>
                  <a:lnTo>
                    <a:pt x="157" y="589"/>
                  </a:lnTo>
                  <a:lnTo>
                    <a:pt x="170" y="596"/>
                  </a:lnTo>
                  <a:lnTo>
                    <a:pt x="183" y="602"/>
                  </a:lnTo>
                  <a:lnTo>
                    <a:pt x="197" y="608"/>
                  </a:lnTo>
                  <a:lnTo>
                    <a:pt x="210" y="613"/>
                  </a:lnTo>
                  <a:lnTo>
                    <a:pt x="225" y="618"/>
                  </a:lnTo>
                  <a:lnTo>
                    <a:pt x="240" y="623"/>
                  </a:lnTo>
                  <a:lnTo>
                    <a:pt x="254" y="625"/>
                  </a:lnTo>
                  <a:lnTo>
                    <a:pt x="270" y="628"/>
                  </a:lnTo>
                  <a:lnTo>
                    <a:pt x="285" y="630"/>
                  </a:lnTo>
                  <a:lnTo>
                    <a:pt x="301" y="632"/>
                  </a:lnTo>
                  <a:lnTo>
                    <a:pt x="301" y="473"/>
                  </a:lnTo>
                  <a:lnTo>
                    <a:pt x="267" y="507"/>
                  </a:lnTo>
                  <a:lnTo>
                    <a:pt x="262" y="511"/>
                  </a:lnTo>
                  <a:lnTo>
                    <a:pt x="256" y="512"/>
                  </a:lnTo>
                  <a:lnTo>
                    <a:pt x="249" y="511"/>
                  </a:lnTo>
                  <a:lnTo>
                    <a:pt x="245" y="507"/>
                  </a:lnTo>
                  <a:lnTo>
                    <a:pt x="185" y="447"/>
                  </a:lnTo>
                  <a:lnTo>
                    <a:pt x="181" y="442"/>
                  </a:lnTo>
                  <a:lnTo>
                    <a:pt x="180" y="436"/>
                  </a:lnTo>
                  <a:lnTo>
                    <a:pt x="181" y="431"/>
                  </a:lnTo>
                  <a:lnTo>
                    <a:pt x="185" y="426"/>
                  </a:lnTo>
                  <a:lnTo>
                    <a:pt x="190" y="423"/>
                  </a:lnTo>
                  <a:lnTo>
                    <a:pt x="196" y="421"/>
                  </a:lnTo>
                  <a:lnTo>
                    <a:pt x="201" y="423"/>
                  </a:lnTo>
                  <a:lnTo>
                    <a:pt x="205" y="426"/>
                  </a:lnTo>
                  <a:lnTo>
                    <a:pt x="256" y="475"/>
                  </a:lnTo>
                  <a:lnTo>
                    <a:pt x="304" y="426"/>
                  </a:lnTo>
                  <a:lnTo>
                    <a:pt x="307" y="424"/>
                  </a:lnTo>
                  <a:lnTo>
                    <a:pt x="309" y="423"/>
                  </a:lnTo>
                  <a:lnTo>
                    <a:pt x="313" y="421"/>
                  </a:lnTo>
                  <a:lnTo>
                    <a:pt x="315" y="421"/>
                  </a:lnTo>
                  <a:lnTo>
                    <a:pt x="319" y="421"/>
                  </a:lnTo>
                  <a:lnTo>
                    <a:pt x="321" y="423"/>
                  </a:lnTo>
                  <a:lnTo>
                    <a:pt x="324" y="424"/>
                  </a:lnTo>
                  <a:lnTo>
                    <a:pt x="326" y="426"/>
                  </a:lnTo>
                  <a:lnTo>
                    <a:pt x="375" y="475"/>
                  </a:lnTo>
                  <a:lnTo>
                    <a:pt x="425" y="426"/>
                  </a:lnTo>
                  <a:lnTo>
                    <a:pt x="430" y="423"/>
                  </a:lnTo>
                  <a:lnTo>
                    <a:pt x="436" y="421"/>
                  </a:lnTo>
                  <a:lnTo>
                    <a:pt x="441" y="423"/>
                  </a:lnTo>
                  <a:lnTo>
                    <a:pt x="446" y="426"/>
                  </a:lnTo>
                  <a:lnTo>
                    <a:pt x="450" y="431"/>
                  </a:lnTo>
                  <a:lnTo>
                    <a:pt x="451" y="436"/>
                  </a:lnTo>
                  <a:lnTo>
                    <a:pt x="450" y="442"/>
                  </a:lnTo>
                  <a:lnTo>
                    <a:pt x="446" y="447"/>
                  </a:lnTo>
                  <a:lnTo>
                    <a:pt x="386" y="507"/>
                  </a:lnTo>
                  <a:lnTo>
                    <a:pt x="381" y="511"/>
                  </a:lnTo>
                  <a:lnTo>
                    <a:pt x="375" y="512"/>
                  </a:lnTo>
                  <a:lnTo>
                    <a:pt x="370" y="511"/>
                  </a:lnTo>
                  <a:lnTo>
                    <a:pt x="365" y="507"/>
                  </a:lnTo>
                  <a:lnTo>
                    <a:pt x="330" y="473"/>
                  </a:lnTo>
                  <a:lnTo>
                    <a:pt x="330" y="632"/>
                  </a:lnTo>
                  <a:lnTo>
                    <a:pt x="346" y="630"/>
                  </a:lnTo>
                  <a:lnTo>
                    <a:pt x="362" y="628"/>
                  </a:lnTo>
                  <a:lnTo>
                    <a:pt x="376" y="625"/>
                  </a:lnTo>
                  <a:lnTo>
                    <a:pt x="391" y="623"/>
                  </a:lnTo>
                  <a:lnTo>
                    <a:pt x="406" y="618"/>
                  </a:lnTo>
                  <a:lnTo>
                    <a:pt x="420" y="613"/>
                  </a:lnTo>
                  <a:lnTo>
                    <a:pt x="434" y="608"/>
                  </a:lnTo>
                  <a:lnTo>
                    <a:pt x="449" y="602"/>
                  </a:lnTo>
                  <a:lnTo>
                    <a:pt x="462" y="596"/>
                  </a:lnTo>
                  <a:lnTo>
                    <a:pt x="474" y="589"/>
                  </a:lnTo>
                  <a:lnTo>
                    <a:pt x="488" y="581"/>
                  </a:lnTo>
                  <a:lnTo>
                    <a:pt x="500" y="573"/>
                  </a:lnTo>
                  <a:lnTo>
                    <a:pt x="511" y="564"/>
                  </a:lnTo>
                  <a:lnTo>
                    <a:pt x="522" y="555"/>
                  </a:lnTo>
                  <a:lnTo>
                    <a:pt x="533" y="545"/>
                  </a:lnTo>
                  <a:lnTo>
                    <a:pt x="544" y="534"/>
                  </a:lnTo>
                  <a:lnTo>
                    <a:pt x="554" y="523"/>
                  </a:lnTo>
                  <a:lnTo>
                    <a:pt x="563" y="512"/>
                  </a:lnTo>
                  <a:lnTo>
                    <a:pt x="572" y="501"/>
                  </a:lnTo>
                  <a:lnTo>
                    <a:pt x="580" y="489"/>
                  </a:lnTo>
                  <a:lnTo>
                    <a:pt x="588" y="475"/>
                  </a:lnTo>
                  <a:lnTo>
                    <a:pt x="595" y="463"/>
                  </a:lnTo>
                  <a:lnTo>
                    <a:pt x="602" y="450"/>
                  </a:lnTo>
                  <a:lnTo>
                    <a:pt x="609" y="436"/>
                  </a:lnTo>
                  <a:lnTo>
                    <a:pt x="613" y="421"/>
                  </a:lnTo>
                  <a:lnTo>
                    <a:pt x="618" y="408"/>
                  </a:lnTo>
                  <a:lnTo>
                    <a:pt x="622" y="393"/>
                  </a:lnTo>
                  <a:lnTo>
                    <a:pt x="626" y="378"/>
                  </a:lnTo>
                  <a:lnTo>
                    <a:pt x="628" y="363"/>
                  </a:lnTo>
                  <a:lnTo>
                    <a:pt x="631" y="347"/>
                  </a:lnTo>
                  <a:lnTo>
                    <a:pt x="631" y="332"/>
                  </a:lnTo>
                  <a:lnTo>
                    <a:pt x="632" y="316"/>
                  </a:lnTo>
                  <a:lnTo>
                    <a:pt x="631" y="301"/>
                  </a:lnTo>
                  <a:lnTo>
                    <a:pt x="629" y="283"/>
                  </a:lnTo>
                  <a:lnTo>
                    <a:pt x="628" y="269"/>
                  </a:lnTo>
                  <a:lnTo>
                    <a:pt x="626" y="253"/>
                  </a:lnTo>
                  <a:lnTo>
                    <a:pt x="622" y="237"/>
                  </a:lnTo>
                  <a:lnTo>
                    <a:pt x="617" y="222"/>
                  </a:lnTo>
                  <a:lnTo>
                    <a:pt x="612" y="208"/>
                  </a:lnTo>
                  <a:lnTo>
                    <a:pt x="606" y="193"/>
                  </a:lnTo>
                  <a:lnTo>
                    <a:pt x="600" y="180"/>
                  </a:lnTo>
                  <a:lnTo>
                    <a:pt x="594" y="166"/>
                  </a:lnTo>
                  <a:lnTo>
                    <a:pt x="585" y="153"/>
                  </a:lnTo>
                  <a:lnTo>
                    <a:pt x="578" y="139"/>
                  </a:lnTo>
                  <a:lnTo>
                    <a:pt x="568" y="127"/>
                  </a:lnTo>
                  <a:lnTo>
                    <a:pt x="560" y="115"/>
                  </a:lnTo>
                  <a:lnTo>
                    <a:pt x="550" y="104"/>
                  </a:lnTo>
                  <a:lnTo>
                    <a:pt x="539" y="93"/>
                  </a:lnTo>
                  <a:lnTo>
                    <a:pt x="528" y="82"/>
                  </a:lnTo>
                  <a:lnTo>
                    <a:pt x="517" y="72"/>
                  </a:lnTo>
                  <a:lnTo>
                    <a:pt x="505" y="64"/>
                  </a:lnTo>
                  <a:lnTo>
                    <a:pt x="492" y="54"/>
                  </a:lnTo>
                  <a:lnTo>
                    <a:pt x="479" y="47"/>
                  </a:lnTo>
                  <a:lnTo>
                    <a:pt x="466" y="38"/>
                  </a:lnTo>
                  <a:lnTo>
                    <a:pt x="452" y="32"/>
                  </a:lnTo>
                  <a:lnTo>
                    <a:pt x="439" y="26"/>
                  </a:lnTo>
                  <a:lnTo>
                    <a:pt x="424" y="20"/>
                  </a:lnTo>
                  <a:lnTo>
                    <a:pt x="409" y="15"/>
                  </a:lnTo>
                  <a:lnTo>
                    <a:pt x="395" y="10"/>
                  </a:lnTo>
                  <a:lnTo>
                    <a:pt x="379" y="6"/>
                  </a:lnTo>
                  <a:lnTo>
                    <a:pt x="364" y="4"/>
                  </a:lnTo>
                  <a:lnTo>
                    <a:pt x="348" y="3"/>
                  </a:lnTo>
                  <a:lnTo>
                    <a:pt x="331" y="1"/>
                  </a:lnTo>
                  <a:lnTo>
                    <a:pt x="3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128">
              <a:extLst>
                <a:ext uri="{FF2B5EF4-FFF2-40B4-BE49-F238E27FC236}">
                  <a16:creationId xmlns:a16="http://schemas.microsoft.com/office/drawing/2014/main" id="{18BB513A-0E2F-67CA-9A4B-B94978F3EFC1}"/>
                </a:ext>
              </a:extLst>
            </p:cNvPr>
            <p:cNvSpPr>
              <a:spLocks/>
            </p:cNvSpPr>
            <p:nvPr/>
          </p:nvSpPr>
          <p:spPr bwMode="auto">
            <a:xfrm>
              <a:off x="10569575" y="1036638"/>
              <a:ext cx="66675" cy="9525"/>
            </a:xfrm>
            <a:custGeom>
              <a:avLst/>
              <a:gdLst>
                <a:gd name="T0" fmla="*/ 196 w 210"/>
                <a:gd name="T1" fmla="*/ 0 h 29"/>
                <a:gd name="T2" fmla="*/ 15 w 210"/>
                <a:gd name="T3" fmla="*/ 0 h 29"/>
                <a:gd name="T4" fmla="*/ 9 w 210"/>
                <a:gd name="T5" fmla="*/ 1 h 29"/>
                <a:gd name="T6" fmla="*/ 5 w 210"/>
                <a:gd name="T7" fmla="*/ 3 h 29"/>
                <a:gd name="T8" fmla="*/ 2 w 210"/>
                <a:gd name="T9" fmla="*/ 8 h 29"/>
                <a:gd name="T10" fmla="*/ 0 w 210"/>
                <a:gd name="T11" fmla="*/ 14 h 29"/>
                <a:gd name="T12" fmla="*/ 2 w 210"/>
                <a:gd name="T13" fmla="*/ 20 h 29"/>
                <a:gd name="T14" fmla="*/ 5 w 210"/>
                <a:gd name="T15" fmla="*/ 25 h 29"/>
                <a:gd name="T16" fmla="*/ 9 w 210"/>
                <a:gd name="T17" fmla="*/ 28 h 29"/>
                <a:gd name="T18" fmla="*/ 15 w 210"/>
                <a:gd name="T19" fmla="*/ 29 h 29"/>
                <a:gd name="T20" fmla="*/ 196 w 210"/>
                <a:gd name="T21" fmla="*/ 29 h 29"/>
                <a:gd name="T22" fmla="*/ 202 w 210"/>
                <a:gd name="T23" fmla="*/ 28 h 29"/>
                <a:gd name="T24" fmla="*/ 207 w 210"/>
                <a:gd name="T25" fmla="*/ 25 h 29"/>
                <a:gd name="T26" fmla="*/ 209 w 210"/>
                <a:gd name="T27" fmla="*/ 20 h 29"/>
                <a:gd name="T28" fmla="*/ 210 w 210"/>
                <a:gd name="T29" fmla="*/ 14 h 29"/>
                <a:gd name="T30" fmla="*/ 209 w 210"/>
                <a:gd name="T31" fmla="*/ 8 h 29"/>
                <a:gd name="T32" fmla="*/ 207 w 210"/>
                <a:gd name="T33" fmla="*/ 3 h 29"/>
                <a:gd name="T34" fmla="*/ 202 w 210"/>
                <a:gd name="T35" fmla="*/ 1 h 29"/>
                <a:gd name="T36" fmla="*/ 196 w 210"/>
                <a:gd name="T3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9">
                  <a:moveTo>
                    <a:pt x="196" y="0"/>
                  </a:moveTo>
                  <a:lnTo>
                    <a:pt x="15" y="0"/>
                  </a:lnTo>
                  <a:lnTo>
                    <a:pt x="9" y="1"/>
                  </a:lnTo>
                  <a:lnTo>
                    <a:pt x="5" y="3"/>
                  </a:lnTo>
                  <a:lnTo>
                    <a:pt x="2" y="8"/>
                  </a:lnTo>
                  <a:lnTo>
                    <a:pt x="0" y="14"/>
                  </a:lnTo>
                  <a:lnTo>
                    <a:pt x="2" y="20"/>
                  </a:lnTo>
                  <a:lnTo>
                    <a:pt x="5" y="25"/>
                  </a:lnTo>
                  <a:lnTo>
                    <a:pt x="9" y="28"/>
                  </a:lnTo>
                  <a:lnTo>
                    <a:pt x="15" y="29"/>
                  </a:lnTo>
                  <a:lnTo>
                    <a:pt x="196" y="29"/>
                  </a:lnTo>
                  <a:lnTo>
                    <a:pt x="202" y="28"/>
                  </a:lnTo>
                  <a:lnTo>
                    <a:pt x="207" y="25"/>
                  </a:lnTo>
                  <a:lnTo>
                    <a:pt x="209" y="20"/>
                  </a:lnTo>
                  <a:lnTo>
                    <a:pt x="210" y="14"/>
                  </a:lnTo>
                  <a:lnTo>
                    <a:pt x="209" y="8"/>
                  </a:lnTo>
                  <a:lnTo>
                    <a:pt x="207" y="3"/>
                  </a:lnTo>
                  <a:lnTo>
                    <a:pt x="202" y="1"/>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129">
              <a:extLst>
                <a:ext uri="{FF2B5EF4-FFF2-40B4-BE49-F238E27FC236}">
                  <a16:creationId xmlns:a16="http://schemas.microsoft.com/office/drawing/2014/main" id="{063255D4-A405-FA47-E3BB-835FF984CFB9}"/>
                </a:ext>
              </a:extLst>
            </p:cNvPr>
            <p:cNvSpPr>
              <a:spLocks/>
            </p:cNvSpPr>
            <p:nvPr/>
          </p:nvSpPr>
          <p:spPr bwMode="auto">
            <a:xfrm>
              <a:off x="10569575" y="1055688"/>
              <a:ext cx="66675" cy="9525"/>
            </a:xfrm>
            <a:custGeom>
              <a:avLst/>
              <a:gdLst>
                <a:gd name="T0" fmla="*/ 196 w 210"/>
                <a:gd name="T1" fmla="*/ 0 h 31"/>
                <a:gd name="T2" fmla="*/ 15 w 210"/>
                <a:gd name="T3" fmla="*/ 0 h 31"/>
                <a:gd name="T4" fmla="*/ 9 w 210"/>
                <a:gd name="T5" fmla="*/ 2 h 31"/>
                <a:gd name="T6" fmla="*/ 5 w 210"/>
                <a:gd name="T7" fmla="*/ 5 h 31"/>
                <a:gd name="T8" fmla="*/ 2 w 210"/>
                <a:gd name="T9" fmla="*/ 10 h 31"/>
                <a:gd name="T10" fmla="*/ 0 w 210"/>
                <a:gd name="T11" fmla="*/ 15 h 31"/>
                <a:gd name="T12" fmla="*/ 2 w 210"/>
                <a:gd name="T13" fmla="*/ 21 h 31"/>
                <a:gd name="T14" fmla="*/ 5 w 210"/>
                <a:gd name="T15" fmla="*/ 26 h 31"/>
                <a:gd name="T16" fmla="*/ 9 w 210"/>
                <a:gd name="T17" fmla="*/ 30 h 31"/>
                <a:gd name="T18" fmla="*/ 15 w 210"/>
                <a:gd name="T19" fmla="*/ 31 h 31"/>
                <a:gd name="T20" fmla="*/ 196 w 210"/>
                <a:gd name="T21" fmla="*/ 31 h 31"/>
                <a:gd name="T22" fmla="*/ 202 w 210"/>
                <a:gd name="T23" fmla="*/ 30 h 31"/>
                <a:gd name="T24" fmla="*/ 207 w 210"/>
                <a:gd name="T25" fmla="*/ 26 h 31"/>
                <a:gd name="T26" fmla="*/ 209 w 210"/>
                <a:gd name="T27" fmla="*/ 21 h 31"/>
                <a:gd name="T28" fmla="*/ 210 w 210"/>
                <a:gd name="T29" fmla="*/ 15 h 31"/>
                <a:gd name="T30" fmla="*/ 209 w 210"/>
                <a:gd name="T31" fmla="*/ 10 h 31"/>
                <a:gd name="T32" fmla="*/ 207 w 210"/>
                <a:gd name="T33" fmla="*/ 5 h 31"/>
                <a:gd name="T34" fmla="*/ 202 w 210"/>
                <a:gd name="T35" fmla="*/ 2 h 31"/>
                <a:gd name="T36" fmla="*/ 196 w 210"/>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31">
                  <a:moveTo>
                    <a:pt x="196" y="0"/>
                  </a:moveTo>
                  <a:lnTo>
                    <a:pt x="15" y="0"/>
                  </a:lnTo>
                  <a:lnTo>
                    <a:pt x="9" y="2"/>
                  </a:lnTo>
                  <a:lnTo>
                    <a:pt x="5" y="5"/>
                  </a:lnTo>
                  <a:lnTo>
                    <a:pt x="2" y="10"/>
                  </a:lnTo>
                  <a:lnTo>
                    <a:pt x="0" y="15"/>
                  </a:lnTo>
                  <a:lnTo>
                    <a:pt x="2" y="21"/>
                  </a:lnTo>
                  <a:lnTo>
                    <a:pt x="5" y="26"/>
                  </a:lnTo>
                  <a:lnTo>
                    <a:pt x="9" y="30"/>
                  </a:lnTo>
                  <a:lnTo>
                    <a:pt x="15" y="31"/>
                  </a:lnTo>
                  <a:lnTo>
                    <a:pt x="196" y="31"/>
                  </a:lnTo>
                  <a:lnTo>
                    <a:pt x="202" y="30"/>
                  </a:lnTo>
                  <a:lnTo>
                    <a:pt x="207" y="26"/>
                  </a:lnTo>
                  <a:lnTo>
                    <a:pt x="209" y="21"/>
                  </a:lnTo>
                  <a:lnTo>
                    <a:pt x="210" y="15"/>
                  </a:lnTo>
                  <a:lnTo>
                    <a:pt x="209" y="10"/>
                  </a:lnTo>
                  <a:lnTo>
                    <a:pt x="207" y="5"/>
                  </a:lnTo>
                  <a:lnTo>
                    <a:pt x="202" y="2"/>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130">
              <a:extLst>
                <a:ext uri="{FF2B5EF4-FFF2-40B4-BE49-F238E27FC236}">
                  <a16:creationId xmlns:a16="http://schemas.microsoft.com/office/drawing/2014/main" id="{78039A2B-90CD-8AD7-5603-E527E971350A}"/>
                </a:ext>
              </a:extLst>
            </p:cNvPr>
            <p:cNvSpPr>
              <a:spLocks/>
            </p:cNvSpPr>
            <p:nvPr/>
          </p:nvSpPr>
          <p:spPr bwMode="auto">
            <a:xfrm>
              <a:off x="10569575" y="1074738"/>
              <a:ext cx="66675" cy="28575"/>
            </a:xfrm>
            <a:custGeom>
              <a:avLst/>
              <a:gdLst>
                <a:gd name="T0" fmla="*/ 196 w 210"/>
                <a:gd name="T1" fmla="*/ 0 h 91"/>
                <a:gd name="T2" fmla="*/ 15 w 210"/>
                <a:gd name="T3" fmla="*/ 0 h 91"/>
                <a:gd name="T4" fmla="*/ 9 w 210"/>
                <a:gd name="T5" fmla="*/ 1 h 91"/>
                <a:gd name="T6" fmla="*/ 5 w 210"/>
                <a:gd name="T7" fmla="*/ 5 h 91"/>
                <a:gd name="T8" fmla="*/ 2 w 210"/>
                <a:gd name="T9" fmla="*/ 10 h 91"/>
                <a:gd name="T10" fmla="*/ 0 w 210"/>
                <a:gd name="T11" fmla="*/ 16 h 91"/>
                <a:gd name="T12" fmla="*/ 2 w 210"/>
                <a:gd name="T13" fmla="*/ 21 h 91"/>
                <a:gd name="T14" fmla="*/ 5 w 210"/>
                <a:gd name="T15" fmla="*/ 26 h 91"/>
                <a:gd name="T16" fmla="*/ 9 w 210"/>
                <a:gd name="T17" fmla="*/ 30 h 91"/>
                <a:gd name="T18" fmla="*/ 15 w 210"/>
                <a:gd name="T19" fmla="*/ 31 h 91"/>
                <a:gd name="T20" fmla="*/ 91 w 210"/>
                <a:gd name="T21" fmla="*/ 31 h 91"/>
                <a:gd name="T22" fmla="*/ 91 w 210"/>
                <a:gd name="T23" fmla="*/ 76 h 91"/>
                <a:gd name="T24" fmla="*/ 92 w 210"/>
                <a:gd name="T25" fmla="*/ 82 h 91"/>
                <a:gd name="T26" fmla="*/ 94 w 210"/>
                <a:gd name="T27" fmla="*/ 87 h 91"/>
                <a:gd name="T28" fmla="*/ 99 w 210"/>
                <a:gd name="T29" fmla="*/ 89 h 91"/>
                <a:gd name="T30" fmla="*/ 105 w 210"/>
                <a:gd name="T31" fmla="*/ 91 h 91"/>
                <a:gd name="T32" fmla="*/ 111 w 210"/>
                <a:gd name="T33" fmla="*/ 89 h 91"/>
                <a:gd name="T34" fmla="*/ 116 w 210"/>
                <a:gd name="T35" fmla="*/ 87 h 91"/>
                <a:gd name="T36" fmla="*/ 120 w 210"/>
                <a:gd name="T37" fmla="*/ 82 h 91"/>
                <a:gd name="T38" fmla="*/ 120 w 210"/>
                <a:gd name="T39" fmla="*/ 76 h 91"/>
                <a:gd name="T40" fmla="*/ 120 w 210"/>
                <a:gd name="T41" fmla="*/ 31 h 91"/>
                <a:gd name="T42" fmla="*/ 196 w 210"/>
                <a:gd name="T43" fmla="*/ 31 h 91"/>
                <a:gd name="T44" fmla="*/ 202 w 210"/>
                <a:gd name="T45" fmla="*/ 30 h 91"/>
                <a:gd name="T46" fmla="*/ 207 w 210"/>
                <a:gd name="T47" fmla="*/ 26 h 91"/>
                <a:gd name="T48" fmla="*/ 209 w 210"/>
                <a:gd name="T49" fmla="*/ 21 h 91"/>
                <a:gd name="T50" fmla="*/ 210 w 210"/>
                <a:gd name="T51" fmla="*/ 16 h 91"/>
                <a:gd name="T52" fmla="*/ 209 w 210"/>
                <a:gd name="T53" fmla="*/ 10 h 91"/>
                <a:gd name="T54" fmla="*/ 207 w 210"/>
                <a:gd name="T55" fmla="*/ 5 h 91"/>
                <a:gd name="T56" fmla="*/ 202 w 210"/>
                <a:gd name="T57" fmla="*/ 1 h 91"/>
                <a:gd name="T58" fmla="*/ 196 w 210"/>
                <a:gd name="T5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0" h="91">
                  <a:moveTo>
                    <a:pt x="196" y="0"/>
                  </a:moveTo>
                  <a:lnTo>
                    <a:pt x="15" y="0"/>
                  </a:lnTo>
                  <a:lnTo>
                    <a:pt x="9" y="1"/>
                  </a:lnTo>
                  <a:lnTo>
                    <a:pt x="5" y="5"/>
                  </a:lnTo>
                  <a:lnTo>
                    <a:pt x="2" y="10"/>
                  </a:lnTo>
                  <a:lnTo>
                    <a:pt x="0" y="16"/>
                  </a:lnTo>
                  <a:lnTo>
                    <a:pt x="2" y="21"/>
                  </a:lnTo>
                  <a:lnTo>
                    <a:pt x="5" y="26"/>
                  </a:lnTo>
                  <a:lnTo>
                    <a:pt x="9" y="30"/>
                  </a:lnTo>
                  <a:lnTo>
                    <a:pt x="15" y="31"/>
                  </a:lnTo>
                  <a:lnTo>
                    <a:pt x="91" y="31"/>
                  </a:lnTo>
                  <a:lnTo>
                    <a:pt x="91" y="76"/>
                  </a:lnTo>
                  <a:lnTo>
                    <a:pt x="92" y="82"/>
                  </a:lnTo>
                  <a:lnTo>
                    <a:pt x="94" y="87"/>
                  </a:lnTo>
                  <a:lnTo>
                    <a:pt x="99" y="89"/>
                  </a:lnTo>
                  <a:lnTo>
                    <a:pt x="105" y="91"/>
                  </a:lnTo>
                  <a:lnTo>
                    <a:pt x="111" y="89"/>
                  </a:lnTo>
                  <a:lnTo>
                    <a:pt x="116" y="87"/>
                  </a:lnTo>
                  <a:lnTo>
                    <a:pt x="120" y="82"/>
                  </a:lnTo>
                  <a:lnTo>
                    <a:pt x="120" y="76"/>
                  </a:lnTo>
                  <a:lnTo>
                    <a:pt x="120" y="31"/>
                  </a:lnTo>
                  <a:lnTo>
                    <a:pt x="196" y="31"/>
                  </a:lnTo>
                  <a:lnTo>
                    <a:pt x="202" y="30"/>
                  </a:lnTo>
                  <a:lnTo>
                    <a:pt x="207" y="26"/>
                  </a:lnTo>
                  <a:lnTo>
                    <a:pt x="209" y="21"/>
                  </a:lnTo>
                  <a:lnTo>
                    <a:pt x="210" y="16"/>
                  </a:lnTo>
                  <a:lnTo>
                    <a:pt x="209" y="10"/>
                  </a:lnTo>
                  <a:lnTo>
                    <a:pt x="207" y="5"/>
                  </a:lnTo>
                  <a:lnTo>
                    <a:pt x="202" y="1"/>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Text Placeholder 2">
            <a:extLst>
              <a:ext uri="{FF2B5EF4-FFF2-40B4-BE49-F238E27FC236}">
                <a16:creationId xmlns:a16="http://schemas.microsoft.com/office/drawing/2014/main" id="{360D260B-8A66-E444-7EE3-4F819FB52EFD}"/>
              </a:ext>
            </a:extLst>
          </p:cNvPr>
          <p:cNvSpPr txBox="1">
            <a:spLocks/>
          </p:cNvSpPr>
          <p:nvPr/>
        </p:nvSpPr>
        <p:spPr>
          <a:xfrm>
            <a:off x="2093079" y="1594187"/>
            <a:ext cx="611104" cy="43088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00000"/>
              </a:lnSpc>
              <a:spcBef>
                <a:spcPts val="0"/>
              </a:spcBef>
            </a:pPr>
            <a:r>
              <a:rPr lang="en-US" sz="2800" dirty="0">
                <a:solidFill>
                  <a:schemeClr val="accent1">
                    <a:lumMod val="50000"/>
                  </a:schemeClr>
                </a:solidFill>
                <a:latin typeface="Segoe UI Semibold" panose="020B0702040204020203" pitchFamily="34" charset="0"/>
                <a:cs typeface="Segoe UI Semibold" panose="020B0702040204020203" pitchFamily="34" charset="0"/>
              </a:rPr>
              <a:t>SO</a:t>
            </a:r>
          </a:p>
        </p:txBody>
      </p:sp>
      <p:sp>
        <p:nvSpPr>
          <p:cNvPr id="14" name="Rectangle 13">
            <a:extLst>
              <a:ext uri="{FF2B5EF4-FFF2-40B4-BE49-F238E27FC236}">
                <a16:creationId xmlns:a16="http://schemas.microsoft.com/office/drawing/2014/main" id="{264CFC51-0EE9-99BF-2555-4E6D6B50EDE5}"/>
              </a:ext>
            </a:extLst>
          </p:cNvPr>
          <p:cNvSpPr/>
          <p:nvPr/>
        </p:nvSpPr>
        <p:spPr>
          <a:xfrm rot="2700000">
            <a:off x="4304870" y="1253391"/>
            <a:ext cx="1130013" cy="1130013"/>
          </a:xfrm>
          <a:prstGeom prst="rect">
            <a:avLst/>
          </a:prstGeom>
          <a:solidFill>
            <a:schemeClr val="accent1">
              <a:lumMod val="50000"/>
            </a:schemeClr>
          </a:solidFill>
          <a:ln>
            <a:noFill/>
          </a:ln>
          <a:scene3d>
            <a:camera prst="orthographicFront"/>
            <a:lightRig rig="threePt" dir="t"/>
          </a:scene3d>
          <a:sp3d>
            <a:bevelT prst="relaxedInset"/>
          </a:sp3d>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AEF69577-EDCC-6BAB-ED2C-7CD4A7671153}"/>
              </a:ext>
            </a:extLst>
          </p:cNvPr>
          <p:cNvSpPr/>
          <p:nvPr/>
        </p:nvSpPr>
        <p:spPr>
          <a:xfrm rot="2700000">
            <a:off x="4474197" y="1429866"/>
            <a:ext cx="782028" cy="782028"/>
          </a:xfrm>
          <a:prstGeom prst="rect">
            <a:avLst/>
          </a:prstGeom>
          <a:solidFill>
            <a:schemeClr val="accent1">
              <a:lumMod val="50000"/>
            </a:schemeClr>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6" name="Snip Diagonal Corner Rectangle 82">
            <a:extLst>
              <a:ext uri="{FF2B5EF4-FFF2-40B4-BE49-F238E27FC236}">
                <a16:creationId xmlns:a16="http://schemas.microsoft.com/office/drawing/2014/main" id="{2AF52295-EF15-320A-6C27-E3171CB8F547}"/>
              </a:ext>
            </a:extLst>
          </p:cNvPr>
          <p:cNvSpPr/>
          <p:nvPr/>
        </p:nvSpPr>
        <p:spPr>
          <a:xfrm flipH="1">
            <a:off x="3773645" y="1995138"/>
            <a:ext cx="2192462" cy="4756722"/>
          </a:xfrm>
          <a:prstGeom prst="snip2DiagRect">
            <a:avLst>
              <a:gd name="adj1" fmla="val 0"/>
              <a:gd name="adj2" fmla="val 21555"/>
            </a:avLst>
          </a:prstGeom>
          <a:gradFill flip="none" rotWithShape="1">
            <a:gsLst>
              <a:gs pos="100000">
                <a:srgbClr val="69AFC0"/>
              </a:gs>
              <a:gs pos="0">
                <a:srgbClr val="12568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7" name="Freeform 83">
            <a:extLst>
              <a:ext uri="{FF2B5EF4-FFF2-40B4-BE49-F238E27FC236}">
                <a16:creationId xmlns:a16="http://schemas.microsoft.com/office/drawing/2014/main" id="{B31FB834-70F6-3B67-E76C-866FC67A2256}"/>
              </a:ext>
            </a:extLst>
          </p:cNvPr>
          <p:cNvSpPr/>
          <p:nvPr/>
        </p:nvSpPr>
        <p:spPr>
          <a:xfrm rot="18900000" flipH="1">
            <a:off x="4304870" y="1253391"/>
            <a:ext cx="1130013" cy="1130013"/>
          </a:xfrm>
          <a:custGeom>
            <a:avLst/>
            <a:gdLst>
              <a:gd name="connsiteX0" fmla="*/ 0 w 1130013"/>
              <a:gd name="connsiteY0" fmla="*/ 0 h 1130013"/>
              <a:gd name="connsiteX1" fmla="*/ 6598 w 1130013"/>
              <a:gd name="connsiteY1" fmla="*/ 0 h 1130013"/>
              <a:gd name="connsiteX2" fmla="*/ 1130013 w 1130013"/>
              <a:gd name="connsiteY2" fmla="*/ 1123415 h 1130013"/>
              <a:gd name="connsiteX3" fmla="*/ 1130013 w 1130013"/>
              <a:gd name="connsiteY3" fmla="*/ 1130013 h 1130013"/>
              <a:gd name="connsiteX4" fmla="*/ 0 w 1130013"/>
              <a:gd name="connsiteY4" fmla="*/ 1130013 h 113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013" h="1130013">
                <a:moveTo>
                  <a:pt x="0" y="0"/>
                </a:moveTo>
                <a:lnTo>
                  <a:pt x="6598" y="0"/>
                </a:lnTo>
                <a:lnTo>
                  <a:pt x="1130013" y="1123415"/>
                </a:lnTo>
                <a:lnTo>
                  <a:pt x="1130013" y="1130013"/>
                </a:lnTo>
                <a:lnTo>
                  <a:pt x="0" y="1130013"/>
                </a:lnTo>
                <a:close/>
              </a:path>
            </a:pathLst>
          </a:custGeom>
          <a:solidFill>
            <a:schemeClr val="accent1">
              <a:lumMod val="50000"/>
            </a:schemeClr>
          </a:solidFill>
          <a:ln>
            <a:noFill/>
          </a:ln>
          <a:scene3d>
            <a:camera prst="orthographicFront"/>
            <a:lightRig rig="threePt" dir="t"/>
          </a:scene3d>
          <a:sp3d>
            <a:bevelT/>
          </a:sp3d>
        </p:spPr>
        <p:txBody>
          <a:bodyPr vert="horz" wrap="square" lIns="91440" tIns="45720" rIns="91440" bIns="45720" numCol="1" anchor="t" anchorCtr="0" compatLnSpc="1">
            <a:prstTxWarp prst="textNoShape">
              <a:avLst/>
            </a:prstTxWarp>
          </a:bodyPr>
          <a:lstStyle/>
          <a:p>
            <a:endParaRPr lang="en-US"/>
          </a:p>
        </p:txBody>
      </p:sp>
      <p:sp>
        <p:nvSpPr>
          <p:cNvPr id="18" name="Text Placeholder 2">
            <a:extLst>
              <a:ext uri="{FF2B5EF4-FFF2-40B4-BE49-F238E27FC236}">
                <a16:creationId xmlns:a16="http://schemas.microsoft.com/office/drawing/2014/main" id="{DC3AAA04-376E-76FF-8BB6-CD55C631BECA}"/>
              </a:ext>
            </a:extLst>
          </p:cNvPr>
          <p:cNvSpPr txBox="1">
            <a:spLocks/>
          </p:cNvSpPr>
          <p:nvPr/>
        </p:nvSpPr>
        <p:spPr>
          <a:xfrm>
            <a:off x="3878228" y="2612659"/>
            <a:ext cx="2008235" cy="3488134"/>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ctr">
              <a:lnSpc>
                <a:spcPts val="1700"/>
              </a:lnSpc>
              <a:spcBef>
                <a:spcPts val="0"/>
              </a:spcBef>
              <a:buFont typeface="+mj-lt"/>
              <a:buAutoNum type="arabicPeriod"/>
            </a:pPr>
            <a:r>
              <a:rPr lang="en-US" sz="1600" dirty="0">
                <a:solidFill>
                  <a:schemeClr val="bg1"/>
                </a:solidFill>
              </a:rPr>
              <a:t>Enhance job stability through long-term incentive policies.</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Develop an attractive work environment to reduce external competition for skilled employees.</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Improve promotion policies to ensure high-performing employees stay. </a:t>
            </a:r>
            <a:endParaRPr lang="en-US" sz="1600" dirty="0">
              <a:solidFill>
                <a:schemeClr val="bg1"/>
              </a:solidFill>
              <a:latin typeface="Segoe UI" panose="020B0502040204020203" pitchFamily="34" charset="0"/>
              <a:cs typeface="Segoe UI" panose="020B0502040204020203" pitchFamily="34" charset="0"/>
            </a:endParaRPr>
          </a:p>
        </p:txBody>
      </p:sp>
      <p:sp>
        <p:nvSpPr>
          <p:cNvPr id="19" name="Text Placeholder 2">
            <a:extLst>
              <a:ext uri="{FF2B5EF4-FFF2-40B4-BE49-F238E27FC236}">
                <a16:creationId xmlns:a16="http://schemas.microsoft.com/office/drawing/2014/main" id="{22ED54D0-53A8-D324-6318-E765B3AA1D41}"/>
              </a:ext>
            </a:extLst>
          </p:cNvPr>
          <p:cNvSpPr txBox="1">
            <a:spLocks/>
          </p:cNvSpPr>
          <p:nvPr/>
        </p:nvSpPr>
        <p:spPr>
          <a:xfrm>
            <a:off x="4969500" y="1571637"/>
            <a:ext cx="438772" cy="43088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00000"/>
              </a:lnSpc>
              <a:spcBef>
                <a:spcPts val="0"/>
              </a:spcBef>
            </a:pPr>
            <a:r>
              <a:rPr lang="en-US" sz="2800" dirty="0">
                <a:solidFill>
                  <a:schemeClr val="bg1"/>
                </a:solidFill>
                <a:latin typeface="Segoe UI Semibold" panose="020B0702040204020203" pitchFamily="34" charset="0"/>
                <a:cs typeface="Segoe UI Semibold" panose="020B0702040204020203" pitchFamily="34" charset="0"/>
              </a:rPr>
              <a:t>ST</a:t>
            </a:r>
          </a:p>
        </p:txBody>
      </p:sp>
      <p:grpSp>
        <p:nvGrpSpPr>
          <p:cNvPr id="20" name="Group 19">
            <a:extLst>
              <a:ext uri="{FF2B5EF4-FFF2-40B4-BE49-F238E27FC236}">
                <a16:creationId xmlns:a16="http://schemas.microsoft.com/office/drawing/2014/main" id="{6AD432D5-CA3B-7ED2-DE1B-B0FF9869721B}"/>
              </a:ext>
            </a:extLst>
          </p:cNvPr>
          <p:cNvGrpSpPr/>
          <p:nvPr/>
        </p:nvGrpSpPr>
        <p:grpSpPr>
          <a:xfrm>
            <a:off x="4559967" y="6152566"/>
            <a:ext cx="619820" cy="571340"/>
            <a:chOff x="4313201" y="1920875"/>
            <a:chExt cx="284163" cy="261938"/>
          </a:xfrm>
          <a:solidFill>
            <a:srgbClr val="B0F7F4"/>
          </a:solidFill>
          <a:effectLst/>
        </p:grpSpPr>
        <p:sp>
          <p:nvSpPr>
            <p:cNvPr id="21" name="Freeform 3131">
              <a:extLst>
                <a:ext uri="{FF2B5EF4-FFF2-40B4-BE49-F238E27FC236}">
                  <a16:creationId xmlns:a16="http://schemas.microsoft.com/office/drawing/2014/main" id="{B15F7F1E-8032-6027-1111-46695C9F9613}"/>
                </a:ext>
              </a:extLst>
            </p:cNvPr>
            <p:cNvSpPr>
              <a:spLocks/>
            </p:cNvSpPr>
            <p:nvPr/>
          </p:nvSpPr>
          <p:spPr bwMode="auto">
            <a:xfrm>
              <a:off x="4313201" y="1920875"/>
              <a:ext cx="236538" cy="200025"/>
            </a:xfrm>
            <a:custGeom>
              <a:avLst/>
              <a:gdLst>
                <a:gd name="T0" fmla="*/ 599 w 599"/>
                <a:gd name="T1" fmla="*/ 12 h 503"/>
                <a:gd name="T2" fmla="*/ 599 w 599"/>
                <a:gd name="T3" fmla="*/ 7 h 503"/>
                <a:gd name="T4" fmla="*/ 595 w 599"/>
                <a:gd name="T5" fmla="*/ 3 h 503"/>
                <a:gd name="T6" fmla="*/ 592 w 599"/>
                <a:gd name="T7" fmla="*/ 1 h 503"/>
                <a:gd name="T8" fmla="*/ 587 w 599"/>
                <a:gd name="T9" fmla="*/ 0 h 503"/>
                <a:gd name="T10" fmla="*/ 12 w 599"/>
                <a:gd name="T11" fmla="*/ 0 h 503"/>
                <a:gd name="T12" fmla="*/ 8 w 599"/>
                <a:gd name="T13" fmla="*/ 1 h 503"/>
                <a:gd name="T14" fmla="*/ 4 w 599"/>
                <a:gd name="T15" fmla="*/ 3 h 503"/>
                <a:gd name="T16" fmla="*/ 2 w 599"/>
                <a:gd name="T17" fmla="*/ 7 h 503"/>
                <a:gd name="T18" fmla="*/ 0 w 599"/>
                <a:gd name="T19" fmla="*/ 12 h 503"/>
                <a:gd name="T20" fmla="*/ 0 w 599"/>
                <a:gd name="T21" fmla="*/ 371 h 503"/>
                <a:gd name="T22" fmla="*/ 2 w 599"/>
                <a:gd name="T23" fmla="*/ 376 h 503"/>
                <a:gd name="T24" fmla="*/ 4 w 599"/>
                <a:gd name="T25" fmla="*/ 379 h 503"/>
                <a:gd name="T26" fmla="*/ 8 w 599"/>
                <a:gd name="T27" fmla="*/ 382 h 503"/>
                <a:gd name="T28" fmla="*/ 12 w 599"/>
                <a:gd name="T29" fmla="*/ 383 h 503"/>
                <a:gd name="T30" fmla="*/ 96 w 599"/>
                <a:gd name="T31" fmla="*/ 383 h 503"/>
                <a:gd name="T32" fmla="*/ 96 w 599"/>
                <a:gd name="T33" fmla="*/ 490 h 503"/>
                <a:gd name="T34" fmla="*/ 97 w 599"/>
                <a:gd name="T35" fmla="*/ 493 h 503"/>
                <a:gd name="T36" fmla="*/ 98 w 599"/>
                <a:gd name="T37" fmla="*/ 497 h 503"/>
                <a:gd name="T38" fmla="*/ 100 w 599"/>
                <a:gd name="T39" fmla="*/ 499 h 503"/>
                <a:gd name="T40" fmla="*/ 104 w 599"/>
                <a:gd name="T41" fmla="*/ 502 h 503"/>
                <a:gd name="T42" fmla="*/ 106 w 599"/>
                <a:gd name="T43" fmla="*/ 502 h 503"/>
                <a:gd name="T44" fmla="*/ 109 w 599"/>
                <a:gd name="T45" fmla="*/ 503 h 503"/>
                <a:gd name="T46" fmla="*/ 112 w 599"/>
                <a:gd name="T47" fmla="*/ 502 h 503"/>
                <a:gd name="T48" fmla="*/ 117 w 599"/>
                <a:gd name="T49" fmla="*/ 499 h 503"/>
                <a:gd name="T50" fmla="*/ 232 w 599"/>
                <a:gd name="T51" fmla="*/ 383 h 503"/>
                <a:gd name="T52" fmla="*/ 288 w 599"/>
                <a:gd name="T53" fmla="*/ 383 h 503"/>
                <a:gd name="T54" fmla="*/ 288 w 599"/>
                <a:gd name="T55" fmla="*/ 251 h 503"/>
                <a:gd name="T56" fmla="*/ 288 w 599"/>
                <a:gd name="T57" fmla="*/ 246 h 503"/>
                <a:gd name="T58" fmla="*/ 291 w 599"/>
                <a:gd name="T59" fmla="*/ 242 h 503"/>
                <a:gd name="T60" fmla="*/ 295 w 599"/>
                <a:gd name="T61" fmla="*/ 240 h 503"/>
                <a:gd name="T62" fmla="*/ 300 w 599"/>
                <a:gd name="T63" fmla="*/ 239 h 503"/>
                <a:gd name="T64" fmla="*/ 599 w 599"/>
                <a:gd name="T65" fmla="*/ 239 h 503"/>
                <a:gd name="T66" fmla="*/ 599 w 599"/>
                <a:gd name="T67" fmla="*/ 1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9" h="503">
                  <a:moveTo>
                    <a:pt x="599" y="12"/>
                  </a:moveTo>
                  <a:lnTo>
                    <a:pt x="599" y="7"/>
                  </a:lnTo>
                  <a:lnTo>
                    <a:pt x="595" y="3"/>
                  </a:lnTo>
                  <a:lnTo>
                    <a:pt x="592" y="1"/>
                  </a:lnTo>
                  <a:lnTo>
                    <a:pt x="587" y="0"/>
                  </a:lnTo>
                  <a:lnTo>
                    <a:pt x="12" y="0"/>
                  </a:lnTo>
                  <a:lnTo>
                    <a:pt x="8" y="1"/>
                  </a:lnTo>
                  <a:lnTo>
                    <a:pt x="4" y="3"/>
                  </a:lnTo>
                  <a:lnTo>
                    <a:pt x="2" y="7"/>
                  </a:lnTo>
                  <a:lnTo>
                    <a:pt x="0" y="12"/>
                  </a:lnTo>
                  <a:lnTo>
                    <a:pt x="0" y="371"/>
                  </a:lnTo>
                  <a:lnTo>
                    <a:pt x="2" y="376"/>
                  </a:lnTo>
                  <a:lnTo>
                    <a:pt x="4" y="379"/>
                  </a:lnTo>
                  <a:lnTo>
                    <a:pt x="8" y="382"/>
                  </a:lnTo>
                  <a:lnTo>
                    <a:pt x="12" y="383"/>
                  </a:lnTo>
                  <a:lnTo>
                    <a:pt x="96" y="383"/>
                  </a:lnTo>
                  <a:lnTo>
                    <a:pt x="96" y="490"/>
                  </a:lnTo>
                  <a:lnTo>
                    <a:pt x="97" y="493"/>
                  </a:lnTo>
                  <a:lnTo>
                    <a:pt x="98" y="497"/>
                  </a:lnTo>
                  <a:lnTo>
                    <a:pt x="100" y="499"/>
                  </a:lnTo>
                  <a:lnTo>
                    <a:pt x="104" y="502"/>
                  </a:lnTo>
                  <a:lnTo>
                    <a:pt x="106" y="502"/>
                  </a:lnTo>
                  <a:lnTo>
                    <a:pt x="109" y="503"/>
                  </a:lnTo>
                  <a:lnTo>
                    <a:pt x="112" y="502"/>
                  </a:lnTo>
                  <a:lnTo>
                    <a:pt x="117" y="499"/>
                  </a:lnTo>
                  <a:lnTo>
                    <a:pt x="232" y="383"/>
                  </a:lnTo>
                  <a:lnTo>
                    <a:pt x="288" y="383"/>
                  </a:lnTo>
                  <a:lnTo>
                    <a:pt x="288" y="251"/>
                  </a:lnTo>
                  <a:lnTo>
                    <a:pt x="288" y="246"/>
                  </a:lnTo>
                  <a:lnTo>
                    <a:pt x="291" y="242"/>
                  </a:lnTo>
                  <a:lnTo>
                    <a:pt x="295" y="240"/>
                  </a:lnTo>
                  <a:lnTo>
                    <a:pt x="300" y="239"/>
                  </a:lnTo>
                  <a:lnTo>
                    <a:pt x="599" y="239"/>
                  </a:lnTo>
                  <a:lnTo>
                    <a:pt x="59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132">
              <a:extLst>
                <a:ext uri="{FF2B5EF4-FFF2-40B4-BE49-F238E27FC236}">
                  <a16:creationId xmlns:a16="http://schemas.microsoft.com/office/drawing/2014/main" id="{32CA709D-6E04-284D-8FA8-578CF8573AFC}"/>
                </a:ext>
              </a:extLst>
            </p:cNvPr>
            <p:cNvSpPr>
              <a:spLocks/>
            </p:cNvSpPr>
            <p:nvPr/>
          </p:nvSpPr>
          <p:spPr bwMode="auto">
            <a:xfrm>
              <a:off x="4437026" y="2025650"/>
              <a:ext cx="160338" cy="157163"/>
            </a:xfrm>
            <a:custGeom>
              <a:avLst/>
              <a:gdLst>
                <a:gd name="T0" fmla="*/ 395 w 407"/>
                <a:gd name="T1" fmla="*/ 0 h 394"/>
                <a:gd name="T2" fmla="*/ 12 w 407"/>
                <a:gd name="T3" fmla="*/ 0 h 394"/>
                <a:gd name="T4" fmla="*/ 0 w 407"/>
                <a:gd name="T5" fmla="*/ 0 h 394"/>
                <a:gd name="T6" fmla="*/ 0 w 407"/>
                <a:gd name="T7" fmla="*/ 11 h 394"/>
                <a:gd name="T8" fmla="*/ 0 w 407"/>
                <a:gd name="T9" fmla="*/ 252 h 394"/>
                <a:gd name="T10" fmla="*/ 0 w 407"/>
                <a:gd name="T11" fmla="*/ 255 h 394"/>
                <a:gd name="T12" fmla="*/ 4 w 407"/>
                <a:gd name="T13" fmla="*/ 260 h 394"/>
                <a:gd name="T14" fmla="*/ 7 w 407"/>
                <a:gd name="T15" fmla="*/ 262 h 394"/>
                <a:gd name="T16" fmla="*/ 12 w 407"/>
                <a:gd name="T17" fmla="*/ 264 h 394"/>
                <a:gd name="T18" fmla="*/ 193 w 407"/>
                <a:gd name="T19" fmla="*/ 264 h 394"/>
                <a:gd name="T20" fmla="*/ 198 w 407"/>
                <a:gd name="T21" fmla="*/ 264 h 394"/>
                <a:gd name="T22" fmla="*/ 314 w 407"/>
                <a:gd name="T23" fmla="*/ 391 h 394"/>
                <a:gd name="T24" fmla="*/ 319 w 407"/>
                <a:gd name="T25" fmla="*/ 394 h 394"/>
                <a:gd name="T26" fmla="*/ 324 w 407"/>
                <a:gd name="T27" fmla="*/ 394 h 394"/>
                <a:gd name="T28" fmla="*/ 325 w 407"/>
                <a:gd name="T29" fmla="*/ 394 h 394"/>
                <a:gd name="T30" fmla="*/ 327 w 407"/>
                <a:gd name="T31" fmla="*/ 394 h 394"/>
                <a:gd name="T32" fmla="*/ 331 w 407"/>
                <a:gd name="T33" fmla="*/ 392 h 394"/>
                <a:gd name="T34" fmla="*/ 333 w 407"/>
                <a:gd name="T35" fmla="*/ 390 h 394"/>
                <a:gd name="T36" fmla="*/ 334 w 407"/>
                <a:gd name="T37" fmla="*/ 386 h 394"/>
                <a:gd name="T38" fmla="*/ 336 w 407"/>
                <a:gd name="T39" fmla="*/ 383 h 394"/>
                <a:gd name="T40" fmla="*/ 336 w 407"/>
                <a:gd name="T41" fmla="*/ 276 h 394"/>
                <a:gd name="T42" fmla="*/ 336 w 407"/>
                <a:gd name="T43" fmla="*/ 264 h 394"/>
                <a:gd name="T44" fmla="*/ 347 w 407"/>
                <a:gd name="T45" fmla="*/ 264 h 394"/>
                <a:gd name="T46" fmla="*/ 395 w 407"/>
                <a:gd name="T47" fmla="*/ 264 h 394"/>
                <a:gd name="T48" fmla="*/ 400 w 407"/>
                <a:gd name="T49" fmla="*/ 262 h 394"/>
                <a:gd name="T50" fmla="*/ 403 w 407"/>
                <a:gd name="T51" fmla="*/ 260 h 394"/>
                <a:gd name="T52" fmla="*/ 406 w 407"/>
                <a:gd name="T53" fmla="*/ 257 h 394"/>
                <a:gd name="T54" fmla="*/ 407 w 407"/>
                <a:gd name="T55" fmla="*/ 252 h 394"/>
                <a:gd name="T56" fmla="*/ 407 w 407"/>
                <a:gd name="T57" fmla="*/ 11 h 394"/>
                <a:gd name="T58" fmla="*/ 406 w 407"/>
                <a:gd name="T59" fmla="*/ 7 h 394"/>
                <a:gd name="T60" fmla="*/ 403 w 407"/>
                <a:gd name="T61" fmla="*/ 3 h 394"/>
                <a:gd name="T62" fmla="*/ 400 w 407"/>
                <a:gd name="T63" fmla="*/ 1 h 394"/>
                <a:gd name="T64" fmla="*/ 395 w 407"/>
                <a:gd name="T65"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7" h="394">
                  <a:moveTo>
                    <a:pt x="395" y="0"/>
                  </a:moveTo>
                  <a:lnTo>
                    <a:pt x="12" y="0"/>
                  </a:lnTo>
                  <a:lnTo>
                    <a:pt x="0" y="0"/>
                  </a:lnTo>
                  <a:lnTo>
                    <a:pt x="0" y="11"/>
                  </a:lnTo>
                  <a:lnTo>
                    <a:pt x="0" y="252"/>
                  </a:lnTo>
                  <a:lnTo>
                    <a:pt x="0" y="255"/>
                  </a:lnTo>
                  <a:lnTo>
                    <a:pt x="4" y="260"/>
                  </a:lnTo>
                  <a:lnTo>
                    <a:pt x="7" y="262"/>
                  </a:lnTo>
                  <a:lnTo>
                    <a:pt x="12" y="264"/>
                  </a:lnTo>
                  <a:lnTo>
                    <a:pt x="193" y="264"/>
                  </a:lnTo>
                  <a:lnTo>
                    <a:pt x="198" y="264"/>
                  </a:lnTo>
                  <a:lnTo>
                    <a:pt x="314" y="391"/>
                  </a:lnTo>
                  <a:lnTo>
                    <a:pt x="319" y="394"/>
                  </a:lnTo>
                  <a:lnTo>
                    <a:pt x="324" y="394"/>
                  </a:lnTo>
                  <a:lnTo>
                    <a:pt x="325" y="394"/>
                  </a:lnTo>
                  <a:lnTo>
                    <a:pt x="327" y="394"/>
                  </a:lnTo>
                  <a:lnTo>
                    <a:pt x="331" y="392"/>
                  </a:lnTo>
                  <a:lnTo>
                    <a:pt x="333" y="390"/>
                  </a:lnTo>
                  <a:lnTo>
                    <a:pt x="334" y="386"/>
                  </a:lnTo>
                  <a:lnTo>
                    <a:pt x="336" y="383"/>
                  </a:lnTo>
                  <a:lnTo>
                    <a:pt x="336" y="276"/>
                  </a:lnTo>
                  <a:lnTo>
                    <a:pt x="336" y="264"/>
                  </a:lnTo>
                  <a:lnTo>
                    <a:pt x="347" y="264"/>
                  </a:lnTo>
                  <a:lnTo>
                    <a:pt x="395" y="264"/>
                  </a:lnTo>
                  <a:lnTo>
                    <a:pt x="400" y="262"/>
                  </a:lnTo>
                  <a:lnTo>
                    <a:pt x="403" y="260"/>
                  </a:lnTo>
                  <a:lnTo>
                    <a:pt x="406" y="257"/>
                  </a:lnTo>
                  <a:lnTo>
                    <a:pt x="407" y="252"/>
                  </a:lnTo>
                  <a:lnTo>
                    <a:pt x="407" y="11"/>
                  </a:lnTo>
                  <a:lnTo>
                    <a:pt x="406" y="7"/>
                  </a:lnTo>
                  <a:lnTo>
                    <a:pt x="403" y="3"/>
                  </a:lnTo>
                  <a:lnTo>
                    <a:pt x="400" y="1"/>
                  </a:lnTo>
                  <a:lnTo>
                    <a:pt x="3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Rectangle 22">
            <a:extLst>
              <a:ext uri="{FF2B5EF4-FFF2-40B4-BE49-F238E27FC236}">
                <a16:creationId xmlns:a16="http://schemas.microsoft.com/office/drawing/2014/main" id="{C826BAB0-E9DE-8C32-FDED-C46DAF417F9E}"/>
              </a:ext>
            </a:extLst>
          </p:cNvPr>
          <p:cNvSpPr/>
          <p:nvPr/>
        </p:nvSpPr>
        <p:spPr>
          <a:xfrm rot="2700000">
            <a:off x="7086055" y="5692041"/>
            <a:ext cx="1130013" cy="1130013"/>
          </a:xfrm>
          <a:prstGeom prst="rect">
            <a:avLst/>
          </a:prstGeom>
          <a:gradFill flip="none" rotWithShape="1">
            <a:gsLst>
              <a:gs pos="100000">
                <a:srgbClr val="4186A2"/>
              </a:gs>
              <a:gs pos="0">
                <a:srgbClr val="B0F7F4"/>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4" name="Rectangle 23">
            <a:extLst>
              <a:ext uri="{FF2B5EF4-FFF2-40B4-BE49-F238E27FC236}">
                <a16:creationId xmlns:a16="http://schemas.microsoft.com/office/drawing/2014/main" id="{6F479572-6364-823F-92F6-8662EA32C30F}"/>
              </a:ext>
            </a:extLst>
          </p:cNvPr>
          <p:cNvSpPr/>
          <p:nvPr/>
        </p:nvSpPr>
        <p:spPr>
          <a:xfrm rot="2700000">
            <a:off x="7264752" y="5870738"/>
            <a:ext cx="772618" cy="772618"/>
          </a:xfrm>
          <a:prstGeom prst="rect">
            <a:avLst/>
          </a:prstGeom>
          <a:gradFill flip="none" rotWithShape="1">
            <a:gsLst>
              <a:gs pos="100000">
                <a:srgbClr val="4186A2"/>
              </a:gs>
              <a:gs pos="0">
                <a:srgbClr val="B0F7F4"/>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Snip Diagonal Corner Rectangle 94">
            <a:extLst>
              <a:ext uri="{FF2B5EF4-FFF2-40B4-BE49-F238E27FC236}">
                <a16:creationId xmlns:a16="http://schemas.microsoft.com/office/drawing/2014/main" id="{D325B49C-76BE-31DF-1F99-F4D0DA6A373D}"/>
              </a:ext>
            </a:extLst>
          </p:cNvPr>
          <p:cNvSpPr/>
          <p:nvPr/>
        </p:nvSpPr>
        <p:spPr>
          <a:xfrm flipH="1">
            <a:off x="6554830" y="6433787"/>
            <a:ext cx="2192462" cy="4756721"/>
          </a:xfrm>
          <a:prstGeom prst="snip2DiagRect">
            <a:avLst>
              <a:gd name="adj1" fmla="val 0"/>
              <a:gd name="adj2" fmla="val 21555"/>
            </a:avLst>
          </a:prstGeom>
          <a:gradFill flip="none" rotWithShape="1">
            <a:gsLst>
              <a:gs pos="100000">
                <a:srgbClr val="69AFC0"/>
              </a:gs>
              <a:gs pos="0">
                <a:srgbClr val="12568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6" name="Freeform 95">
            <a:extLst>
              <a:ext uri="{FF2B5EF4-FFF2-40B4-BE49-F238E27FC236}">
                <a16:creationId xmlns:a16="http://schemas.microsoft.com/office/drawing/2014/main" id="{201C7CA5-30C8-45B1-68A9-4A7EDD5D668D}"/>
              </a:ext>
            </a:extLst>
          </p:cNvPr>
          <p:cNvSpPr/>
          <p:nvPr/>
        </p:nvSpPr>
        <p:spPr>
          <a:xfrm rot="18900000" flipH="1">
            <a:off x="7086055" y="5692041"/>
            <a:ext cx="1130013" cy="1130013"/>
          </a:xfrm>
          <a:custGeom>
            <a:avLst/>
            <a:gdLst>
              <a:gd name="connsiteX0" fmla="*/ 0 w 1130013"/>
              <a:gd name="connsiteY0" fmla="*/ 0 h 1130013"/>
              <a:gd name="connsiteX1" fmla="*/ 6598 w 1130013"/>
              <a:gd name="connsiteY1" fmla="*/ 0 h 1130013"/>
              <a:gd name="connsiteX2" fmla="*/ 1130013 w 1130013"/>
              <a:gd name="connsiteY2" fmla="*/ 1123415 h 1130013"/>
              <a:gd name="connsiteX3" fmla="*/ 1130013 w 1130013"/>
              <a:gd name="connsiteY3" fmla="*/ 1130013 h 1130013"/>
              <a:gd name="connsiteX4" fmla="*/ 0 w 1130013"/>
              <a:gd name="connsiteY4" fmla="*/ 1130013 h 113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013" h="1130013">
                <a:moveTo>
                  <a:pt x="0" y="0"/>
                </a:moveTo>
                <a:lnTo>
                  <a:pt x="6598" y="0"/>
                </a:lnTo>
                <a:lnTo>
                  <a:pt x="1130013" y="1123415"/>
                </a:lnTo>
                <a:lnTo>
                  <a:pt x="1130013" y="1130013"/>
                </a:lnTo>
                <a:lnTo>
                  <a:pt x="0" y="1130013"/>
                </a:lnTo>
                <a:close/>
              </a:path>
            </a:pathLst>
          </a:cu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sp>
        <p:nvSpPr>
          <p:cNvPr id="27" name="Text Placeholder 2">
            <a:extLst>
              <a:ext uri="{FF2B5EF4-FFF2-40B4-BE49-F238E27FC236}">
                <a16:creationId xmlns:a16="http://schemas.microsoft.com/office/drawing/2014/main" id="{1FFF72FA-C22D-585B-5A4E-FE646D6CC0A7}"/>
              </a:ext>
            </a:extLst>
          </p:cNvPr>
          <p:cNvSpPr txBox="1">
            <a:spLocks/>
          </p:cNvSpPr>
          <p:nvPr/>
        </p:nvSpPr>
        <p:spPr>
          <a:xfrm>
            <a:off x="6646831" y="7116620"/>
            <a:ext cx="2002418" cy="3488134"/>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ctr">
              <a:lnSpc>
                <a:spcPts val="1700"/>
              </a:lnSpc>
              <a:spcBef>
                <a:spcPts val="0"/>
              </a:spcBef>
              <a:buFont typeface="+mj-lt"/>
              <a:buAutoNum type="arabicPeriod"/>
            </a:pPr>
            <a:r>
              <a:rPr lang="en-US" sz="1600" dirty="0">
                <a:solidFill>
                  <a:schemeClr val="bg1"/>
                </a:solidFill>
              </a:rPr>
              <a:t>Improve financial incentives and rewards to create a more competitive work environment.</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Implement sustainable professional development plans to empower employees.</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Enhance work-life balance through flexible policies. </a:t>
            </a:r>
            <a:endParaRPr lang="en-US" sz="1600" dirty="0">
              <a:solidFill>
                <a:schemeClr val="bg1"/>
              </a:solidFill>
              <a:latin typeface="Segoe UI" panose="020B0502040204020203" pitchFamily="34" charset="0"/>
              <a:cs typeface="Segoe UI" panose="020B0502040204020203" pitchFamily="34" charset="0"/>
            </a:endParaRPr>
          </a:p>
        </p:txBody>
      </p:sp>
      <p:sp>
        <p:nvSpPr>
          <p:cNvPr id="28" name="Text Placeholder 2">
            <a:extLst>
              <a:ext uri="{FF2B5EF4-FFF2-40B4-BE49-F238E27FC236}">
                <a16:creationId xmlns:a16="http://schemas.microsoft.com/office/drawing/2014/main" id="{3A007B17-1FA0-D362-4AAB-ABF4B2FB162C}"/>
              </a:ext>
            </a:extLst>
          </p:cNvPr>
          <p:cNvSpPr txBox="1">
            <a:spLocks/>
          </p:cNvSpPr>
          <p:nvPr/>
        </p:nvSpPr>
        <p:spPr>
          <a:xfrm>
            <a:off x="7533137" y="6010287"/>
            <a:ext cx="916964" cy="43088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00000"/>
              </a:lnSpc>
              <a:spcBef>
                <a:spcPts val="0"/>
              </a:spcBef>
            </a:pPr>
            <a:r>
              <a:rPr lang="en-US" sz="2800" b="1" dirty="0">
                <a:solidFill>
                  <a:schemeClr val="accent1">
                    <a:lumMod val="50000"/>
                  </a:schemeClr>
                </a:solidFill>
                <a:latin typeface="Segoe UI Semibold" panose="020B0702040204020203" pitchFamily="34" charset="0"/>
                <a:cs typeface="Segoe UI Semibold" panose="020B0702040204020203" pitchFamily="34" charset="0"/>
              </a:rPr>
              <a:t>WO</a:t>
            </a:r>
          </a:p>
        </p:txBody>
      </p:sp>
      <p:grpSp>
        <p:nvGrpSpPr>
          <p:cNvPr id="29" name="Group 28">
            <a:extLst>
              <a:ext uri="{FF2B5EF4-FFF2-40B4-BE49-F238E27FC236}">
                <a16:creationId xmlns:a16="http://schemas.microsoft.com/office/drawing/2014/main" id="{91B28DCA-E5CA-BBC7-F35B-973B04188466}"/>
              </a:ext>
            </a:extLst>
          </p:cNvPr>
          <p:cNvGrpSpPr/>
          <p:nvPr/>
        </p:nvGrpSpPr>
        <p:grpSpPr>
          <a:xfrm>
            <a:off x="7284238" y="10605728"/>
            <a:ext cx="632262" cy="498782"/>
            <a:chOff x="9883775" y="5410200"/>
            <a:chExt cx="285750" cy="225425"/>
          </a:xfrm>
          <a:solidFill>
            <a:srgbClr val="B0F7F4"/>
          </a:solidFill>
          <a:effectLst/>
        </p:grpSpPr>
        <p:sp>
          <p:nvSpPr>
            <p:cNvPr id="30" name="Freeform 3677">
              <a:extLst>
                <a:ext uri="{FF2B5EF4-FFF2-40B4-BE49-F238E27FC236}">
                  <a16:creationId xmlns:a16="http://schemas.microsoft.com/office/drawing/2014/main" id="{5B33CC01-96D0-5C18-AB04-AEE41D1F94FC}"/>
                </a:ext>
              </a:extLst>
            </p:cNvPr>
            <p:cNvSpPr>
              <a:spLocks/>
            </p:cNvSpPr>
            <p:nvPr/>
          </p:nvSpPr>
          <p:spPr bwMode="auto">
            <a:xfrm>
              <a:off x="10052050" y="5445125"/>
              <a:ext cx="117475" cy="190500"/>
            </a:xfrm>
            <a:custGeom>
              <a:avLst/>
              <a:gdLst>
                <a:gd name="T0" fmla="*/ 201 w 296"/>
                <a:gd name="T1" fmla="*/ 285 h 482"/>
                <a:gd name="T2" fmla="*/ 168 w 296"/>
                <a:gd name="T3" fmla="*/ 275 h 482"/>
                <a:gd name="T4" fmla="*/ 153 w 296"/>
                <a:gd name="T5" fmla="*/ 238 h 482"/>
                <a:gd name="T6" fmla="*/ 163 w 296"/>
                <a:gd name="T7" fmla="*/ 230 h 482"/>
                <a:gd name="T8" fmla="*/ 176 w 296"/>
                <a:gd name="T9" fmla="*/ 219 h 482"/>
                <a:gd name="T10" fmla="*/ 185 w 296"/>
                <a:gd name="T11" fmla="*/ 201 h 482"/>
                <a:gd name="T12" fmla="*/ 190 w 296"/>
                <a:gd name="T13" fmla="*/ 175 h 482"/>
                <a:gd name="T14" fmla="*/ 198 w 296"/>
                <a:gd name="T15" fmla="*/ 167 h 482"/>
                <a:gd name="T16" fmla="*/ 201 w 296"/>
                <a:gd name="T17" fmla="*/ 158 h 482"/>
                <a:gd name="T18" fmla="*/ 205 w 296"/>
                <a:gd name="T19" fmla="*/ 133 h 482"/>
                <a:gd name="T20" fmla="*/ 205 w 296"/>
                <a:gd name="T21" fmla="*/ 122 h 482"/>
                <a:gd name="T22" fmla="*/ 201 w 296"/>
                <a:gd name="T23" fmla="*/ 110 h 482"/>
                <a:gd name="T24" fmla="*/ 195 w 296"/>
                <a:gd name="T25" fmla="*/ 101 h 482"/>
                <a:gd name="T26" fmla="*/ 205 w 296"/>
                <a:gd name="T27" fmla="*/ 76 h 482"/>
                <a:gd name="T28" fmla="*/ 208 w 296"/>
                <a:gd name="T29" fmla="*/ 59 h 482"/>
                <a:gd name="T30" fmla="*/ 205 w 296"/>
                <a:gd name="T31" fmla="*/ 43 h 482"/>
                <a:gd name="T32" fmla="*/ 200 w 296"/>
                <a:gd name="T33" fmla="*/ 31 h 482"/>
                <a:gd name="T34" fmla="*/ 192 w 296"/>
                <a:gd name="T35" fmla="*/ 22 h 482"/>
                <a:gd name="T36" fmla="*/ 171 w 296"/>
                <a:gd name="T37" fmla="*/ 9 h 482"/>
                <a:gd name="T38" fmla="*/ 145 w 296"/>
                <a:gd name="T39" fmla="*/ 2 h 482"/>
                <a:gd name="T40" fmla="*/ 118 w 296"/>
                <a:gd name="T41" fmla="*/ 0 h 482"/>
                <a:gd name="T42" fmla="*/ 95 w 296"/>
                <a:gd name="T43" fmla="*/ 2 h 482"/>
                <a:gd name="T44" fmla="*/ 70 w 296"/>
                <a:gd name="T45" fmla="*/ 7 h 482"/>
                <a:gd name="T46" fmla="*/ 50 w 296"/>
                <a:gd name="T47" fmla="*/ 17 h 482"/>
                <a:gd name="T48" fmla="*/ 36 w 296"/>
                <a:gd name="T49" fmla="*/ 32 h 482"/>
                <a:gd name="T50" fmla="*/ 16 w 296"/>
                <a:gd name="T51" fmla="*/ 36 h 482"/>
                <a:gd name="T52" fmla="*/ 7 w 296"/>
                <a:gd name="T53" fmla="*/ 44 h 482"/>
                <a:gd name="T54" fmla="*/ 4 w 296"/>
                <a:gd name="T55" fmla="*/ 57 h 482"/>
                <a:gd name="T56" fmla="*/ 4 w 296"/>
                <a:gd name="T57" fmla="*/ 71 h 482"/>
                <a:gd name="T58" fmla="*/ 13 w 296"/>
                <a:gd name="T59" fmla="*/ 99 h 482"/>
                <a:gd name="T60" fmla="*/ 5 w 296"/>
                <a:gd name="T61" fmla="*/ 110 h 482"/>
                <a:gd name="T62" fmla="*/ 0 w 296"/>
                <a:gd name="T63" fmla="*/ 121 h 482"/>
                <a:gd name="T64" fmla="*/ 0 w 296"/>
                <a:gd name="T65" fmla="*/ 133 h 482"/>
                <a:gd name="T66" fmla="*/ 4 w 296"/>
                <a:gd name="T67" fmla="*/ 158 h 482"/>
                <a:gd name="T68" fmla="*/ 9 w 296"/>
                <a:gd name="T69" fmla="*/ 167 h 482"/>
                <a:gd name="T70" fmla="*/ 15 w 296"/>
                <a:gd name="T71" fmla="*/ 175 h 482"/>
                <a:gd name="T72" fmla="*/ 20 w 296"/>
                <a:gd name="T73" fmla="*/ 199 h 482"/>
                <a:gd name="T74" fmla="*/ 31 w 296"/>
                <a:gd name="T75" fmla="*/ 217 h 482"/>
                <a:gd name="T76" fmla="*/ 43 w 296"/>
                <a:gd name="T77" fmla="*/ 230 h 482"/>
                <a:gd name="T78" fmla="*/ 56 w 296"/>
                <a:gd name="T79" fmla="*/ 238 h 482"/>
                <a:gd name="T80" fmla="*/ 43 w 296"/>
                <a:gd name="T81" fmla="*/ 274 h 482"/>
                <a:gd name="T82" fmla="*/ 42 w 296"/>
                <a:gd name="T83" fmla="*/ 287 h 482"/>
                <a:gd name="T84" fmla="*/ 61 w 296"/>
                <a:gd name="T85" fmla="*/ 302 h 482"/>
                <a:gd name="T86" fmla="*/ 73 w 296"/>
                <a:gd name="T87" fmla="*/ 318 h 482"/>
                <a:gd name="T88" fmla="*/ 79 w 296"/>
                <a:gd name="T89" fmla="*/ 332 h 482"/>
                <a:gd name="T90" fmla="*/ 81 w 296"/>
                <a:gd name="T91" fmla="*/ 482 h 482"/>
                <a:gd name="T92" fmla="*/ 289 w 296"/>
                <a:gd name="T93" fmla="*/ 481 h 482"/>
                <a:gd name="T94" fmla="*/ 295 w 296"/>
                <a:gd name="T95" fmla="*/ 474 h 482"/>
                <a:gd name="T96" fmla="*/ 296 w 296"/>
                <a:gd name="T97" fmla="*/ 334 h 482"/>
                <a:gd name="T98" fmla="*/ 293 w 296"/>
                <a:gd name="T99" fmla="*/ 323 h 482"/>
                <a:gd name="T100" fmla="*/ 278 w 296"/>
                <a:gd name="T101" fmla="*/ 312 h 482"/>
                <a:gd name="T102" fmla="*/ 217 w 296"/>
                <a:gd name="T103" fmla="*/ 291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482">
                  <a:moveTo>
                    <a:pt x="217" y="291"/>
                  </a:moveTo>
                  <a:lnTo>
                    <a:pt x="201" y="285"/>
                  </a:lnTo>
                  <a:lnTo>
                    <a:pt x="185" y="280"/>
                  </a:lnTo>
                  <a:lnTo>
                    <a:pt x="168" y="275"/>
                  </a:lnTo>
                  <a:lnTo>
                    <a:pt x="153" y="270"/>
                  </a:lnTo>
                  <a:lnTo>
                    <a:pt x="153" y="238"/>
                  </a:lnTo>
                  <a:lnTo>
                    <a:pt x="158" y="235"/>
                  </a:lnTo>
                  <a:lnTo>
                    <a:pt x="163" y="230"/>
                  </a:lnTo>
                  <a:lnTo>
                    <a:pt x="169" y="225"/>
                  </a:lnTo>
                  <a:lnTo>
                    <a:pt x="176" y="219"/>
                  </a:lnTo>
                  <a:lnTo>
                    <a:pt x="181" y="210"/>
                  </a:lnTo>
                  <a:lnTo>
                    <a:pt x="185" y="201"/>
                  </a:lnTo>
                  <a:lnTo>
                    <a:pt x="189" y="189"/>
                  </a:lnTo>
                  <a:lnTo>
                    <a:pt x="190" y="175"/>
                  </a:lnTo>
                  <a:lnTo>
                    <a:pt x="194" y="172"/>
                  </a:lnTo>
                  <a:lnTo>
                    <a:pt x="198" y="167"/>
                  </a:lnTo>
                  <a:lnTo>
                    <a:pt x="200" y="163"/>
                  </a:lnTo>
                  <a:lnTo>
                    <a:pt x="201" y="158"/>
                  </a:lnTo>
                  <a:lnTo>
                    <a:pt x="205" y="145"/>
                  </a:lnTo>
                  <a:lnTo>
                    <a:pt x="205" y="133"/>
                  </a:lnTo>
                  <a:lnTo>
                    <a:pt x="205" y="127"/>
                  </a:lnTo>
                  <a:lnTo>
                    <a:pt x="205" y="122"/>
                  </a:lnTo>
                  <a:lnTo>
                    <a:pt x="204" y="116"/>
                  </a:lnTo>
                  <a:lnTo>
                    <a:pt x="201" y="110"/>
                  </a:lnTo>
                  <a:lnTo>
                    <a:pt x="198" y="104"/>
                  </a:lnTo>
                  <a:lnTo>
                    <a:pt x="195" y="101"/>
                  </a:lnTo>
                  <a:lnTo>
                    <a:pt x="200" y="90"/>
                  </a:lnTo>
                  <a:lnTo>
                    <a:pt x="205" y="76"/>
                  </a:lnTo>
                  <a:lnTo>
                    <a:pt x="208" y="67"/>
                  </a:lnTo>
                  <a:lnTo>
                    <a:pt x="208" y="59"/>
                  </a:lnTo>
                  <a:lnTo>
                    <a:pt x="208" y="50"/>
                  </a:lnTo>
                  <a:lnTo>
                    <a:pt x="205" y="43"/>
                  </a:lnTo>
                  <a:lnTo>
                    <a:pt x="203" y="36"/>
                  </a:lnTo>
                  <a:lnTo>
                    <a:pt x="200" y="31"/>
                  </a:lnTo>
                  <a:lnTo>
                    <a:pt x="196" y="26"/>
                  </a:lnTo>
                  <a:lnTo>
                    <a:pt x="192" y="22"/>
                  </a:lnTo>
                  <a:lnTo>
                    <a:pt x="182" y="14"/>
                  </a:lnTo>
                  <a:lnTo>
                    <a:pt x="171" y="9"/>
                  </a:lnTo>
                  <a:lnTo>
                    <a:pt x="158" y="5"/>
                  </a:lnTo>
                  <a:lnTo>
                    <a:pt x="145" y="2"/>
                  </a:lnTo>
                  <a:lnTo>
                    <a:pt x="131" y="0"/>
                  </a:lnTo>
                  <a:lnTo>
                    <a:pt x="118" y="0"/>
                  </a:lnTo>
                  <a:lnTo>
                    <a:pt x="106" y="0"/>
                  </a:lnTo>
                  <a:lnTo>
                    <a:pt x="95" y="2"/>
                  </a:lnTo>
                  <a:lnTo>
                    <a:pt x="82" y="4"/>
                  </a:lnTo>
                  <a:lnTo>
                    <a:pt x="70" y="7"/>
                  </a:lnTo>
                  <a:lnTo>
                    <a:pt x="60" y="12"/>
                  </a:lnTo>
                  <a:lnTo>
                    <a:pt x="50" y="17"/>
                  </a:lnTo>
                  <a:lnTo>
                    <a:pt x="42" y="25"/>
                  </a:lnTo>
                  <a:lnTo>
                    <a:pt x="36" y="32"/>
                  </a:lnTo>
                  <a:lnTo>
                    <a:pt x="24" y="34"/>
                  </a:lnTo>
                  <a:lnTo>
                    <a:pt x="16" y="36"/>
                  </a:lnTo>
                  <a:lnTo>
                    <a:pt x="11" y="40"/>
                  </a:lnTo>
                  <a:lnTo>
                    <a:pt x="7" y="44"/>
                  </a:lnTo>
                  <a:lnTo>
                    <a:pt x="5" y="50"/>
                  </a:lnTo>
                  <a:lnTo>
                    <a:pt x="4" y="57"/>
                  </a:lnTo>
                  <a:lnTo>
                    <a:pt x="2" y="65"/>
                  </a:lnTo>
                  <a:lnTo>
                    <a:pt x="4" y="71"/>
                  </a:lnTo>
                  <a:lnTo>
                    <a:pt x="7" y="86"/>
                  </a:lnTo>
                  <a:lnTo>
                    <a:pt x="13" y="99"/>
                  </a:lnTo>
                  <a:lnTo>
                    <a:pt x="7" y="104"/>
                  </a:lnTo>
                  <a:lnTo>
                    <a:pt x="5" y="110"/>
                  </a:lnTo>
                  <a:lnTo>
                    <a:pt x="2" y="115"/>
                  </a:lnTo>
                  <a:lnTo>
                    <a:pt x="0" y="121"/>
                  </a:lnTo>
                  <a:lnTo>
                    <a:pt x="0" y="127"/>
                  </a:lnTo>
                  <a:lnTo>
                    <a:pt x="0" y="133"/>
                  </a:lnTo>
                  <a:lnTo>
                    <a:pt x="1" y="145"/>
                  </a:lnTo>
                  <a:lnTo>
                    <a:pt x="4" y="158"/>
                  </a:lnTo>
                  <a:lnTo>
                    <a:pt x="6" y="163"/>
                  </a:lnTo>
                  <a:lnTo>
                    <a:pt x="9" y="167"/>
                  </a:lnTo>
                  <a:lnTo>
                    <a:pt x="11" y="172"/>
                  </a:lnTo>
                  <a:lnTo>
                    <a:pt x="15" y="175"/>
                  </a:lnTo>
                  <a:lnTo>
                    <a:pt x="18" y="188"/>
                  </a:lnTo>
                  <a:lnTo>
                    <a:pt x="20" y="199"/>
                  </a:lnTo>
                  <a:lnTo>
                    <a:pt x="25" y="208"/>
                  </a:lnTo>
                  <a:lnTo>
                    <a:pt x="31" y="217"/>
                  </a:lnTo>
                  <a:lnTo>
                    <a:pt x="37" y="224"/>
                  </a:lnTo>
                  <a:lnTo>
                    <a:pt x="43" y="230"/>
                  </a:lnTo>
                  <a:lnTo>
                    <a:pt x="50" y="234"/>
                  </a:lnTo>
                  <a:lnTo>
                    <a:pt x="56" y="238"/>
                  </a:lnTo>
                  <a:lnTo>
                    <a:pt x="56" y="270"/>
                  </a:lnTo>
                  <a:lnTo>
                    <a:pt x="43" y="274"/>
                  </a:lnTo>
                  <a:lnTo>
                    <a:pt x="31" y="279"/>
                  </a:lnTo>
                  <a:lnTo>
                    <a:pt x="42" y="287"/>
                  </a:lnTo>
                  <a:lnTo>
                    <a:pt x="52" y="294"/>
                  </a:lnTo>
                  <a:lnTo>
                    <a:pt x="61" y="302"/>
                  </a:lnTo>
                  <a:lnTo>
                    <a:pt x="68" y="310"/>
                  </a:lnTo>
                  <a:lnTo>
                    <a:pt x="73" y="318"/>
                  </a:lnTo>
                  <a:lnTo>
                    <a:pt x="77" y="324"/>
                  </a:lnTo>
                  <a:lnTo>
                    <a:pt x="79" y="332"/>
                  </a:lnTo>
                  <a:lnTo>
                    <a:pt x="81" y="338"/>
                  </a:lnTo>
                  <a:lnTo>
                    <a:pt x="81" y="482"/>
                  </a:lnTo>
                  <a:lnTo>
                    <a:pt x="285" y="482"/>
                  </a:lnTo>
                  <a:lnTo>
                    <a:pt x="289" y="481"/>
                  </a:lnTo>
                  <a:lnTo>
                    <a:pt x="293" y="478"/>
                  </a:lnTo>
                  <a:lnTo>
                    <a:pt x="295" y="474"/>
                  </a:lnTo>
                  <a:lnTo>
                    <a:pt x="296" y="470"/>
                  </a:lnTo>
                  <a:lnTo>
                    <a:pt x="296" y="334"/>
                  </a:lnTo>
                  <a:lnTo>
                    <a:pt x="295" y="328"/>
                  </a:lnTo>
                  <a:lnTo>
                    <a:pt x="293" y="323"/>
                  </a:lnTo>
                  <a:lnTo>
                    <a:pt x="286" y="318"/>
                  </a:lnTo>
                  <a:lnTo>
                    <a:pt x="278" y="312"/>
                  </a:lnTo>
                  <a:lnTo>
                    <a:pt x="253" y="302"/>
                  </a:lnTo>
                  <a:lnTo>
                    <a:pt x="217"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678">
              <a:extLst>
                <a:ext uri="{FF2B5EF4-FFF2-40B4-BE49-F238E27FC236}">
                  <a16:creationId xmlns:a16="http://schemas.microsoft.com/office/drawing/2014/main" id="{3F6A9887-263E-2603-F077-4FDD587F1A20}"/>
                </a:ext>
              </a:extLst>
            </p:cNvPr>
            <p:cNvSpPr>
              <a:spLocks/>
            </p:cNvSpPr>
            <p:nvPr/>
          </p:nvSpPr>
          <p:spPr bwMode="auto">
            <a:xfrm>
              <a:off x="9883775" y="5410200"/>
              <a:ext cx="190500" cy="225425"/>
            </a:xfrm>
            <a:custGeom>
              <a:avLst/>
              <a:gdLst>
                <a:gd name="T0" fmla="*/ 421 w 480"/>
                <a:gd name="T1" fmla="*/ 374 h 569"/>
                <a:gd name="T2" fmla="*/ 339 w 480"/>
                <a:gd name="T3" fmla="*/ 333 h 569"/>
                <a:gd name="T4" fmla="*/ 312 w 480"/>
                <a:gd name="T5" fmla="*/ 276 h 569"/>
                <a:gd name="T6" fmla="*/ 316 w 480"/>
                <a:gd name="T7" fmla="*/ 272 h 569"/>
                <a:gd name="T8" fmla="*/ 339 w 480"/>
                <a:gd name="T9" fmla="*/ 226 h 569"/>
                <a:gd name="T10" fmla="*/ 340 w 480"/>
                <a:gd name="T11" fmla="*/ 214 h 569"/>
                <a:gd name="T12" fmla="*/ 345 w 480"/>
                <a:gd name="T13" fmla="*/ 199 h 569"/>
                <a:gd name="T14" fmla="*/ 353 w 480"/>
                <a:gd name="T15" fmla="*/ 190 h 569"/>
                <a:gd name="T16" fmla="*/ 360 w 480"/>
                <a:gd name="T17" fmla="*/ 176 h 569"/>
                <a:gd name="T18" fmla="*/ 361 w 480"/>
                <a:gd name="T19" fmla="*/ 168 h 569"/>
                <a:gd name="T20" fmla="*/ 361 w 480"/>
                <a:gd name="T21" fmla="*/ 159 h 569"/>
                <a:gd name="T22" fmla="*/ 356 w 480"/>
                <a:gd name="T23" fmla="*/ 135 h 569"/>
                <a:gd name="T24" fmla="*/ 347 w 480"/>
                <a:gd name="T25" fmla="*/ 126 h 569"/>
                <a:gd name="T26" fmla="*/ 356 w 480"/>
                <a:gd name="T27" fmla="*/ 100 h 569"/>
                <a:gd name="T28" fmla="*/ 358 w 480"/>
                <a:gd name="T29" fmla="*/ 85 h 569"/>
                <a:gd name="T30" fmla="*/ 358 w 480"/>
                <a:gd name="T31" fmla="*/ 71 h 569"/>
                <a:gd name="T32" fmla="*/ 357 w 480"/>
                <a:gd name="T33" fmla="*/ 54 h 569"/>
                <a:gd name="T34" fmla="*/ 353 w 480"/>
                <a:gd name="T35" fmla="*/ 44 h 569"/>
                <a:gd name="T36" fmla="*/ 349 w 480"/>
                <a:gd name="T37" fmla="*/ 37 h 569"/>
                <a:gd name="T38" fmla="*/ 340 w 480"/>
                <a:gd name="T39" fmla="*/ 27 h 569"/>
                <a:gd name="T40" fmla="*/ 329 w 480"/>
                <a:gd name="T41" fmla="*/ 18 h 569"/>
                <a:gd name="T42" fmla="*/ 298 w 480"/>
                <a:gd name="T43" fmla="*/ 5 h 569"/>
                <a:gd name="T44" fmla="*/ 270 w 480"/>
                <a:gd name="T45" fmla="*/ 0 h 569"/>
                <a:gd name="T46" fmla="*/ 254 w 480"/>
                <a:gd name="T47" fmla="*/ 0 h 569"/>
                <a:gd name="T48" fmla="*/ 235 w 480"/>
                <a:gd name="T49" fmla="*/ 0 h 569"/>
                <a:gd name="T50" fmla="*/ 218 w 480"/>
                <a:gd name="T51" fmla="*/ 3 h 569"/>
                <a:gd name="T52" fmla="*/ 205 w 480"/>
                <a:gd name="T53" fmla="*/ 6 h 569"/>
                <a:gd name="T54" fmla="*/ 194 w 480"/>
                <a:gd name="T55" fmla="*/ 10 h 569"/>
                <a:gd name="T56" fmla="*/ 158 w 480"/>
                <a:gd name="T57" fmla="*/ 39 h 569"/>
                <a:gd name="T58" fmla="*/ 155 w 480"/>
                <a:gd name="T59" fmla="*/ 44 h 569"/>
                <a:gd name="T60" fmla="*/ 141 w 480"/>
                <a:gd name="T61" fmla="*/ 45 h 569"/>
                <a:gd name="T62" fmla="*/ 133 w 480"/>
                <a:gd name="T63" fmla="*/ 48 h 569"/>
                <a:gd name="T64" fmla="*/ 127 w 480"/>
                <a:gd name="T65" fmla="*/ 51 h 569"/>
                <a:gd name="T66" fmla="*/ 123 w 480"/>
                <a:gd name="T67" fmla="*/ 57 h 569"/>
                <a:gd name="T68" fmla="*/ 119 w 480"/>
                <a:gd name="T69" fmla="*/ 66 h 569"/>
                <a:gd name="T70" fmla="*/ 118 w 480"/>
                <a:gd name="T71" fmla="*/ 73 h 569"/>
                <a:gd name="T72" fmla="*/ 118 w 480"/>
                <a:gd name="T73" fmla="*/ 82 h 569"/>
                <a:gd name="T74" fmla="*/ 121 w 480"/>
                <a:gd name="T75" fmla="*/ 91 h 569"/>
                <a:gd name="T76" fmla="*/ 122 w 480"/>
                <a:gd name="T77" fmla="*/ 100 h 569"/>
                <a:gd name="T78" fmla="*/ 126 w 480"/>
                <a:gd name="T79" fmla="*/ 108 h 569"/>
                <a:gd name="T80" fmla="*/ 132 w 480"/>
                <a:gd name="T81" fmla="*/ 125 h 569"/>
                <a:gd name="T82" fmla="*/ 118 w 480"/>
                <a:gd name="T83" fmla="*/ 145 h 569"/>
                <a:gd name="T84" fmla="*/ 117 w 480"/>
                <a:gd name="T85" fmla="*/ 166 h 569"/>
                <a:gd name="T86" fmla="*/ 118 w 480"/>
                <a:gd name="T87" fmla="*/ 171 h 569"/>
                <a:gd name="T88" fmla="*/ 119 w 480"/>
                <a:gd name="T89" fmla="*/ 177 h 569"/>
                <a:gd name="T90" fmla="*/ 132 w 480"/>
                <a:gd name="T91" fmla="*/ 199 h 569"/>
                <a:gd name="T92" fmla="*/ 136 w 480"/>
                <a:gd name="T93" fmla="*/ 202 h 569"/>
                <a:gd name="T94" fmla="*/ 137 w 480"/>
                <a:gd name="T95" fmla="*/ 220 h 569"/>
                <a:gd name="T96" fmla="*/ 151 w 480"/>
                <a:gd name="T97" fmla="*/ 258 h 569"/>
                <a:gd name="T98" fmla="*/ 168 w 480"/>
                <a:gd name="T99" fmla="*/ 312 h 569"/>
                <a:gd name="T100" fmla="*/ 86 w 480"/>
                <a:gd name="T101" fmla="*/ 358 h 569"/>
                <a:gd name="T102" fmla="*/ 18 w 480"/>
                <a:gd name="T103" fmla="*/ 401 h 569"/>
                <a:gd name="T104" fmla="*/ 0 w 480"/>
                <a:gd name="T105" fmla="*/ 421 h 569"/>
                <a:gd name="T106" fmla="*/ 2 w 480"/>
                <a:gd name="T107" fmla="*/ 565 h 569"/>
                <a:gd name="T108" fmla="*/ 469 w 480"/>
                <a:gd name="T109" fmla="*/ 569 h 569"/>
                <a:gd name="T110" fmla="*/ 479 w 480"/>
                <a:gd name="T111" fmla="*/ 421 h 569"/>
                <a:gd name="T112" fmla="*/ 449 w 480"/>
                <a:gd name="T113" fmla="*/ 39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0" h="569">
                  <a:moveTo>
                    <a:pt x="425" y="375"/>
                  </a:moveTo>
                  <a:lnTo>
                    <a:pt x="425" y="375"/>
                  </a:lnTo>
                  <a:lnTo>
                    <a:pt x="424" y="375"/>
                  </a:lnTo>
                  <a:lnTo>
                    <a:pt x="421" y="374"/>
                  </a:lnTo>
                  <a:lnTo>
                    <a:pt x="419" y="372"/>
                  </a:lnTo>
                  <a:lnTo>
                    <a:pt x="393" y="358"/>
                  </a:lnTo>
                  <a:lnTo>
                    <a:pt x="366" y="345"/>
                  </a:lnTo>
                  <a:lnTo>
                    <a:pt x="339" y="333"/>
                  </a:lnTo>
                  <a:lnTo>
                    <a:pt x="312" y="321"/>
                  </a:lnTo>
                  <a:lnTo>
                    <a:pt x="312" y="312"/>
                  </a:lnTo>
                  <a:lnTo>
                    <a:pt x="312" y="281"/>
                  </a:lnTo>
                  <a:lnTo>
                    <a:pt x="312" y="276"/>
                  </a:lnTo>
                  <a:lnTo>
                    <a:pt x="313" y="275"/>
                  </a:lnTo>
                  <a:lnTo>
                    <a:pt x="316" y="272"/>
                  </a:lnTo>
                  <a:lnTo>
                    <a:pt x="316" y="272"/>
                  </a:lnTo>
                  <a:lnTo>
                    <a:pt x="316" y="272"/>
                  </a:lnTo>
                  <a:lnTo>
                    <a:pt x="322" y="266"/>
                  </a:lnTo>
                  <a:lnTo>
                    <a:pt x="329" y="256"/>
                  </a:lnTo>
                  <a:lnTo>
                    <a:pt x="334" y="243"/>
                  </a:lnTo>
                  <a:lnTo>
                    <a:pt x="339" y="226"/>
                  </a:lnTo>
                  <a:lnTo>
                    <a:pt x="339" y="223"/>
                  </a:lnTo>
                  <a:lnTo>
                    <a:pt x="340" y="220"/>
                  </a:lnTo>
                  <a:lnTo>
                    <a:pt x="340" y="217"/>
                  </a:lnTo>
                  <a:lnTo>
                    <a:pt x="340" y="214"/>
                  </a:lnTo>
                  <a:lnTo>
                    <a:pt x="342" y="208"/>
                  </a:lnTo>
                  <a:lnTo>
                    <a:pt x="342" y="202"/>
                  </a:lnTo>
                  <a:lnTo>
                    <a:pt x="344" y="202"/>
                  </a:lnTo>
                  <a:lnTo>
                    <a:pt x="345" y="199"/>
                  </a:lnTo>
                  <a:lnTo>
                    <a:pt x="345" y="199"/>
                  </a:lnTo>
                  <a:lnTo>
                    <a:pt x="345" y="199"/>
                  </a:lnTo>
                  <a:lnTo>
                    <a:pt x="349" y="195"/>
                  </a:lnTo>
                  <a:lnTo>
                    <a:pt x="353" y="190"/>
                  </a:lnTo>
                  <a:lnTo>
                    <a:pt x="357" y="184"/>
                  </a:lnTo>
                  <a:lnTo>
                    <a:pt x="358" y="177"/>
                  </a:lnTo>
                  <a:lnTo>
                    <a:pt x="358" y="176"/>
                  </a:lnTo>
                  <a:lnTo>
                    <a:pt x="360" y="176"/>
                  </a:lnTo>
                  <a:lnTo>
                    <a:pt x="360" y="173"/>
                  </a:lnTo>
                  <a:lnTo>
                    <a:pt x="360" y="171"/>
                  </a:lnTo>
                  <a:lnTo>
                    <a:pt x="361" y="170"/>
                  </a:lnTo>
                  <a:lnTo>
                    <a:pt x="361" y="168"/>
                  </a:lnTo>
                  <a:lnTo>
                    <a:pt x="361" y="167"/>
                  </a:lnTo>
                  <a:lnTo>
                    <a:pt x="361" y="164"/>
                  </a:lnTo>
                  <a:lnTo>
                    <a:pt x="361" y="162"/>
                  </a:lnTo>
                  <a:lnTo>
                    <a:pt x="361" y="159"/>
                  </a:lnTo>
                  <a:lnTo>
                    <a:pt x="361" y="152"/>
                  </a:lnTo>
                  <a:lnTo>
                    <a:pt x="360" y="145"/>
                  </a:lnTo>
                  <a:lnTo>
                    <a:pt x="358" y="140"/>
                  </a:lnTo>
                  <a:lnTo>
                    <a:pt x="356" y="135"/>
                  </a:lnTo>
                  <a:lnTo>
                    <a:pt x="356" y="135"/>
                  </a:lnTo>
                  <a:lnTo>
                    <a:pt x="356" y="135"/>
                  </a:lnTo>
                  <a:lnTo>
                    <a:pt x="351" y="130"/>
                  </a:lnTo>
                  <a:lnTo>
                    <a:pt x="347" y="126"/>
                  </a:lnTo>
                  <a:lnTo>
                    <a:pt x="348" y="122"/>
                  </a:lnTo>
                  <a:lnTo>
                    <a:pt x="349" y="117"/>
                  </a:lnTo>
                  <a:lnTo>
                    <a:pt x="353" y="109"/>
                  </a:lnTo>
                  <a:lnTo>
                    <a:pt x="356" y="100"/>
                  </a:lnTo>
                  <a:lnTo>
                    <a:pt x="356" y="100"/>
                  </a:lnTo>
                  <a:lnTo>
                    <a:pt x="356" y="100"/>
                  </a:lnTo>
                  <a:lnTo>
                    <a:pt x="357" y="92"/>
                  </a:lnTo>
                  <a:lnTo>
                    <a:pt x="358" y="85"/>
                  </a:lnTo>
                  <a:lnTo>
                    <a:pt x="358" y="85"/>
                  </a:lnTo>
                  <a:lnTo>
                    <a:pt x="358" y="85"/>
                  </a:lnTo>
                  <a:lnTo>
                    <a:pt x="358" y="77"/>
                  </a:lnTo>
                  <a:lnTo>
                    <a:pt x="358" y="71"/>
                  </a:lnTo>
                  <a:lnTo>
                    <a:pt x="358" y="69"/>
                  </a:lnTo>
                  <a:lnTo>
                    <a:pt x="358" y="68"/>
                  </a:lnTo>
                  <a:lnTo>
                    <a:pt x="358" y="60"/>
                  </a:lnTo>
                  <a:lnTo>
                    <a:pt x="357" y="54"/>
                  </a:lnTo>
                  <a:lnTo>
                    <a:pt x="356" y="51"/>
                  </a:lnTo>
                  <a:lnTo>
                    <a:pt x="354" y="48"/>
                  </a:lnTo>
                  <a:lnTo>
                    <a:pt x="353" y="46"/>
                  </a:lnTo>
                  <a:lnTo>
                    <a:pt x="353" y="44"/>
                  </a:lnTo>
                  <a:lnTo>
                    <a:pt x="352" y="42"/>
                  </a:lnTo>
                  <a:lnTo>
                    <a:pt x="352" y="42"/>
                  </a:lnTo>
                  <a:lnTo>
                    <a:pt x="351" y="40"/>
                  </a:lnTo>
                  <a:lnTo>
                    <a:pt x="349" y="37"/>
                  </a:lnTo>
                  <a:lnTo>
                    <a:pt x="349" y="37"/>
                  </a:lnTo>
                  <a:lnTo>
                    <a:pt x="349" y="37"/>
                  </a:lnTo>
                  <a:lnTo>
                    <a:pt x="344" y="32"/>
                  </a:lnTo>
                  <a:lnTo>
                    <a:pt x="340" y="27"/>
                  </a:lnTo>
                  <a:lnTo>
                    <a:pt x="335" y="22"/>
                  </a:lnTo>
                  <a:lnTo>
                    <a:pt x="329" y="18"/>
                  </a:lnTo>
                  <a:lnTo>
                    <a:pt x="329" y="18"/>
                  </a:lnTo>
                  <a:lnTo>
                    <a:pt x="329" y="18"/>
                  </a:lnTo>
                  <a:lnTo>
                    <a:pt x="326" y="17"/>
                  </a:lnTo>
                  <a:lnTo>
                    <a:pt x="324" y="15"/>
                  </a:lnTo>
                  <a:lnTo>
                    <a:pt x="311" y="9"/>
                  </a:lnTo>
                  <a:lnTo>
                    <a:pt x="298" y="5"/>
                  </a:lnTo>
                  <a:lnTo>
                    <a:pt x="284" y="3"/>
                  </a:lnTo>
                  <a:lnTo>
                    <a:pt x="270" y="0"/>
                  </a:lnTo>
                  <a:lnTo>
                    <a:pt x="270" y="0"/>
                  </a:lnTo>
                  <a:lnTo>
                    <a:pt x="270" y="0"/>
                  </a:lnTo>
                  <a:lnTo>
                    <a:pt x="266" y="0"/>
                  </a:lnTo>
                  <a:lnTo>
                    <a:pt x="262" y="0"/>
                  </a:lnTo>
                  <a:lnTo>
                    <a:pt x="258" y="0"/>
                  </a:lnTo>
                  <a:lnTo>
                    <a:pt x="254" y="0"/>
                  </a:lnTo>
                  <a:lnTo>
                    <a:pt x="247" y="0"/>
                  </a:lnTo>
                  <a:lnTo>
                    <a:pt x="239" y="0"/>
                  </a:lnTo>
                  <a:lnTo>
                    <a:pt x="238" y="0"/>
                  </a:lnTo>
                  <a:lnTo>
                    <a:pt x="235" y="0"/>
                  </a:lnTo>
                  <a:lnTo>
                    <a:pt x="231" y="1"/>
                  </a:lnTo>
                  <a:lnTo>
                    <a:pt x="226" y="1"/>
                  </a:lnTo>
                  <a:lnTo>
                    <a:pt x="222" y="3"/>
                  </a:lnTo>
                  <a:lnTo>
                    <a:pt x="218" y="3"/>
                  </a:lnTo>
                  <a:lnTo>
                    <a:pt x="216" y="4"/>
                  </a:lnTo>
                  <a:lnTo>
                    <a:pt x="214" y="4"/>
                  </a:lnTo>
                  <a:lnTo>
                    <a:pt x="209" y="5"/>
                  </a:lnTo>
                  <a:lnTo>
                    <a:pt x="205" y="6"/>
                  </a:lnTo>
                  <a:lnTo>
                    <a:pt x="200" y="8"/>
                  </a:lnTo>
                  <a:lnTo>
                    <a:pt x="196" y="9"/>
                  </a:lnTo>
                  <a:lnTo>
                    <a:pt x="195" y="10"/>
                  </a:lnTo>
                  <a:lnTo>
                    <a:pt x="194" y="10"/>
                  </a:lnTo>
                  <a:lnTo>
                    <a:pt x="184" y="15"/>
                  </a:lnTo>
                  <a:lnTo>
                    <a:pt x="173" y="23"/>
                  </a:lnTo>
                  <a:lnTo>
                    <a:pt x="166" y="30"/>
                  </a:lnTo>
                  <a:lnTo>
                    <a:pt x="158" y="39"/>
                  </a:lnTo>
                  <a:lnTo>
                    <a:pt x="158" y="39"/>
                  </a:lnTo>
                  <a:lnTo>
                    <a:pt x="158" y="39"/>
                  </a:lnTo>
                  <a:lnTo>
                    <a:pt x="157" y="41"/>
                  </a:lnTo>
                  <a:lnTo>
                    <a:pt x="155" y="44"/>
                  </a:lnTo>
                  <a:lnTo>
                    <a:pt x="151" y="44"/>
                  </a:lnTo>
                  <a:lnTo>
                    <a:pt x="148" y="44"/>
                  </a:lnTo>
                  <a:lnTo>
                    <a:pt x="144" y="44"/>
                  </a:lnTo>
                  <a:lnTo>
                    <a:pt x="141" y="45"/>
                  </a:lnTo>
                  <a:lnTo>
                    <a:pt x="140" y="45"/>
                  </a:lnTo>
                  <a:lnTo>
                    <a:pt x="139" y="45"/>
                  </a:lnTo>
                  <a:lnTo>
                    <a:pt x="136" y="46"/>
                  </a:lnTo>
                  <a:lnTo>
                    <a:pt x="133" y="48"/>
                  </a:lnTo>
                  <a:lnTo>
                    <a:pt x="132" y="49"/>
                  </a:lnTo>
                  <a:lnTo>
                    <a:pt x="131" y="49"/>
                  </a:lnTo>
                  <a:lnTo>
                    <a:pt x="128" y="50"/>
                  </a:lnTo>
                  <a:lnTo>
                    <a:pt x="127" y="51"/>
                  </a:lnTo>
                  <a:lnTo>
                    <a:pt x="127" y="53"/>
                  </a:lnTo>
                  <a:lnTo>
                    <a:pt x="126" y="53"/>
                  </a:lnTo>
                  <a:lnTo>
                    <a:pt x="125" y="54"/>
                  </a:lnTo>
                  <a:lnTo>
                    <a:pt x="123" y="57"/>
                  </a:lnTo>
                  <a:lnTo>
                    <a:pt x="121" y="60"/>
                  </a:lnTo>
                  <a:lnTo>
                    <a:pt x="119" y="63"/>
                  </a:lnTo>
                  <a:lnTo>
                    <a:pt x="119" y="64"/>
                  </a:lnTo>
                  <a:lnTo>
                    <a:pt x="119" y="66"/>
                  </a:lnTo>
                  <a:lnTo>
                    <a:pt x="119" y="68"/>
                  </a:lnTo>
                  <a:lnTo>
                    <a:pt x="118" y="72"/>
                  </a:lnTo>
                  <a:lnTo>
                    <a:pt x="118" y="72"/>
                  </a:lnTo>
                  <a:lnTo>
                    <a:pt x="118" y="73"/>
                  </a:lnTo>
                  <a:lnTo>
                    <a:pt x="118" y="77"/>
                  </a:lnTo>
                  <a:lnTo>
                    <a:pt x="118" y="80"/>
                  </a:lnTo>
                  <a:lnTo>
                    <a:pt x="118" y="81"/>
                  </a:lnTo>
                  <a:lnTo>
                    <a:pt x="118" y="82"/>
                  </a:lnTo>
                  <a:lnTo>
                    <a:pt x="119" y="86"/>
                  </a:lnTo>
                  <a:lnTo>
                    <a:pt x="119" y="89"/>
                  </a:lnTo>
                  <a:lnTo>
                    <a:pt x="119" y="90"/>
                  </a:lnTo>
                  <a:lnTo>
                    <a:pt x="121" y="91"/>
                  </a:lnTo>
                  <a:lnTo>
                    <a:pt x="121" y="95"/>
                  </a:lnTo>
                  <a:lnTo>
                    <a:pt x="122" y="99"/>
                  </a:lnTo>
                  <a:lnTo>
                    <a:pt x="122" y="99"/>
                  </a:lnTo>
                  <a:lnTo>
                    <a:pt x="122" y="100"/>
                  </a:lnTo>
                  <a:lnTo>
                    <a:pt x="123" y="104"/>
                  </a:lnTo>
                  <a:lnTo>
                    <a:pt x="126" y="108"/>
                  </a:lnTo>
                  <a:lnTo>
                    <a:pt x="126" y="108"/>
                  </a:lnTo>
                  <a:lnTo>
                    <a:pt x="126" y="108"/>
                  </a:lnTo>
                  <a:lnTo>
                    <a:pt x="128" y="117"/>
                  </a:lnTo>
                  <a:lnTo>
                    <a:pt x="132" y="125"/>
                  </a:lnTo>
                  <a:lnTo>
                    <a:pt x="132" y="125"/>
                  </a:lnTo>
                  <a:lnTo>
                    <a:pt x="132" y="125"/>
                  </a:lnTo>
                  <a:lnTo>
                    <a:pt x="127" y="128"/>
                  </a:lnTo>
                  <a:lnTo>
                    <a:pt x="123" y="135"/>
                  </a:lnTo>
                  <a:lnTo>
                    <a:pt x="121" y="140"/>
                  </a:lnTo>
                  <a:lnTo>
                    <a:pt x="118" y="145"/>
                  </a:lnTo>
                  <a:lnTo>
                    <a:pt x="117" y="152"/>
                  </a:lnTo>
                  <a:lnTo>
                    <a:pt x="117" y="159"/>
                  </a:lnTo>
                  <a:lnTo>
                    <a:pt x="117" y="162"/>
                  </a:lnTo>
                  <a:lnTo>
                    <a:pt x="117" y="166"/>
                  </a:lnTo>
                  <a:lnTo>
                    <a:pt x="117" y="167"/>
                  </a:lnTo>
                  <a:lnTo>
                    <a:pt x="117" y="170"/>
                  </a:lnTo>
                  <a:lnTo>
                    <a:pt x="118" y="171"/>
                  </a:lnTo>
                  <a:lnTo>
                    <a:pt x="118" y="171"/>
                  </a:lnTo>
                  <a:lnTo>
                    <a:pt x="118" y="175"/>
                  </a:lnTo>
                  <a:lnTo>
                    <a:pt x="119" y="177"/>
                  </a:lnTo>
                  <a:lnTo>
                    <a:pt x="119" y="177"/>
                  </a:lnTo>
                  <a:lnTo>
                    <a:pt x="119" y="177"/>
                  </a:lnTo>
                  <a:lnTo>
                    <a:pt x="121" y="184"/>
                  </a:lnTo>
                  <a:lnTo>
                    <a:pt x="125" y="190"/>
                  </a:lnTo>
                  <a:lnTo>
                    <a:pt x="128" y="195"/>
                  </a:lnTo>
                  <a:lnTo>
                    <a:pt x="132" y="199"/>
                  </a:lnTo>
                  <a:lnTo>
                    <a:pt x="132" y="199"/>
                  </a:lnTo>
                  <a:lnTo>
                    <a:pt x="132" y="199"/>
                  </a:lnTo>
                  <a:lnTo>
                    <a:pt x="133" y="202"/>
                  </a:lnTo>
                  <a:lnTo>
                    <a:pt x="136" y="202"/>
                  </a:lnTo>
                  <a:lnTo>
                    <a:pt x="136" y="209"/>
                  </a:lnTo>
                  <a:lnTo>
                    <a:pt x="137" y="216"/>
                  </a:lnTo>
                  <a:lnTo>
                    <a:pt x="137" y="217"/>
                  </a:lnTo>
                  <a:lnTo>
                    <a:pt x="137" y="220"/>
                  </a:lnTo>
                  <a:lnTo>
                    <a:pt x="140" y="231"/>
                  </a:lnTo>
                  <a:lnTo>
                    <a:pt x="144" y="241"/>
                  </a:lnTo>
                  <a:lnTo>
                    <a:pt x="146" y="250"/>
                  </a:lnTo>
                  <a:lnTo>
                    <a:pt x="151" y="258"/>
                  </a:lnTo>
                  <a:lnTo>
                    <a:pt x="159" y="268"/>
                  </a:lnTo>
                  <a:lnTo>
                    <a:pt x="168" y="276"/>
                  </a:lnTo>
                  <a:lnTo>
                    <a:pt x="168" y="281"/>
                  </a:lnTo>
                  <a:lnTo>
                    <a:pt x="168" y="312"/>
                  </a:lnTo>
                  <a:lnTo>
                    <a:pt x="168" y="321"/>
                  </a:lnTo>
                  <a:lnTo>
                    <a:pt x="141" y="333"/>
                  </a:lnTo>
                  <a:lnTo>
                    <a:pt x="113" y="345"/>
                  </a:lnTo>
                  <a:lnTo>
                    <a:pt x="86" y="358"/>
                  </a:lnTo>
                  <a:lnTo>
                    <a:pt x="62" y="372"/>
                  </a:lnTo>
                  <a:lnTo>
                    <a:pt x="46" y="381"/>
                  </a:lnTo>
                  <a:lnTo>
                    <a:pt x="33" y="389"/>
                  </a:lnTo>
                  <a:lnTo>
                    <a:pt x="18" y="401"/>
                  </a:lnTo>
                  <a:lnTo>
                    <a:pt x="8" y="410"/>
                  </a:lnTo>
                  <a:lnTo>
                    <a:pt x="4" y="415"/>
                  </a:lnTo>
                  <a:lnTo>
                    <a:pt x="1" y="419"/>
                  </a:lnTo>
                  <a:lnTo>
                    <a:pt x="0" y="421"/>
                  </a:lnTo>
                  <a:lnTo>
                    <a:pt x="0" y="425"/>
                  </a:lnTo>
                  <a:lnTo>
                    <a:pt x="0" y="557"/>
                  </a:lnTo>
                  <a:lnTo>
                    <a:pt x="0" y="561"/>
                  </a:lnTo>
                  <a:lnTo>
                    <a:pt x="2" y="565"/>
                  </a:lnTo>
                  <a:lnTo>
                    <a:pt x="6" y="568"/>
                  </a:lnTo>
                  <a:lnTo>
                    <a:pt x="11" y="569"/>
                  </a:lnTo>
                  <a:lnTo>
                    <a:pt x="348" y="569"/>
                  </a:lnTo>
                  <a:lnTo>
                    <a:pt x="469" y="569"/>
                  </a:lnTo>
                  <a:lnTo>
                    <a:pt x="480" y="569"/>
                  </a:lnTo>
                  <a:lnTo>
                    <a:pt x="480" y="557"/>
                  </a:lnTo>
                  <a:lnTo>
                    <a:pt x="480" y="425"/>
                  </a:lnTo>
                  <a:lnTo>
                    <a:pt x="479" y="421"/>
                  </a:lnTo>
                  <a:lnTo>
                    <a:pt x="476" y="416"/>
                  </a:lnTo>
                  <a:lnTo>
                    <a:pt x="473" y="411"/>
                  </a:lnTo>
                  <a:lnTo>
                    <a:pt x="466" y="405"/>
                  </a:lnTo>
                  <a:lnTo>
                    <a:pt x="449" y="390"/>
                  </a:lnTo>
                  <a:lnTo>
                    <a:pt x="425" y="3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 name="Rectangle 31">
            <a:extLst>
              <a:ext uri="{FF2B5EF4-FFF2-40B4-BE49-F238E27FC236}">
                <a16:creationId xmlns:a16="http://schemas.microsoft.com/office/drawing/2014/main" id="{1A32125C-B391-9327-001D-8E9D159B395C}"/>
              </a:ext>
            </a:extLst>
          </p:cNvPr>
          <p:cNvSpPr/>
          <p:nvPr/>
        </p:nvSpPr>
        <p:spPr>
          <a:xfrm rot="2700000">
            <a:off x="9867240" y="5692041"/>
            <a:ext cx="1130013" cy="1130013"/>
          </a:xfrm>
          <a:prstGeom prst="rect">
            <a:avLst/>
          </a:prstGeom>
          <a:solidFill>
            <a:schemeClr val="accent1">
              <a:lumMod val="50000"/>
            </a:schemeClr>
          </a:solidFill>
          <a:ln>
            <a:noFill/>
          </a:ln>
          <a:scene3d>
            <a:camera prst="orthographicFront"/>
            <a:lightRig rig="threePt" dir="t"/>
          </a:scene3d>
          <a:sp3d>
            <a:bevelT prst="relaxedInset"/>
          </a:sp3d>
        </p:spPr>
        <p:txBody>
          <a:bodyPr vert="horz" wrap="square" lIns="91440" tIns="45720" rIns="91440" bIns="45720" numCol="1" anchor="t" anchorCtr="0" compatLnSpc="1">
            <a:prstTxWarp prst="textNoShape">
              <a:avLst/>
            </a:prstTxWarp>
          </a:bodyPr>
          <a:lstStyle/>
          <a:p>
            <a:endParaRPr lang="en-US"/>
          </a:p>
        </p:txBody>
      </p:sp>
      <p:sp>
        <p:nvSpPr>
          <p:cNvPr id="33" name="Rectangle 32">
            <a:extLst>
              <a:ext uri="{FF2B5EF4-FFF2-40B4-BE49-F238E27FC236}">
                <a16:creationId xmlns:a16="http://schemas.microsoft.com/office/drawing/2014/main" id="{B747A502-6067-9EC6-B196-84AF24C3219C}"/>
              </a:ext>
            </a:extLst>
          </p:cNvPr>
          <p:cNvSpPr/>
          <p:nvPr/>
        </p:nvSpPr>
        <p:spPr>
          <a:xfrm rot="2700000">
            <a:off x="10039780" y="5867559"/>
            <a:ext cx="784936" cy="784936"/>
          </a:xfrm>
          <a:prstGeom prst="rect">
            <a:avLst/>
          </a:prstGeom>
          <a:solidFill>
            <a:schemeClr val="accent1">
              <a:lumMod val="50000"/>
            </a:schemeClr>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4" name="Snip Diagonal Corner Rectangle 106">
            <a:extLst>
              <a:ext uri="{FF2B5EF4-FFF2-40B4-BE49-F238E27FC236}">
                <a16:creationId xmlns:a16="http://schemas.microsoft.com/office/drawing/2014/main" id="{F2093B63-FE71-467A-AF60-8CABE60BCFE6}"/>
              </a:ext>
            </a:extLst>
          </p:cNvPr>
          <p:cNvSpPr/>
          <p:nvPr/>
        </p:nvSpPr>
        <p:spPr>
          <a:xfrm flipH="1">
            <a:off x="9336015" y="6433788"/>
            <a:ext cx="2192462" cy="4756720"/>
          </a:xfrm>
          <a:prstGeom prst="snip2DiagRect">
            <a:avLst>
              <a:gd name="adj1" fmla="val 0"/>
              <a:gd name="adj2" fmla="val 21555"/>
            </a:avLst>
          </a:prstGeom>
          <a:gradFill flip="none" rotWithShape="1">
            <a:gsLst>
              <a:gs pos="100000">
                <a:srgbClr val="69AFC0"/>
              </a:gs>
              <a:gs pos="0">
                <a:srgbClr val="12568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5" name="Freeform 107">
            <a:extLst>
              <a:ext uri="{FF2B5EF4-FFF2-40B4-BE49-F238E27FC236}">
                <a16:creationId xmlns:a16="http://schemas.microsoft.com/office/drawing/2014/main" id="{20C7C981-2026-327A-C496-5B1E17150E41}"/>
              </a:ext>
            </a:extLst>
          </p:cNvPr>
          <p:cNvSpPr/>
          <p:nvPr/>
        </p:nvSpPr>
        <p:spPr>
          <a:xfrm rot="18900000" flipH="1">
            <a:off x="9867240" y="5692041"/>
            <a:ext cx="1130013" cy="1130013"/>
          </a:xfrm>
          <a:custGeom>
            <a:avLst/>
            <a:gdLst>
              <a:gd name="connsiteX0" fmla="*/ 0 w 1130013"/>
              <a:gd name="connsiteY0" fmla="*/ 0 h 1130013"/>
              <a:gd name="connsiteX1" fmla="*/ 6598 w 1130013"/>
              <a:gd name="connsiteY1" fmla="*/ 0 h 1130013"/>
              <a:gd name="connsiteX2" fmla="*/ 1130013 w 1130013"/>
              <a:gd name="connsiteY2" fmla="*/ 1123415 h 1130013"/>
              <a:gd name="connsiteX3" fmla="*/ 1130013 w 1130013"/>
              <a:gd name="connsiteY3" fmla="*/ 1130013 h 1130013"/>
              <a:gd name="connsiteX4" fmla="*/ 0 w 1130013"/>
              <a:gd name="connsiteY4" fmla="*/ 1130013 h 113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013" h="1130013">
                <a:moveTo>
                  <a:pt x="0" y="0"/>
                </a:moveTo>
                <a:lnTo>
                  <a:pt x="6598" y="0"/>
                </a:lnTo>
                <a:lnTo>
                  <a:pt x="1130013" y="1123415"/>
                </a:lnTo>
                <a:lnTo>
                  <a:pt x="1130013" y="1130013"/>
                </a:lnTo>
                <a:lnTo>
                  <a:pt x="0" y="1130013"/>
                </a:lnTo>
                <a:close/>
              </a:path>
            </a:pathLst>
          </a:custGeom>
          <a:solidFill>
            <a:schemeClr val="accent1">
              <a:lumMod val="50000"/>
            </a:schemeClr>
          </a:solidFill>
          <a:ln>
            <a:noFill/>
          </a:ln>
          <a:scene3d>
            <a:camera prst="orthographicFront"/>
            <a:lightRig rig="threePt" dir="t"/>
          </a:scene3d>
          <a:sp3d>
            <a:bevelT/>
          </a:sp3d>
        </p:spPr>
        <p:txBody>
          <a:bodyPr vert="horz" wrap="square" lIns="91440" tIns="45720" rIns="91440" bIns="45720" numCol="1" anchor="t" anchorCtr="0" compatLnSpc="1">
            <a:prstTxWarp prst="textNoShape">
              <a:avLst/>
            </a:prstTxWarp>
          </a:bodyPr>
          <a:lstStyle/>
          <a:p>
            <a:endParaRPr lang="en-US"/>
          </a:p>
        </p:txBody>
      </p:sp>
      <p:sp>
        <p:nvSpPr>
          <p:cNvPr id="36" name="Text Placeholder 2">
            <a:extLst>
              <a:ext uri="{FF2B5EF4-FFF2-40B4-BE49-F238E27FC236}">
                <a16:creationId xmlns:a16="http://schemas.microsoft.com/office/drawing/2014/main" id="{3DC7E960-463B-6323-E140-678AF7F9E53C}"/>
              </a:ext>
            </a:extLst>
          </p:cNvPr>
          <p:cNvSpPr txBox="1">
            <a:spLocks/>
          </p:cNvSpPr>
          <p:nvPr/>
        </p:nvSpPr>
        <p:spPr>
          <a:xfrm>
            <a:off x="9400428" y="7040424"/>
            <a:ext cx="2051343" cy="3488134"/>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lgn="ctr">
              <a:lnSpc>
                <a:spcPts val="1700"/>
              </a:lnSpc>
              <a:spcBef>
                <a:spcPts val="0"/>
              </a:spcBef>
              <a:buFont typeface="+mj-lt"/>
              <a:buAutoNum type="arabicPeriod"/>
            </a:pPr>
            <a:r>
              <a:rPr lang="en-US" sz="1600" dirty="0">
                <a:solidFill>
                  <a:schemeClr val="bg1"/>
                </a:solidFill>
              </a:rPr>
              <a:t>Reduce attrition rates through work environment improvements and stress reduction initiatives.</a:t>
            </a:r>
          </a:p>
          <a:p>
            <a:pPr marL="228600" indent="-228600" algn="ctr">
              <a:lnSpc>
                <a:spcPts val="1700"/>
              </a:lnSpc>
              <a:spcBef>
                <a:spcPts val="0"/>
              </a:spcBef>
              <a:buFont typeface="+mj-lt"/>
              <a:buAutoNum type="arabicPeriod"/>
            </a:pPr>
            <a:r>
              <a:rPr lang="en-US" sz="1600" dirty="0">
                <a:solidFill>
                  <a:schemeClr val="bg1"/>
                </a:solidFill>
              </a:rPr>
              <a:t>Review recruitment and retention policies to ensure workforce stability.</a:t>
            </a:r>
          </a:p>
          <a:p>
            <a:pPr marL="228600" indent="-228600" algn="ctr">
              <a:lnSpc>
                <a:spcPts val="1700"/>
              </a:lnSpc>
              <a:spcBef>
                <a:spcPts val="0"/>
              </a:spcBef>
              <a:buFont typeface="+mj-lt"/>
              <a:buAutoNum type="arabicPeriod"/>
            </a:pPr>
            <a:r>
              <a:rPr lang="en-US" sz="1600" dirty="0">
                <a:solidFill>
                  <a:schemeClr val="bg1"/>
                </a:solidFill>
              </a:rPr>
              <a:t>Introduce psychological support and career counseling programs to reduce job stress and increase productivity. </a:t>
            </a:r>
            <a:endParaRPr lang="en-US" sz="1600" dirty="0">
              <a:solidFill>
                <a:schemeClr val="bg1"/>
              </a:solidFill>
              <a:latin typeface="Segoe UI" panose="020B0502040204020203" pitchFamily="34" charset="0"/>
              <a:cs typeface="Segoe UI" panose="020B0502040204020203" pitchFamily="34" charset="0"/>
            </a:endParaRPr>
          </a:p>
        </p:txBody>
      </p:sp>
      <p:sp>
        <p:nvSpPr>
          <p:cNvPr id="37" name="Text Placeholder 2">
            <a:extLst>
              <a:ext uri="{FF2B5EF4-FFF2-40B4-BE49-F238E27FC236}">
                <a16:creationId xmlns:a16="http://schemas.microsoft.com/office/drawing/2014/main" id="{6120AF51-4490-178A-6F2B-B8B3327A3797}"/>
              </a:ext>
            </a:extLst>
          </p:cNvPr>
          <p:cNvSpPr txBox="1">
            <a:spLocks/>
          </p:cNvSpPr>
          <p:nvPr/>
        </p:nvSpPr>
        <p:spPr>
          <a:xfrm>
            <a:off x="10406837" y="6010287"/>
            <a:ext cx="667670" cy="43088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00000"/>
              </a:lnSpc>
              <a:spcBef>
                <a:spcPts val="0"/>
              </a:spcBef>
            </a:pPr>
            <a:r>
              <a:rPr lang="en-US" sz="2800" dirty="0">
                <a:solidFill>
                  <a:schemeClr val="bg1"/>
                </a:solidFill>
                <a:latin typeface="Segoe UI Semibold" panose="020B0702040204020203" pitchFamily="34" charset="0"/>
                <a:cs typeface="Segoe UI Semibold" panose="020B0702040204020203" pitchFamily="34" charset="0"/>
              </a:rPr>
              <a:t>WT</a:t>
            </a:r>
          </a:p>
        </p:txBody>
      </p:sp>
      <p:grpSp>
        <p:nvGrpSpPr>
          <p:cNvPr id="38" name="Group 37">
            <a:extLst>
              <a:ext uri="{FF2B5EF4-FFF2-40B4-BE49-F238E27FC236}">
                <a16:creationId xmlns:a16="http://schemas.microsoft.com/office/drawing/2014/main" id="{5B96A0AD-9CF4-5772-86A6-FDD89CFC5567}"/>
              </a:ext>
            </a:extLst>
          </p:cNvPr>
          <p:cNvGrpSpPr/>
          <p:nvPr/>
        </p:nvGrpSpPr>
        <p:grpSpPr>
          <a:xfrm>
            <a:off x="10202807" y="10623260"/>
            <a:ext cx="458878" cy="529026"/>
            <a:chOff x="896938" y="1943100"/>
            <a:chExt cx="249237" cy="287338"/>
          </a:xfrm>
          <a:solidFill>
            <a:srgbClr val="B0F7F4"/>
          </a:solidFill>
          <a:effectLst/>
        </p:grpSpPr>
        <p:sp>
          <p:nvSpPr>
            <p:cNvPr id="39" name="Freeform 1088">
              <a:extLst>
                <a:ext uri="{FF2B5EF4-FFF2-40B4-BE49-F238E27FC236}">
                  <a16:creationId xmlns:a16="http://schemas.microsoft.com/office/drawing/2014/main" id="{8DF8DFEF-6516-D4A8-8D8C-C61A267D3581}"/>
                </a:ext>
              </a:extLst>
            </p:cNvPr>
            <p:cNvSpPr>
              <a:spLocks noEditPoints="1"/>
            </p:cNvSpPr>
            <p:nvPr/>
          </p:nvSpPr>
          <p:spPr bwMode="auto">
            <a:xfrm>
              <a:off x="965200" y="1943100"/>
              <a:ext cx="180975" cy="249238"/>
            </a:xfrm>
            <a:custGeom>
              <a:avLst/>
              <a:gdLst>
                <a:gd name="T0" fmla="*/ 301 w 457"/>
                <a:gd name="T1" fmla="*/ 156 h 626"/>
                <a:gd name="T2" fmla="*/ 301 w 457"/>
                <a:gd name="T3" fmla="*/ 12 h 626"/>
                <a:gd name="T4" fmla="*/ 446 w 457"/>
                <a:gd name="T5" fmla="*/ 156 h 626"/>
                <a:gd name="T6" fmla="*/ 301 w 457"/>
                <a:gd name="T7" fmla="*/ 156 h 626"/>
                <a:gd name="T8" fmla="*/ 454 w 457"/>
                <a:gd name="T9" fmla="*/ 148 h 626"/>
                <a:gd name="T10" fmla="*/ 309 w 457"/>
                <a:gd name="T11" fmla="*/ 3 h 626"/>
                <a:gd name="T12" fmla="*/ 305 w 457"/>
                <a:gd name="T13" fmla="*/ 1 h 626"/>
                <a:gd name="T14" fmla="*/ 301 w 457"/>
                <a:gd name="T15" fmla="*/ 0 h 626"/>
                <a:gd name="T16" fmla="*/ 12 w 457"/>
                <a:gd name="T17" fmla="*/ 0 h 626"/>
                <a:gd name="T18" fmla="*/ 7 w 457"/>
                <a:gd name="T19" fmla="*/ 1 h 626"/>
                <a:gd name="T20" fmla="*/ 3 w 457"/>
                <a:gd name="T21" fmla="*/ 4 h 626"/>
                <a:gd name="T22" fmla="*/ 1 w 457"/>
                <a:gd name="T23" fmla="*/ 7 h 626"/>
                <a:gd name="T24" fmla="*/ 0 w 457"/>
                <a:gd name="T25" fmla="*/ 12 h 626"/>
                <a:gd name="T26" fmla="*/ 0 w 457"/>
                <a:gd name="T27" fmla="*/ 72 h 626"/>
                <a:gd name="T28" fmla="*/ 118 w 457"/>
                <a:gd name="T29" fmla="*/ 72 h 626"/>
                <a:gd name="T30" fmla="*/ 122 w 457"/>
                <a:gd name="T31" fmla="*/ 74 h 626"/>
                <a:gd name="T32" fmla="*/ 127 w 457"/>
                <a:gd name="T33" fmla="*/ 76 h 626"/>
                <a:gd name="T34" fmla="*/ 286 w 457"/>
                <a:gd name="T35" fmla="*/ 235 h 626"/>
                <a:gd name="T36" fmla="*/ 288 w 457"/>
                <a:gd name="T37" fmla="*/ 239 h 626"/>
                <a:gd name="T38" fmla="*/ 289 w 457"/>
                <a:gd name="T39" fmla="*/ 244 h 626"/>
                <a:gd name="T40" fmla="*/ 289 w 457"/>
                <a:gd name="T41" fmla="*/ 626 h 626"/>
                <a:gd name="T42" fmla="*/ 446 w 457"/>
                <a:gd name="T43" fmla="*/ 626 h 626"/>
                <a:gd name="T44" fmla="*/ 450 w 457"/>
                <a:gd name="T45" fmla="*/ 625 h 626"/>
                <a:gd name="T46" fmla="*/ 454 w 457"/>
                <a:gd name="T47" fmla="*/ 623 h 626"/>
                <a:gd name="T48" fmla="*/ 457 w 457"/>
                <a:gd name="T49" fmla="*/ 619 h 626"/>
                <a:gd name="T50" fmla="*/ 457 w 457"/>
                <a:gd name="T51" fmla="*/ 614 h 626"/>
                <a:gd name="T52" fmla="*/ 457 w 457"/>
                <a:gd name="T53" fmla="*/ 156 h 626"/>
                <a:gd name="T54" fmla="*/ 457 w 457"/>
                <a:gd name="T55" fmla="*/ 152 h 626"/>
                <a:gd name="T56" fmla="*/ 454 w 457"/>
                <a:gd name="T57" fmla="*/ 148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7" h="626">
                  <a:moveTo>
                    <a:pt x="301" y="156"/>
                  </a:moveTo>
                  <a:lnTo>
                    <a:pt x="301" y="12"/>
                  </a:lnTo>
                  <a:lnTo>
                    <a:pt x="446" y="156"/>
                  </a:lnTo>
                  <a:lnTo>
                    <a:pt x="301" y="156"/>
                  </a:lnTo>
                  <a:close/>
                  <a:moveTo>
                    <a:pt x="454" y="148"/>
                  </a:moveTo>
                  <a:lnTo>
                    <a:pt x="309" y="3"/>
                  </a:lnTo>
                  <a:lnTo>
                    <a:pt x="305" y="1"/>
                  </a:lnTo>
                  <a:lnTo>
                    <a:pt x="301" y="0"/>
                  </a:lnTo>
                  <a:lnTo>
                    <a:pt x="12" y="0"/>
                  </a:lnTo>
                  <a:lnTo>
                    <a:pt x="7" y="1"/>
                  </a:lnTo>
                  <a:lnTo>
                    <a:pt x="3" y="4"/>
                  </a:lnTo>
                  <a:lnTo>
                    <a:pt x="1" y="7"/>
                  </a:lnTo>
                  <a:lnTo>
                    <a:pt x="0" y="12"/>
                  </a:lnTo>
                  <a:lnTo>
                    <a:pt x="0" y="72"/>
                  </a:lnTo>
                  <a:lnTo>
                    <a:pt x="118" y="72"/>
                  </a:lnTo>
                  <a:lnTo>
                    <a:pt x="122" y="74"/>
                  </a:lnTo>
                  <a:lnTo>
                    <a:pt x="127" y="76"/>
                  </a:lnTo>
                  <a:lnTo>
                    <a:pt x="286" y="235"/>
                  </a:lnTo>
                  <a:lnTo>
                    <a:pt x="288" y="239"/>
                  </a:lnTo>
                  <a:lnTo>
                    <a:pt x="289" y="244"/>
                  </a:lnTo>
                  <a:lnTo>
                    <a:pt x="289" y="626"/>
                  </a:lnTo>
                  <a:lnTo>
                    <a:pt x="446" y="626"/>
                  </a:lnTo>
                  <a:lnTo>
                    <a:pt x="450" y="625"/>
                  </a:lnTo>
                  <a:lnTo>
                    <a:pt x="454" y="623"/>
                  </a:lnTo>
                  <a:lnTo>
                    <a:pt x="457" y="619"/>
                  </a:lnTo>
                  <a:lnTo>
                    <a:pt x="457" y="614"/>
                  </a:lnTo>
                  <a:lnTo>
                    <a:pt x="457" y="156"/>
                  </a:lnTo>
                  <a:lnTo>
                    <a:pt x="457" y="152"/>
                  </a:lnTo>
                  <a:lnTo>
                    <a:pt x="454"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1089">
              <a:extLst>
                <a:ext uri="{FF2B5EF4-FFF2-40B4-BE49-F238E27FC236}">
                  <a16:creationId xmlns:a16="http://schemas.microsoft.com/office/drawing/2014/main" id="{A79C6C1A-BED8-093B-0DE0-1C00753C52E1}"/>
                </a:ext>
              </a:extLst>
            </p:cNvPr>
            <p:cNvSpPr>
              <a:spLocks noEditPoints="1"/>
            </p:cNvSpPr>
            <p:nvPr/>
          </p:nvSpPr>
          <p:spPr bwMode="auto">
            <a:xfrm>
              <a:off x="896938" y="1981200"/>
              <a:ext cx="173038" cy="249238"/>
            </a:xfrm>
            <a:custGeom>
              <a:avLst/>
              <a:gdLst>
                <a:gd name="T0" fmla="*/ 277 w 434"/>
                <a:gd name="T1" fmla="*/ 157 h 627"/>
                <a:gd name="T2" fmla="*/ 277 w 434"/>
                <a:gd name="T3" fmla="*/ 12 h 627"/>
                <a:gd name="T4" fmla="*/ 422 w 434"/>
                <a:gd name="T5" fmla="*/ 157 h 627"/>
                <a:gd name="T6" fmla="*/ 277 w 434"/>
                <a:gd name="T7" fmla="*/ 157 h 627"/>
                <a:gd name="T8" fmla="*/ 277 w 434"/>
                <a:gd name="T9" fmla="*/ 0 h 627"/>
                <a:gd name="T10" fmla="*/ 12 w 434"/>
                <a:gd name="T11" fmla="*/ 0 h 627"/>
                <a:gd name="T12" fmla="*/ 8 w 434"/>
                <a:gd name="T13" fmla="*/ 1 h 627"/>
                <a:gd name="T14" fmla="*/ 4 w 434"/>
                <a:gd name="T15" fmla="*/ 4 h 627"/>
                <a:gd name="T16" fmla="*/ 1 w 434"/>
                <a:gd name="T17" fmla="*/ 8 h 627"/>
                <a:gd name="T18" fmla="*/ 0 w 434"/>
                <a:gd name="T19" fmla="*/ 12 h 627"/>
                <a:gd name="T20" fmla="*/ 0 w 434"/>
                <a:gd name="T21" fmla="*/ 615 h 627"/>
                <a:gd name="T22" fmla="*/ 1 w 434"/>
                <a:gd name="T23" fmla="*/ 620 h 627"/>
                <a:gd name="T24" fmla="*/ 4 w 434"/>
                <a:gd name="T25" fmla="*/ 623 h 627"/>
                <a:gd name="T26" fmla="*/ 8 w 434"/>
                <a:gd name="T27" fmla="*/ 626 h 627"/>
                <a:gd name="T28" fmla="*/ 12 w 434"/>
                <a:gd name="T29" fmla="*/ 627 h 627"/>
                <a:gd name="T30" fmla="*/ 422 w 434"/>
                <a:gd name="T31" fmla="*/ 627 h 627"/>
                <a:gd name="T32" fmla="*/ 426 w 434"/>
                <a:gd name="T33" fmla="*/ 626 h 627"/>
                <a:gd name="T34" fmla="*/ 430 w 434"/>
                <a:gd name="T35" fmla="*/ 623 h 627"/>
                <a:gd name="T36" fmla="*/ 433 w 434"/>
                <a:gd name="T37" fmla="*/ 620 h 627"/>
                <a:gd name="T38" fmla="*/ 434 w 434"/>
                <a:gd name="T39" fmla="*/ 615 h 627"/>
                <a:gd name="T40" fmla="*/ 434 w 434"/>
                <a:gd name="T41" fmla="*/ 157 h 627"/>
                <a:gd name="T42" fmla="*/ 434 w 434"/>
                <a:gd name="T43" fmla="*/ 152 h 627"/>
                <a:gd name="T44" fmla="*/ 282 w 434"/>
                <a:gd name="T45" fmla="*/ 0 h 627"/>
                <a:gd name="T46" fmla="*/ 277 w 434"/>
                <a:gd name="T47"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4" h="627">
                  <a:moveTo>
                    <a:pt x="277" y="157"/>
                  </a:moveTo>
                  <a:lnTo>
                    <a:pt x="277" y="12"/>
                  </a:lnTo>
                  <a:lnTo>
                    <a:pt x="422" y="157"/>
                  </a:lnTo>
                  <a:lnTo>
                    <a:pt x="277" y="157"/>
                  </a:lnTo>
                  <a:close/>
                  <a:moveTo>
                    <a:pt x="277" y="0"/>
                  </a:moveTo>
                  <a:lnTo>
                    <a:pt x="12" y="0"/>
                  </a:lnTo>
                  <a:lnTo>
                    <a:pt x="8" y="1"/>
                  </a:lnTo>
                  <a:lnTo>
                    <a:pt x="4" y="4"/>
                  </a:lnTo>
                  <a:lnTo>
                    <a:pt x="1" y="8"/>
                  </a:lnTo>
                  <a:lnTo>
                    <a:pt x="0" y="12"/>
                  </a:lnTo>
                  <a:lnTo>
                    <a:pt x="0" y="615"/>
                  </a:lnTo>
                  <a:lnTo>
                    <a:pt x="1" y="620"/>
                  </a:lnTo>
                  <a:lnTo>
                    <a:pt x="4" y="623"/>
                  </a:lnTo>
                  <a:lnTo>
                    <a:pt x="8" y="626"/>
                  </a:lnTo>
                  <a:lnTo>
                    <a:pt x="12" y="627"/>
                  </a:lnTo>
                  <a:lnTo>
                    <a:pt x="422" y="627"/>
                  </a:lnTo>
                  <a:lnTo>
                    <a:pt x="426" y="626"/>
                  </a:lnTo>
                  <a:lnTo>
                    <a:pt x="430" y="623"/>
                  </a:lnTo>
                  <a:lnTo>
                    <a:pt x="433" y="620"/>
                  </a:lnTo>
                  <a:lnTo>
                    <a:pt x="434" y="615"/>
                  </a:lnTo>
                  <a:lnTo>
                    <a:pt x="434" y="157"/>
                  </a:lnTo>
                  <a:lnTo>
                    <a:pt x="434" y="152"/>
                  </a:lnTo>
                  <a:lnTo>
                    <a:pt x="282" y="0"/>
                  </a:lnTo>
                  <a:lnTo>
                    <a:pt x="2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41" name="TextBox 40">
            <a:extLst>
              <a:ext uri="{FF2B5EF4-FFF2-40B4-BE49-F238E27FC236}">
                <a16:creationId xmlns:a16="http://schemas.microsoft.com/office/drawing/2014/main" id="{E931D1FF-08A4-3C3C-8E00-7118AC6A9D4C}"/>
              </a:ext>
            </a:extLst>
          </p:cNvPr>
          <p:cNvSpPr txBox="1"/>
          <p:nvPr/>
        </p:nvSpPr>
        <p:spPr>
          <a:xfrm>
            <a:off x="2080390" y="23285"/>
            <a:ext cx="8559064" cy="830997"/>
          </a:xfrm>
          <a:prstGeom prst="rect">
            <a:avLst/>
          </a:prstGeom>
          <a:noFill/>
          <a:ln w="6350">
            <a:noFill/>
            <a:prstDash val="dash"/>
          </a:ln>
        </p:spPr>
        <p:txBody>
          <a:bodyPr wrap="square" lIns="0" tIns="0" rIns="0" bIns="0" rtlCol="0">
            <a:spAutoFit/>
          </a:bodyPr>
          <a:lstStyle/>
          <a:p>
            <a:pPr algn="ctr"/>
            <a:r>
              <a:rPr lang="en-US" sz="5400" b="1" dirty="0">
                <a:solidFill>
                  <a:srgbClr val="54A0AC"/>
                </a:solidFill>
                <a:latin typeface="Inter"/>
              </a:rPr>
              <a:t>TWOS ANALYSIS</a:t>
            </a:r>
          </a:p>
        </p:txBody>
      </p:sp>
    </p:spTree>
    <p:extLst>
      <p:ext uri="{BB962C8B-B14F-4D97-AF65-F5344CB8AC3E}">
        <p14:creationId xmlns:p14="http://schemas.microsoft.com/office/powerpoint/2010/main" val="313904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37">
          <a:extLst>
            <a:ext uri="{FF2B5EF4-FFF2-40B4-BE49-F238E27FC236}">
              <a16:creationId xmlns:a16="http://schemas.microsoft.com/office/drawing/2014/main" id="{C654E512-DD11-EDB8-4176-6DD810D881DF}"/>
            </a:ext>
          </a:extLst>
        </p:cNvPr>
        <p:cNvGrpSpPr/>
        <p:nvPr/>
      </p:nvGrpSpPr>
      <p:grpSpPr>
        <a:xfrm>
          <a:off x="0" y="0"/>
          <a:ext cx="0" cy="0"/>
          <a:chOff x="0" y="0"/>
          <a:chExt cx="0" cy="0"/>
        </a:xfrm>
      </p:grpSpPr>
      <p:sp>
        <p:nvSpPr>
          <p:cNvPr id="2" name="Freeform 4196">
            <a:extLst>
              <a:ext uri="{FF2B5EF4-FFF2-40B4-BE49-F238E27FC236}">
                <a16:creationId xmlns:a16="http://schemas.microsoft.com/office/drawing/2014/main" id="{037D1B22-A136-FC71-8CBA-F3792DEB7F0B}"/>
              </a:ext>
            </a:extLst>
          </p:cNvPr>
          <p:cNvSpPr>
            <a:spLocks/>
          </p:cNvSpPr>
          <p:nvPr/>
        </p:nvSpPr>
        <p:spPr bwMode="auto">
          <a:xfrm>
            <a:off x="7462311" y="7437633"/>
            <a:ext cx="18399" cy="18399"/>
          </a:xfrm>
          <a:custGeom>
            <a:avLst/>
            <a:gdLst>
              <a:gd name="T0" fmla="*/ 30 w 60"/>
              <a:gd name="T1" fmla="*/ 0 h 60"/>
              <a:gd name="T2" fmla="*/ 25 w 60"/>
              <a:gd name="T3" fmla="*/ 1 h 60"/>
              <a:gd name="T4" fmla="*/ 20 w 60"/>
              <a:gd name="T5" fmla="*/ 2 h 60"/>
              <a:gd name="T6" fmla="*/ 14 w 60"/>
              <a:gd name="T7" fmla="*/ 6 h 60"/>
              <a:gd name="T8" fmla="*/ 10 w 60"/>
              <a:gd name="T9" fmla="*/ 9 h 60"/>
              <a:gd name="T10" fmla="*/ 6 w 60"/>
              <a:gd name="T11" fmla="*/ 13 h 60"/>
              <a:gd name="T12" fmla="*/ 4 w 60"/>
              <a:gd name="T13" fmla="*/ 18 h 60"/>
              <a:gd name="T14" fmla="*/ 2 w 60"/>
              <a:gd name="T15" fmla="*/ 25 h 60"/>
              <a:gd name="T16" fmla="*/ 0 w 60"/>
              <a:gd name="T17" fmla="*/ 30 h 60"/>
              <a:gd name="T18" fmla="*/ 2 w 60"/>
              <a:gd name="T19" fmla="*/ 37 h 60"/>
              <a:gd name="T20" fmla="*/ 4 w 60"/>
              <a:gd name="T21" fmla="*/ 42 h 60"/>
              <a:gd name="T22" fmla="*/ 6 w 60"/>
              <a:gd name="T23" fmla="*/ 47 h 60"/>
              <a:gd name="T24" fmla="*/ 10 w 60"/>
              <a:gd name="T25" fmla="*/ 52 h 60"/>
              <a:gd name="T26" fmla="*/ 14 w 60"/>
              <a:gd name="T27" fmla="*/ 55 h 60"/>
              <a:gd name="T28" fmla="*/ 20 w 60"/>
              <a:gd name="T29" fmla="*/ 58 h 60"/>
              <a:gd name="T30" fmla="*/ 25 w 60"/>
              <a:gd name="T31" fmla="*/ 60 h 60"/>
              <a:gd name="T32" fmla="*/ 30 w 60"/>
              <a:gd name="T33" fmla="*/ 60 h 60"/>
              <a:gd name="T34" fmla="*/ 37 w 60"/>
              <a:gd name="T35" fmla="*/ 60 h 60"/>
              <a:gd name="T36" fmla="*/ 42 w 60"/>
              <a:gd name="T37" fmla="*/ 58 h 60"/>
              <a:gd name="T38" fmla="*/ 48 w 60"/>
              <a:gd name="T39" fmla="*/ 55 h 60"/>
              <a:gd name="T40" fmla="*/ 52 w 60"/>
              <a:gd name="T41" fmla="*/ 52 h 60"/>
              <a:gd name="T42" fmla="*/ 56 w 60"/>
              <a:gd name="T43" fmla="*/ 47 h 60"/>
              <a:gd name="T44" fmla="*/ 58 w 60"/>
              <a:gd name="T45" fmla="*/ 42 h 60"/>
              <a:gd name="T46" fmla="*/ 60 w 60"/>
              <a:gd name="T47" fmla="*/ 37 h 60"/>
              <a:gd name="T48" fmla="*/ 60 w 60"/>
              <a:gd name="T49" fmla="*/ 30 h 60"/>
              <a:gd name="T50" fmla="*/ 60 w 60"/>
              <a:gd name="T51" fmla="*/ 25 h 60"/>
              <a:gd name="T52" fmla="*/ 58 w 60"/>
              <a:gd name="T53" fmla="*/ 18 h 60"/>
              <a:gd name="T54" fmla="*/ 56 w 60"/>
              <a:gd name="T55" fmla="*/ 13 h 60"/>
              <a:gd name="T56" fmla="*/ 52 w 60"/>
              <a:gd name="T57" fmla="*/ 9 h 60"/>
              <a:gd name="T58" fmla="*/ 48 w 60"/>
              <a:gd name="T59" fmla="*/ 6 h 60"/>
              <a:gd name="T60" fmla="*/ 42 w 60"/>
              <a:gd name="T61" fmla="*/ 2 h 60"/>
              <a:gd name="T62" fmla="*/ 37 w 60"/>
              <a:gd name="T63" fmla="*/ 1 h 60"/>
              <a:gd name="T64" fmla="*/ 30 w 60"/>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30" y="0"/>
                </a:moveTo>
                <a:lnTo>
                  <a:pt x="25" y="1"/>
                </a:lnTo>
                <a:lnTo>
                  <a:pt x="20" y="2"/>
                </a:lnTo>
                <a:lnTo>
                  <a:pt x="14" y="6"/>
                </a:lnTo>
                <a:lnTo>
                  <a:pt x="10" y="9"/>
                </a:lnTo>
                <a:lnTo>
                  <a:pt x="6" y="13"/>
                </a:lnTo>
                <a:lnTo>
                  <a:pt x="4" y="18"/>
                </a:lnTo>
                <a:lnTo>
                  <a:pt x="2" y="25"/>
                </a:lnTo>
                <a:lnTo>
                  <a:pt x="0" y="30"/>
                </a:lnTo>
                <a:lnTo>
                  <a:pt x="2" y="37"/>
                </a:lnTo>
                <a:lnTo>
                  <a:pt x="4" y="42"/>
                </a:lnTo>
                <a:lnTo>
                  <a:pt x="6" y="47"/>
                </a:lnTo>
                <a:lnTo>
                  <a:pt x="10" y="52"/>
                </a:lnTo>
                <a:lnTo>
                  <a:pt x="14" y="55"/>
                </a:lnTo>
                <a:lnTo>
                  <a:pt x="20" y="58"/>
                </a:lnTo>
                <a:lnTo>
                  <a:pt x="25" y="60"/>
                </a:lnTo>
                <a:lnTo>
                  <a:pt x="30" y="60"/>
                </a:lnTo>
                <a:lnTo>
                  <a:pt x="37" y="60"/>
                </a:lnTo>
                <a:lnTo>
                  <a:pt x="42" y="58"/>
                </a:lnTo>
                <a:lnTo>
                  <a:pt x="48" y="55"/>
                </a:lnTo>
                <a:lnTo>
                  <a:pt x="52" y="52"/>
                </a:lnTo>
                <a:lnTo>
                  <a:pt x="56" y="47"/>
                </a:lnTo>
                <a:lnTo>
                  <a:pt x="58" y="42"/>
                </a:lnTo>
                <a:lnTo>
                  <a:pt x="60" y="37"/>
                </a:lnTo>
                <a:lnTo>
                  <a:pt x="60" y="30"/>
                </a:lnTo>
                <a:lnTo>
                  <a:pt x="60" y="25"/>
                </a:lnTo>
                <a:lnTo>
                  <a:pt x="58" y="18"/>
                </a:lnTo>
                <a:lnTo>
                  <a:pt x="56" y="13"/>
                </a:lnTo>
                <a:lnTo>
                  <a:pt x="52" y="9"/>
                </a:lnTo>
                <a:lnTo>
                  <a:pt x="48" y="6"/>
                </a:lnTo>
                <a:lnTo>
                  <a:pt x="42" y="2"/>
                </a:lnTo>
                <a:lnTo>
                  <a:pt x="37" y="1"/>
                </a:lnTo>
                <a:lnTo>
                  <a:pt x="3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40938319-B686-2FB7-0850-A62F4B3007A9}"/>
              </a:ext>
            </a:extLst>
          </p:cNvPr>
          <p:cNvSpPr/>
          <p:nvPr/>
        </p:nvSpPr>
        <p:spPr>
          <a:xfrm rot="2700000">
            <a:off x="1523685" y="1272441"/>
            <a:ext cx="1130013" cy="1130013"/>
          </a:xfrm>
          <a:prstGeom prst="rect">
            <a:avLst/>
          </a:prstGeom>
          <a:gradFill flip="none" rotWithShape="1">
            <a:gsLst>
              <a:gs pos="100000">
                <a:srgbClr val="4186A2"/>
              </a:gs>
              <a:gs pos="0">
                <a:srgbClr val="B0F7F4"/>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 name="Rectangle 3">
            <a:extLst>
              <a:ext uri="{FF2B5EF4-FFF2-40B4-BE49-F238E27FC236}">
                <a16:creationId xmlns:a16="http://schemas.microsoft.com/office/drawing/2014/main" id="{CF133FFA-3097-C0AD-C45C-02019D463634}"/>
              </a:ext>
            </a:extLst>
          </p:cNvPr>
          <p:cNvSpPr/>
          <p:nvPr/>
        </p:nvSpPr>
        <p:spPr>
          <a:xfrm rot="2700000">
            <a:off x="1702382" y="1451138"/>
            <a:ext cx="772618" cy="772618"/>
          </a:xfrm>
          <a:prstGeom prst="rect">
            <a:avLst/>
          </a:prstGeom>
          <a:gradFill flip="none" rotWithShape="1">
            <a:gsLst>
              <a:gs pos="100000">
                <a:srgbClr val="4186A2"/>
              </a:gs>
              <a:gs pos="0">
                <a:srgbClr val="B0F7F4"/>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Snip Diagonal Corner Rectangle 43">
            <a:extLst>
              <a:ext uri="{FF2B5EF4-FFF2-40B4-BE49-F238E27FC236}">
                <a16:creationId xmlns:a16="http://schemas.microsoft.com/office/drawing/2014/main" id="{57D044D9-D72E-11A2-D907-4FBD07C6A992}"/>
              </a:ext>
            </a:extLst>
          </p:cNvPr>
          <p:cNvSpPr/>
          <p:nvPr/>
        </p:nvSpPr>
        <p:spPr>
          <a:xfrm flipH="1">
            <a:off x="992460" y="2014187"/>
            <a:ext cx="2192462" cy="4756723"/>
          </a:xfrm>
          <a:prstGeom prst="snip2DiagRect">
            <a:avLst>
              <a:gd name="adj1" fmla="val 0"/>
              <a:gd name="adj2" fmla="val 21555"/>
            </a:avLst>
          </a:prstGeom>
          <a:gradFill flip="none" rotWithShape="1">
            <a:gsLst>
              <a:gs pos="100000">
                <a:srgbClr val="69AFC0"/>
              </a:gs>
              <a:gs pos="0">
                <a:srgbClr val="12568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 name="Freeform 47">
            <a:extLst>
              <a:ext uri="{FF2B5EF4-FFF2-40B4-BE49-F238E27FC236}">
                <a16:creationId xmlns:a16="http://schemas.microsoft.com/office/drawing/2014/main" id="{C0BC3351-1C40-BB4D-3050-AFFF82FA1B0F}"/>
              </a:ext>
            </a:extLst>
          </p:cNvPr>
          <p:cNvSpPr/>
          <p:nvPr/>
        </p:nvSpPr>
        <p:spPr>
          <a:xfrm rot="18900000" flipH="1">
            <a:off x="1523685" y="1272441"/>
            <a:ext cx="1130013" cy="1130013"/>
          </a:xfrm>
          <a:custGeom>
            <a:avLst/>
            <a:gdLst>
              <a:gd name="connsiteX0" fmla="*/ 0 w 1130013"/>
              <a:gd name="connsiteY0" fmla="*/ 0 h 1130013"/>
              <a:gd name="connsiteX1" fmla="*/ 6598 w 1130013"/>
              <a:gd name="connsiteY1" fmla="*/ 0 h 1130013"/>
              <a:gd name="connsiteX2" fmla="*/ 1130013 w 1130013"/>
              <a:gd name="connsiteY2" fmla="*/ 1123415 h 1130013"/>
              <a:gd name="connsiteX3" fmla="*/ 1130013 w 1130013"/>
              <a:gd name="connsiteY3" fmla="*/ 1130013 h 1130013"/>
              <a:gd name="connsiteX4" fmla="*/ 0 w 1130013"/>
              <a:gd name="connsiteY4" fmla="*/ 1130013 h 113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013" h="1130013">
                <a:moveTo>
                  <a:pt x="0" y="0"/>
                </a:moveTo>
                <a:lnTo>
                  <a:pt x="6598" y="0"/>
                </a:lnTo>
                <a:lnTo>
                  <a:pt x="1130013" y="1123415"/>
                </a:lnTo>
                <a:lnTo>
                  <a:pt x="1130013" y="1130013"/>
                </a:lnTo>
                <a:lnTo>
                  <a:pt x="0" y="1130013"/>
                </a:lnTo>
                <a:close/>
              </a:path>
            </a:pathLst>
          </a:cu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7" name="Text Placeholder 2">
            <a:extLst>
              <a:ext uri="{FF2B5EF4-FFF2-40B4-BE49-F238E27FC236}">
                <a16:creationId xmlns:a16="http://schemas.microsoft.com/office/drawing/2014/main" id="{2516C235-8A1C-771F-C1BA-00074EEA6A88}"/>
              </a:ext>
            </a:extLst>
          </p:cNvPr>
          <p:cNvSpPr txBox="1">
            <a:spLocks/>
          </p:cNvSpPr>
          <p:nvPr/>
        </p:nvSpPr>
        <p:spPr>
          <a:xfrm>
            <a:off x="1036001" y="2707909"/>
            <a:ext cx="2112819" cy="305211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ctr">
              <a:lnSpc>
                <a:spcPts val="1700"/>
              </a:lnSpc>
              <a:spcBef>
                <a:spcPts val="0"/>
              </a:spcBef>
              <a:buFont typeface="+mj-lt"/>
              <a:buAutoNum type="arabicPeriod"/>
            </a:pPr>
            <a:r>
              <a:rPr lang="en-US" sz="1600" dirty="0">
                <a:solidFill>
                  <a:schemeClr val="bg1"/>
                </a:solidFill>
              </a:rPr>
              <a:t>Develop training programs to enhance skills based on evaluations.</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Leverage competitive salaries to attract and retain talent.</a:t>
            </a:r>
          </a:p>
          <a:p>
            <a:pPr marL="342900" indent="-342900" algn="ctr">
              <a:lnSpc>
                <a:spcPts val="1700"/>
              </a:lnSpc>
              <a:spcBef>
                <a:spcPts val="0"/>
              </a:spcBef>
              <a:buFont typeface="+mj-lt"/>
              <a:buAutoNum type="arabicPeriod"/>
            </a:pPr>
            <a:endParaRPr lang="en-US"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Increase travel and job exchange opportunities to improve employee efficiency. </a:t>
            </a:r>
            <a:endParaRPr lang="en-US" sz="1600" dirty="0">
              <a:solidFill>
                <a:schemeClr val="bg1"/>
              </a:solidFill>
              <a:latin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95A547AB-6273-E3E7-2E3F-64F300D457F5}"/>
              </a:ext>
            </a:extLst>
          </p:cNvPr>
          <p:cNvGrpSpPr/>
          <p:nvPr/>
        </p:nvGrpSpPr>
        <p:grpSpPr>
          <a:xfrm>
            <a:off x="1870568" y="6000579"/>
            <a:ext cx="436246" cy="626668"/>
            <a:chOff x="10502900" y="815975"/>
            <a:chExt cx="200025" cy="287338"/>
          </a:xfrm>
          <a:solidFill>
            <a:srgbClr val="B0F7F4"/>
          </a:solidFill>
          <a:effectLst/>
        </p:grpSpPr>
        <p:sp>
          <p:nvSpPr>
            <p:cNvPr id="9" name="Freeform 2127">
              <a:extLst>
                <a:ext uri="{FF2B5EF4-FFF2-40B4-BE49-F238E27FC236}">
                  <a16:creationId xmlns:a16="http://schemas.microsoft.com/office/drawing/2014/main" id="{31C28972-5E5E-F36B-26C6-A858A6B3C840}"/>
                </a:ext>
              </a:extLst>
            </p:cNvPr>
            <p:cNvSpPr>
              <a:spLocks/>
            </p:cNvSpPr>
            <p:nvPr/>
          </p:nvSpPr>
          <p:spPr bwMode="auto">
            <a:xfrm>
              <a:off x="10502900" y="815975"/>
              <a:ext cx="200025" cy="201613"/>
            </a:xfrm>
            <a:custGeom>
              <a:avLst/>
              <a:gdLst>
                <a:gd name="T0" fmla="*/ 284 w 632"/>
                <a:gd name="T1" fmla="*/ 3 h 632"/>
                <a:gd name="T2" fmla="*/ 237 w 632"/>
                <a:gd name="T3" fmla="*/ 10 h 632"/>
                <a:gd name="T4" fmla="*/ 193 w 632"/>
                <a:gd name="T5" fmla="*/ 26 h 632"/>
                <a:gd name="T6" fmla="*/ 152 w 632"/>
                <a:gd name="T7" fmla="*/ 47 h 632"/>
                <a:gd name="T8" fmla="*/ 115 w 632"/>
                <a:gd name="T9" fmla="*/ 72 h 632"/>
                <a:gd name="T10" fmla="*/ 82 w 632"/>
                <a:gd name="T11" fmla="*/ 104 h 632"/>
                <a:gd name="T12" fmla="*/ 54 w 632"/>
                <a:gd name="T13" fmla="*/ 139 h 632"/>
                <a:gd name="T14" fmla="*/ 31 w 632"/>
                <a:gd name="T15" fmla="*/ 180 h 632"/>
                <a:gd name="T16" fmla="*/ 14 w 632"/>
                <a:gd name="T17" fmla="*/ 222 h 632"/>
                <a:gd name="T18" fmla="*/ 4 w 632"/>
                <a:gd name="T19" fmla="*/ 269 h 632"/>
                <a:gd name="T20" fmla="*/ 0 w 632"/>
                <a:gd name="T21" fmla="*/ 316 h 632"/>
                <a:gd name="T22" fmla="*/ 3 w 632"/>
                <a:gd name="T23" fmla="*/ 363 h 632"/>
                <a:gd name="T24" fmla="*/ 14 w 632"/>
                <a:gd name="T25" fmla="*/ 407 h 632"/>
                <a:gd name="T26" fmla="*/ 30 w 632"/>
                <a:gd name="T27" fmla="*/ 450 h 632"/>
                <a:gd name="T28" fmla="*/ 50 w 632"/>
                <a:gd name="T29" fmla="*/ 489 h 632"/>
                <a:gd name="T30" fmla="*/ 77 w 632"/>
                <a:gd name="T31" fmla="*/ 523 h 632"/>
                <a:gd name="T32" fmla="*/ 109 w 632"/>
                <a:gd name="T33" fmla="*/ 555 h 632"/>
                <a:gd name="T34" fmla="*/ 144 w 632"/>
                <a:gd name="T35" fmla="*/ 581 h 632"/>
                <a:gd name="T36" fmla="*/ 183 w 632"/>
                <a:gd name="T37" fmla="*/ 602 h 632"/>
                <a:gd name="T38" fmla="*/ 225 w 632"/>
                <a:gd name="T39" fmla="*/ 618 h 632"/>
                <a:gd name="T40" fmla="*/ 270 w 632"/>
                <a:gd name="T41" fmla="*/ 628 h 632"/>
                <a:gd name="T42" fmla="*/ 301 w 632"/>
                <a:gd name="T43" fmla="*/ 473 h 632"/>
                <a:gd name="T44" fmla="*/ 256 w 632"/>
                <a:gd name="T45" fmla="*/ 512 h 632"/>
                <a:gd name="T46" fmla="*/ 185 w 632"/>
                <a:gd name="T47" fmla="*/ 447 h 632"/>
                <a:gd name="T48" fmla="*/ 181 w 632"/>
                <a:gd name="T49" fmla="*/ 431 h 632"/>
                <a:gd name="T50" fmla="*/ 196 w 632"/>
                <a:gd name="T51" fmla="*/ 421 h 632"/>
                <a:gd name="T52" fmla="*/ 256 w 632"/>
                <a:gd name="T53" fmla="*/ 475 h 632"/>
                <a:gd name="T54" fmla="*/ 309 w 632"/>
                <a:gd name="T55" fmla="*/ 423 h 632"/>
                <a:gd name="T56" fmla="*/ 319 w 632"/>
                <a:gd name="T57" fmla="*/ 421 h 632"/>
                <a:gd name="T58" fmla="*/ 326 w 632"/>
                <a:gd name="T59" fmla="*/ 426 h 632"/>
                <a:gd name="T60" fmla="*/ 430 w 632"/>
                <a:gd name="T61" fmla="*/ 423 h 632"/>
                <a:gd name="T62" fmla="*/ 446 w 632"/>
                <a:gd name="T63" fmla="*/ 426 h 632"/>
                <a:gd name="T64" fmla="*/ 450 w 632"/>
                <a:gd name="T65" fmla="*/ 442 h 632"/>
                <a:gd name="T66" fmla="*/ 381 w 632"/>
                <a:gd name="T67" fmla="*/ 511 h 632"/>
                <a:gd name="T68" fmla="*/ 365 w 632"/>
                <a:gd name="T69" fmla="*/ 507 h 632"/>
                <a:gd name="T70" fmla="*/ 346 w 632"/>
                <a:gd name="T71" fmla="*/ 630 h 632"/>
                <a:gd name="T72" fmla="*/ 391 w 632"/>
                <a:gd name="T73" fmla="*/ 623 h 632"/>
                <a:gd name="T74" fmla="*/ 434 w 632"/>
                <a:gd name="T75" fmla="*/ 608 h 632"/>
                <a:gd name="T76" fmla="*/ 474 w 632"/>
                <a:gd name="T77" fmla="*/ 589 h 632"/>
                <a:gd name="T78" fmla="*/ 511 w 632"/>
                <a:gd name="T79" fmla="*/ 564 h 632"/>
                <a:gd name="T80" fmla="*/ 544 w 632"/>
                <a:gd name="T81" fmla="*/ 534 h 632"/>
                <a:gd name="T82" fmla="*/ 572 w 632"/>
                <a:gd name="T83" fmla="*/ 501 h 632"/>
                <a:gd name="T84" fmla="*/ 595 w 632"/>
                <a:gd name="T85" fmla="*/ 463 h 632"/>
                <a:gd name="T86" fmla="*/ 613 w 632"/>
                <a:gd name="T87" fmla="*/ 421 h 632"/>
                <a:gd name="T88" fmla="*/ 626 w 632"/>
                <a:gd name="T89" fmla="*/ 378 h 632"/>
                <a:gd name="T90" fmla="*/ 631 w 632"/>
                <a:gd name="T91" fmla="*/ 332 h 632"/>
                <a:gd name="T92" fmla="*/ 629 w 632"/>
                <a:gd name="T93" fmla="*/ 283 h 632"/>
                <a:gd name="T94" fmla="*/ 622 w 632"/>
                <a:gd name="T95" fmla="*/ 237 h 632"/>
                <a:gd name="T96" fmla="*/ 606 w 632"/>
                <a:gd name="T97" fmla="*/ 193 h 632"/>
                <a:gd name="T98" fmla="*/ 585 w 632"/>
                <a:gd name="T99" fmla="*/ 153 h 632"/>
                <a:gd name="T100" fmla="*/ 560 w 632"/>
                <a:gd name="T101" fmla="*/ 115 h 632"/>
                <a:gd name="T102" fmla="*/ 528 w 632"/>
                <a:gd name="T103" fmla="*/ 82 h 632"/>
                <a:gd name="T104" fmla="*/ 492 w 632"/>
                <a:gd name="T105" fmla="*/ 54 h 632"/>
                <a:gd name="T106" fmla="*/ 452 w 632"/>
                <a:gd name="T107" fmla="*/ 32 h 632"/>
                <a:gd name="T108" fmla="*/ 409 w 632"/>
                <a:gd name="T109" fmla="*/ 15 h 632"/>
                <a:gd name="T110" fmla="*/ 364 w 632"/>
                <a:gd name="T111" fmla="*/ 4 h 632"/>
                <a:gd name="T112" fmla="*/ 315 w 632"/>
                <a:gd name="T113"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2" h="632">
                  <a:moveTo>
                    <a:pt x="315" y="0"/>
                  </a:moveTo>
                  <a:lnTo>
                    <a:pt x="299" y="1"/>
                  </a:lnTo>
                  <a:lnTo>
                    <a:pt x="284" y="3"/>
                  </a:lnTo>
                  <a:lnTo>
                    <a:pt x="268" y="4"/>
                  </a:lnTo>
                  <a:lnTo>
                    <a:pt x="252" y="6"/>
                  </a:lnTo>
                  <a:lnTo>
                    <a:pt x="237" y="10"/>
                  </a:lnTo>
                  <a:lnTo>
                    <a:pt x="221" y="15"/>
                  </a:lnTo>
                  <a:lnTo>
                    <a:pt x="207" y="20"/>
                  </a:lnTo>
                  <a:lnTo>
                    <a:pt x="193" y="26"/>
                  </a:lnTo>
                  <a:lnTo>
                    <a:pt x="179" y="32"/>
                  </a:lnTo>
                  <a:lnTo>
                    <a:pt x="165" y="38"/>
                  </a:lnTo>
                  <a:lnTo>
                    <a:pt x="152" y="47"/>
                  </a:lnTo>
                  <a:lnTo>
                    <a:pt x="139" y="54"/>
                  </a:lnTo>
                  <a:lnTo>
                    <a:pt x="127" y="64"/>
                  </a:lnTo>
                  <a:lnTo>
                    <a:pt x="115" y="72"/>
                  </a:lnTo>
                  <a:lnTo>
                    <a:pt x="103" y="82"/>
                  </a:lnTo>
                  <a:lnTo>
                    <a:pt x="92" y="93"/>
                  </a:lnTo>
                  <a:lnTo>
                    <a:pt x="82" y="104"/>
                  </a:lnTo>
                  <a:lnTo>
                    <a:pt x="72" y="115"/>
                  </a:lnTo>
                  <a:lnTo>
                    <a:pt x="63" y="127"/>
                  </a:lnTo>
                  <a:lnTo>
                    <a:pt x="54" y="139"/>
                  </a:lnTo>
                  <a:lnTo>
                    <a:pt x="45" y="153"/>
                  </a:lnTo>
                  <a:lnTo>
                    <a:pt x="38" y="166"/>
                  </a:lnTo>
                  <a:lnTo>
                    <a:pt x="31" y="180"/>
                  </a:lnTo>
                  <a:lnTo>
                    <a:pt x="25" y="193"/>
                  </a:lnTo>
                  <a:lnTo>
                    <a:pt x="19" y="208"/>
                  </a:lnTo>
                  <a:lnTo>
                    <a:pt x="14" y="222"/>
                  </a:lnTo>
                  <a:lnTo>
                    <a:pt x="10" y="237"/>
                  </a:lnTo>
                  <a:lnTo>
                    <a:pt x="6" y="253"/>
                  </a:lnTo>
                  <a:lnTo>
                    <a:pt x="4" y="269"/>
                  </a:lnTo>
                  <a:lnTo>
                    <a:pt x="1" y="283"/>
                  </a:lnTo>
                  <a:lnTo>
                    <a:pt x="0" y="301"/>
                  </a:lnTo>
                  <a:lnTo>
                    <a:pt x="0" y="316"/>
                  </a:lnTo>
                  <a:lnTo>
                    <a:pt x="0" y="332"/>
                  </a:lnTo>
                  <a:lnTo>
                    <a:pt x="1" y="347"/>
                  </a:lnTo>
                  <a:lnTo>
                    <a:pt x="3" y="363"/>
                  </a:lnTo>
                  <a:lnTo>
                    <a:pt x="6" y="378"/>
                  </a:lnTo>
                  <a:lnTo>
                    <a:pt x="9" y="393"/>
                  </a:lnTo>
                  <a:lnTo>
                    <a:pt x="14" y="407"/>
                  </a:lnTo>
                  <a:lnTo>
                    <a:pt x="17" y="421"/>
                  </a:lnTo>
                  <a:lnTo>
                    <a:pt x="23" y="436"/>
                  </a:lnTo>
                  <a:lnTo>
                    <a:pt x="30" y="450"/>
                  </a:lnTo>
                  <a:lnTo>
                    <a:pt x="36" y="463"/>
                  </a:lnTo>
                  <a:lnTo>
                    <a:pt x="43" y="475"/>
                  </a:lnTo>
                  <a:lnTo>
                    <a:pt x="50" y="489"/>
                  </a:lnTo>
                  <a:lnTo>
                    <a:pt x="59" y="501"/>
                  </a:lnTo>
                  <a:lnTo>
                    <a:pt x="69" y="512"/>
                  </a:lnTo>
                  <a:lnTo>
                    <a:pt x="77" y="523"/>
                  </a:lnTo>
                  <a:lnTo>
                    <a:pt x="87" y="534"/>
                  </a:lnTo>
                  <a:lnTo>
                    <a:pt x="98" y="545"/>
                  </a:lnTo>
                  <a:lnTo>
                    <a:pt x="109" y="555"/>
                  </a:lnTo>
                  <a:lnTo>
                    <a:pt x="120" y="564"/>
                  </a:lnTo>
                  <a:lnTo>
                    <a:pt x="132" y="573"/>
                  </a:lnTo>
                  <a:lnTo>
                    <a:pt x="144" y="581"/>
                  </a:lnTo>
                  <a:lnTo>
                    <a:pt x="157" y="589"/>
                  </a:lnTo>
                  <a:lnTo>
                    <a:pt x="170" y="596"/>
                  </a:lnTo>
                  <a:lnTo>
                    <a:pt x="183" y="602"/>
                  </a:lnTo>
                  <a:lnTo>
                    <a:pt x="197" y="608"/>
                  </a:lnTo>
                  <a:lnTo>
                    <a:pt x="210" y="613"/>
                  </a:lnTo>
                  <a:lnTo>
                    <a:pt x="225" y="618"/>
                  </a:lnTo>
                  <a:lnTo>
                    <a:pt x="240" y="623"/>
                  </a:lnTo>
                  <a:lnTo>
                    <a:pt x="254" y="625"/>
                  </a:lnTo>
                  <a:lnTo>
                    <a:pt x="270" y="628"/>
                  </a:lnTo>
                  <a:lnTo>
                    <a:pt x="285" y="630"/>
                  </a:lnTo>
                  <a:lnTo>
                    <a:pt x="301" y="632"/>
                  </a:lnTo>
                  <a:lnTo>
                    <a:pt x="301" y="473"/>
                  </a:lnTo>
                  <a:lnTo>
                    <a:pt x="267" y="507"/>
                  </a:lnTo>
                  <a:lnTo>
                    <a:pt x="262" y="511"/>
                  </a:lnTo>
                  <a:lnTo>
                    <a:pt x="256" y="512"/>
                  </a:lnTo>
                  <a:lnTo>
                    <a:pt x="249" y="511"/>
                  </a:lnTo>
                  <a:lnTo>
                    <a:pt x="245" y="507"/>
                  </a:lnTo>
                  <a:lnTo>
                    <a:pt x="185" y="447"/>
                  </a:lnTo>
                  <a:lnTo>
                    <a:pt x="181" y="442"/>
                  </a:lnTo>
                  <a:lnTo>
                    <a:pt x="180" y="436"/>
                  </a:lnTo>
                  <a:lnTo>
                    <a:pt x="181" y="431"/>
                  </a:lnTo>
                  <a:lnTo>
                    <a:pt x="185" y="426"/>
                  </a:lnTo>
                  <a:lnTo>
                    <a:pt x="190" y="423"/>
                  </a:lnTo>
                  <a:lnTo>
                    <a:pt x="196" y="421"/>
                  </a:lnTo>
                  <a:lnTo>
                    <a:pt x="201" y="423"/>
                  </a:lnTo>
                  <a:lnTo>
                    <a:pt x="205" y="426"/>
                  </a:lnTo>
                  <a:lnTo>
                    <a:pt x="256" y="475"/>
                  </a:lnTo>
                  <a:lnTo>
                    <a:pt x="304" y="426"/>
                  </a:lnTo>
                  <a:lnTo>
                    <a:pt x="307" y="424"/>
                  </a:lnTo>
                  <a:lnTo>
                    <a:pt x="309" y="423"/>
                  </a:lnTo>
                  <a:lnTo>
                    <a:pt x="313" y="421"/>
                  </a:lnTo>
                  <a:lnTo>
                    <a:pt x="315" y="421"/>
                  </a:lnTo>
                  <a:lnTo>
                    <a:pt x="319" y="421"/>
                  </a:lnTo>
                  <a:lnTo>
                    <a:pt x="321" y="423"/>
                  </a:lnTo>
                  <a:lnTo>
                    <a:pt x="324" y="424"/>
                  </a:lnTo>
                  <a:lnTo>
                    <a:pt x="326" y="426"/>
                  </a:lnTo>
                  <a:lnTo>
                    <a:pt x="375" y="475"/>
                  </a:lnTo>
                  <a:lnTo>
                    <a:pt x="425" y="426"/>
                  </a:lnTo>
                  <a:lnTo>
                    <a:pt x="430" y="423"/>
                  </a:lnTo>
                  <a:lnTo>
                    <a:pt x="436" y="421"/>
                  </a:lnTo>
                  <a:lnTo>
                    <a:pt x="441" y="423"/>
                  </a:lnTo>
                  <a:lnTo>
                    <a:pt x="446" y="426"/>
                  </a:lnTo>
                  <a:lnTo>
                    <a:pt x="450" y="431"/>
                  </a:lnTo>
                  <a:lnTo>
                    <a:pt x="451" y="436"/>
                  </a:lnTo>
                  <a:lnTo>
                    <a:pt x="450" y="442"/>
                  </a:lnTo>
                  <a:lnTo>
                    <a:pt x="446" y="447"/>
                  </a:lnTo>
                  <a:lnTo>
                    <a:pt x="386" y="507"/>
                  </a:lnTo>
                  <a:lnTo>
                    <a:pt x="381" y="511"/>
                  </a:lnTo>
                  <a:lnTo>
                    <a:pt x="375" y="512"/>
                  </a:lnTo>
                  <a:lnTo>
                    <a:pt x="370" y="511"/>
                  </a:lnTo>
                  <a:lnTo>
                    <a:pt x="365" y="507"/>
                  </a:lnTo>
                  <a:lnTo>
                    <a:pt x="330" y="473"/>
                  </a:lnTo>
                  <a:lnTo>
                    <a:pt x="330" y="632"/>
                  </a:lnTo>
                  <a:lnTo>
                    <a:pt x="346" y="630"/>
                  </a:lnTo>
                  <a:lnTo>
                    <a:pt x="362" y="628"/>
                  </a:lnTo>
                  <a:lnTo>
                    <a:pt x="376" y="625"/>
                  </a:lnTo>
                  <a:lnTo>
                    <a:pt x="391" y="623"/>
                  </a:lnTo>
                  <a:lnTo>
                    <a:pt x="406" y="618"/>
                  </a:lnTo>
                  <a:lnTo>
                    <a:pt x="420" y="613"/>
                  </a:lnTo>
                  <a:lnTo>
                    <a:pt x="434" y="608"/>
                  </a:lnTo>
                  <a:lnTo>
                    <a:pt x="449" y="602"/>
                  </a:lnTo>
                  <a:lnTo>
                    <a:pt x="462" y="596"/>
                  </a:lnTo>
                  <a:lnTo>
                    <a:pt x="474" y="589"/>
                  </a:lnTo>
                  <a:lnTo>
                    <a:pt x="488" y="581"/>
                  </a:lnTo>
                  <a:lnTo>
                    <a:pt x="500" y="573"/>
                  </a:lnTo>
                  <a:lnTo>
                    <a:pt x="511" y="564"/>
                  </a:lnTo>
                  <a:lnTo>
                    <a:pt x="522" y="555"/>
                  </a:lnTo>
                  <a:lnTo>
                    <a:pt x="533" y="545"/>
                  </a:lnTo>
                  <a:lnTo>
                    <a:pt x="544" y="534"/>
                  </a:lnTo>
                  <a:lnTo>
                    <a:pt x="554" y="523"/>
                  </a:lnTo>
                  <a:lnTo>
                    <a:pt x="563" y="512"/>
                  </a:lnTo>
                  <a:lnTo>
                    <a:pt x="572" y="501"/>
                  </a:lnTo>
                  <a:lnTo>
                    <a:pt x="580" y="489"/>
                  </a:lnTo>
                  <a:lnTo>
                    <a:pt x="588" y="475"/>
                  </a:lnTo>
                  <a:lnTo>
                    <a:pt x="595" y="463"/>
                  </a:lnTo>
                  <a:lnTo>
                    <a:pt x="602" y="450"/>
                  </a:lnTo>
                  <a:lnTo>
                    <a:pt x="609" y="436"/>
                  </a:lnTo>
                  <a:lnTo>
                    <a:pt x="613" y="421"/>
                  </a:lnTo>
                  <a:lnTo>
                    <a:pt x="618" y="408"/>
                  </a:lnTo>
                  <a:lnTo>
                    <a:pt x="622" y="393"/>
                  </a:lnTo>
                  <a:lnTo>
                    <a:pt x="626" y="378"/>
                  </a:lnTo>
                  <a:lnTo>
                    <a:pt x="628" y="363"/>
                  </a:lnTo>
                  <a:lnTo>
                    <a:pt x="631" y="347"/>
                  </a:lnTo>
                  <a:lnTo>
                    <a:pt x="631" y="332"/>
                  </a:lnTo>
                  <a:lnTo>
                    <a:pt x="632" y="316"/>
                  </a:lnTo>
                  <a:lnTo>
                    <a:pt x="631" y="301"/>
                  </a:lnTo>
                  <a:lnTo>
                    <a:pt x="629" y="283"/>
                  </a:lnTo>
                  <a:lnTo>
                    <a:pt x="628" y="269"/>
                  </a:lnTo>
                  <a:lnTo>
                    <a:pt x="626" y="253"/>
                  </a:lnTo>
                  <a:lnTo>
                    <a:pt x="622" y="237"/>
                  </a:lnTo>
                  <a:lnTo>
                    <a:pt x="617" y="222"/>
                  </a:lnTo>
                  <a:lnTo>
                    <a:pt x="612" y="208"/>
                  </a:lnTo>
                  <a:lnTo>
                    <a:pt x="606" y="193"/>
                  </a:lnTo>
                  <a:lnTo>
                    <a:pt x="600" y="180"/>
                  </a:lnTo>
                  <a:lnTo>
                    <a:pt x="594" y="166"/>
                  </a:lnTo>
                  <a:lnTo>
                    <a:pt x="585" y="153"/>
                  </a:lnTo>
                  <a:lnTo>
                    <a:pt x="578" y="139"/>
                  </a:lnTo>
                  <a:lnTo>
                    <a:pt x="568" y="127"/>
                  </a:lnTo>
                  <a:lnTo>
                    <a:pt x="560" y="115"/>
                  </a:lnTo>
                  <a:lnTo>
                    <a:pt x="550" y="104"/>
                  </a:lnTo>
                  <a:lnTo>
                    <a:pt x="539" y="93"/>
                  </a:lnTo>
                  <a:lnTo>
                    <a:pt x="528" y="82"/>
                  </a:lnTo>
                  <a:lnTo>
                    <a:pt x="517" y="72"/>
                  </a:lnTo>
                  <a:lnTo>
                    <a:pt x="505" y="64"/>
                  </a:lnTo>
                  <a:lnTo>
                    <a:pt x="492" y="54"/>
                  </a:lnTo>
                  <a:lnTo>
                    <a:pt x="479" y="47"/>
                  </a:lnTo>
                  <a:lnTo>
                    <a:pt x="466" y="38"/>
                  </a:lnTo>
                  <a:lnTo>
                    <a:pt x="452" y="32"/>
                  </a:lnTo>
                  <a:lnTo>
                    <a:pt x="439" y="26"/>
                  </a:lnTo>
                  <a:lnTo>
                    <a:pt x="424" y="20"/>
                  </a:lnTo>
                  <a:lnTo>
                    <a:pt x="409" y="15"/>
                  </a:lnTo>
                  <a:lnTo>
                    <a:pt x="395" y="10"/>
                  </a:lnTo>
                  <a:lnTo>
                    <a:pt x="379" y="6"/>
                  </a:lnTo>
                  <a:lnTo>
                    <a:pt x="364" y="4"/>
                  </a:lnTo>
                  <a:lnTo>
                    <a:pt x="348" y="3"/>
                  </a:lnTo>
                  <a:lnTo>
                    <a:pt x="331" y="1"/>
                  </a:lnTo>
                  <a:lnTo>
                    <a:pt x="3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128">
              <a:extLst>
                <a:ext uri="{FF2B5EF4-FFF2-40B4-BE49-F238E27FC236}">
                  <a16:creationId xmlns:a16="http://schemas.microsoft.com/office/drawing/2014/main" id="{16581A7E-6C8B-5652-7E25-E79EC9136591}"/>
                </a:ext>
              </a:extLst>
            </p:cNvPr>
            <p:cNvSpPr>
              <a:spLocks/>
            </p:cNvSpPr>
            <p:nvPr/>
          </p:nvSpPr>
          <p:spPr bwMode="auto">
            <a:xfrm>
              <a:off x="10569575" y="1036638"/>
              <a:ext cx="66675" cy="9525"/>
            </a:xfrm>
            <a:custGeom>
              <a:avLst/>
              <a:gdLst>
                <a:gd name="T0" fmla="*/ 196 w 210"/>
                <a:gd name="T1" fmla="*/ 0 h 29"/>
                <a:gd name="T2" fmla="*/ 15 w 210"/>
                <a:gd name="T3" fmla="*/ 0 h 29"/>
                <a:gd name="T4" fmla="*/ 9 w 210"/>
                <a:gd name="T5" fmla="*/ 1 h 29"/>
                <a:gd name="T6" fmla="*/ 5 w 210"/>
                <a:gd name="T7" fmla="*/ 3 h 29"/>
                <a:gd name="T8" fmla="*/ 2 w 210"/>
                <a:gd name="T9" fmla="*/ 8 h 29"/>
                <a:gd name="T10" fmla="*/ 0 w 210"/>
                <a:gd name="T11" fmla="*/ 14 h 29"/>
                <a:gd name="T12" fmla="*/ 2 w 210"/>
                <a:gd name="T13" fmla="*/ 20 h 29"/>
                <a:gd name="T14" fmla="*/ 5 w 210"/>
                <a:gd name="T15" fmla="*/ 25 h 29"/>
                <a:gd name="T16" fmla="*/ 9 w 210"/>
                <a:gd name="T17" fmla="*/ 28 h 29"/>
                <a:gd name="T18" fmla="*/ 15 w 210"/>
                <a:gd name="T19" fmla="*/ 29 h 29"/>
                <a:gd name="T20" fmla="*/ 196 w 210"/>
                <a:gd name="T21" fmla="*/ 29 h 29"/>
                <a:gd name="T22" fmla="*/ 202 w 210"/>
                <a:gd name="T23" fmla="*/ 28 h 29"/>
                <a:gd name="T24" fmla="*/ 207 w 210"/>
                <a:gd name="T25" fmla="*/ 25 h 29"/>
                <a:gd name="T26" fmla="*/ 209 w 210"/>
                <a:gd name="T27" fmla="*/ 20 h 29"/>
                <a:gd name="T28" fmla="*/ 210 w 210"/>
                <a:gd name="T29" fmla="*/ 14 h 29"/>
                <a:gd name="T30" fmla="*/ 209 w 210"/>
                <a:gd name="T31" fmla="*/ 8 h 29"/>
                <a:gd name="T32" fmla="*/ 207 w 210"/>
                <a:gd name="T33" fmla="*/ 3 h 29"/>
                <a:gd name="T34" fmla="*/ 202 w 210"/>
                <a:gd name="T35" fmla="*/ 1 h 29"/>
                <a:gd name="T36" fmla="*/ 196 w 210"/>
                <a:gd name="T3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9">
                  <a:moveTo>
                    <a:pt x="196" y="0"/>
                  </a:moveTo>
                  <a:lnTo>
                    <a:pt x="15" y="0"/>
                  </a:lnTo>
                  <a:lnTo>
                    <a:pt x="9" y="1"/>
                  </a:lnTo>
                  <a:lnTo>
                    <a:pt x="5" y="3"/>
                  </a:lnTo>
                  <a:lnTo>
                    <a:pt x="2" y="8"/>
                  </a:lnTo>
                  <a:lnTo>
                    <a:pt x="0" y="14"/>
                  </a:lnTo>
                  <a:lnTo>
                    <a:pt x="2" y="20"/>
                  </a:lnTo>
                  <a:lnTo>
                    <a:pt x="5" y="25"/>
                  </a:lnTo>
                  <a:lnTo>
                    <a:pt x="9" y="28"/>
                  </a:lnTo>
                  <a:lnTo>
                    <a:pt x="15" y="29"/>
                  </a:lnTo>
                  <a:lnTo>
                    <a:pt x="196" y="29"/>
                  </a:lnTo>
                  <a:lnTo>
                    <a:pt x="202" y="28"/>
                  </a:lnTo>
                  <a:lnTo>
                    <a:pt x="207" y="25"/>
                  </a:lnTo>
                  <a:lnTo>
                    <a:pt x="209" y="20"/>
                  </a:lnTo>
                  <a:lnTo>
                    <a:pt x="210" y="14"/>
                  </a:lnTo>
                  <a:lnTo>
                    <a:pt x="209" y="8"/>
                  </a:lnTo>
                  <a:lnTo>
                    <a:pt x="207" y="3"/>
                  </a:lnTo>
                  <a:lnTo>
                    <a:pt x="202" y="1"/>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129">
              <a:extLst>
                <a:ext uri="{FF2B5EF4-FFF2-40B4-BE49-F238E27FC236}">
                  <a16:creationId xmlns:a16="http://schemas.microsoft.com/office/drawing/2014/main" id="{A67E512C-93FB-4A35-0D51-88E67F83E7DB}"/>
                </a:ext>
              </a:extLst>
            </p:cNvPr>
            <p:cNvSpPr>
              <a:spLocks/>
            </p:cNvSpPr>
            <p:nvPr/>
          </p:nvSpPr>
          <p:spPr bwMode="auto">
            <a:xfrm>
              <a:off x="10569575" y="1055688"/>
              <a:ext cx="66675" cy="9525"/>
            </a:xfrm>
            <a:custGeom>
              <a:avLst/>
              <a:gdLst>
                <a:gd name="T0" fmla="*/ 196 w 210"/>
                <a:gd name="T1" fmla="*/ 0 h 31"/>
                <a:gd name="T2" fmla="*/ 15 w 210"/>
                <a:gd name="T3" fmla="*/ 0 h 31"/>
                <a:gd name="T4" fmla="*/ 9 w 210"/>
                <a:gd name="T5" fmla="*/ 2 h 31"/>
                <a:gd name="T6" fmla="*/ 5 w 210"/>
                <a:gd name="T7" fmla="*/ 5 h 31"/>
                <a:gd name="T8" fmla="*/ 2 w 210"/>
                <a:gd name="T9" fmla="*/ 10 h 31"/>
                <a:gd name="T10" fmla="*/ 0 w 210"/>
                <a:gd name="T11" fmla="*/ 15 h 31"/>
                <a:gd name="T12" fmla="*/ 2 w 210"/>
                <a:gd name="T13" fmla="*/ 21 h 31"/>
                <a:gd name="T14" fmla="*/ 5 w 210"/>
                <a:gd name="T15" fmla="*/ 26 h 31"/>
                <a:gd name="T16" fmla="*/ 9 w 210"/>
                <a:gd name="T17" fmla="*/ 30 h 31"/>
                <a:gd name="T18" fmla="*/ 15 w 210"/>
                <a:gd name="T19" fmla="*/ 31 h 31"/>
                <a:gd name="T20" fmla="*/ 196 w 210"/>
                <a:gd name="T21" fmla="*/ 31 h 31"/>
                <a:gd name="T22" fmla="*/ 202 w 210"/>
                <a:gd name="T23" fmla="*/ 30 h 31"/>
                <a:gd name="T24" fmla="*/ 207 w 210"/>
                <a:gd name="T25" fmla="*/ 26 h 31"/>
                <a:gd name="T26" fmla="*/ 209 w 210"/>
                <a:gd name="T27" fmla="*/ 21 h 31"/>
                <a:gd name="T28" fmla="*/ 210 w 210"/>
                <a:gd name="T29" fmla="*/ 15 h 31"/>
                <a:gd name="T30" fmla="*/ 209 w 210"/>
                <a:gd name="T31" fmla="*/ 10 h 31"/>
                <a:gd name="T32" fmla="*/ 207 w 210"/>
                <a:gd name="T33" fmla="*/ 5 h 31"/>
                <a:gd name="T34" fmla="*/ 202 w 210"/>
                <a:gd name="T35" fmla="*/ 2 h 31"/>
                <a:gd name="T36" fmla="*/ 196 w 210"/>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31">
                  <a:moveTo>
                    <a:pt x="196" y="0"/>
                  </a:moveTo>
                  <a:lnTo>
                    <a:pt x="15" y="0"/>
                  </a:lnTo>
                  <a:lnTo>
                    <a:pt x="9" y="2"/>
                  </a:lnTo>
                  <a:lnTo>
                    <a:pt x="5" y="5"/>
                  </a:lnTo>
                  <a:lnTo>
                    <a:pt x="2" y="10"/>
                  </a:lnTo>
                  <a:lnTo>
                    <a:pt x="0" y="15"/>
                  </a:lnTo>
                  <a:lnTo>
                    <a:pt x="2" y="21"/>
                  </a:lnTo>
                  <a:lnTo>
                    <a:pt x="5" y="26"/>
                  </a:lnTo>
                  <a:lnTo>
                    <a:pt x="9" y="30"/>
                  </a:lnTo>
                  <a:lnTo>
                    <a:pt x="15" y="31"/>
                  </a:lnTo>
                  <a:lnTo>
                    <a:pt x="196" y="31"/>
                  </a:lnTo>
                  <a:lnTo>
                    <a:pt x="202" y="30"/>
                  </a:lnTo>
                  <a:lnTo>
                    <a:pt x="207" y="26"/>
                  </a:lnTo>
                  <a:lnTo>
                    <a:pt x="209" y="21"/>
                  </a:lnTo>
                  <a:lnTo>
                    <a:pt x="210" y="15"/>
                  </a:lnTo>
                  <a:lnTo>
                    <a:pt x="209" y="10"/>
                  </a:lnTo>
                  <a:lnTo>
                    <a:pt x="207" y="5"/>
                  </a:lnTo>
                  <a:lnTo>
                    <a:pt x="202" y="2"/>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130">
              <a:extLst>
                <a:ext uri="{FF2B5EF4-FFF2-40B4-BE49-F238E27FC236}">
                  <a16:creationId xmlns:a16="http://schemas.microsoft.com/office/drawing/2014/main" id="{1015C544-B777-94C3-0426-5EFDFD5132AB}"/>
                </a:ext>
              </a:extLst>
            </p:cNvPr>
            <p:cNvSpPr>
              <a:spLocks/>
            </p:cNvSpPr>
            <p:nvPr/>
          </p:nvSpPr>
          <p:spPr bwMode="auto">
            <a:xfrm>
              <a:off x="10569575" y="1074738"/>
              <a:ext cx="66675" cy="28575"/>
            </a:xfrm>
            <a:custGeom>
              <a:avLst/>
              <a:gdLst>
                <a:gd name="T0" fmla="*/ 196 w 210"/>
                <a:gd name="T1" fmla="*/ 0 h 91"/>
                <a:gd name="T2" fmla="*/ 15 w 210"/>
                <a:gd name="T3" fmla="*/ 0 h 91"/>
                <a:gd name="T4" fmla="*/ 9 w 210"/>
                <a:gd name="T5" fmla="*/ 1 h 91"/>
                <a:gd name="T6" fmla="*/ 5 w 210"/>
                <a:gd name="T7" fmla="*/ 5 h 91"/>
                <a:gd name="T8" fmla="*/ 2 w 210"/>
                <a:gd name="T9" fmla="*/ 10 h 91"/>
                <a:gd name="T10" fmla="*/ 0 w 210"/>
                <a:gd name="T11" fmla="*/ 16 h 91"/>
                <a:gd name="T12" fmla="*/ 2 w 210"/>
                <a:gd name="T13" fmla="*/ 21 h 91"/>
                <a:gd name="T14" fmla="*/ 5 w 210"/>
                <a:gd name="T15" fmla="*/ 26 h 91"/>
                <a:gd name="T16" fmla="*/ 9 w 210"/>
                <a:gd name="T17" fmla="*/ 30 h 91"/>
                <a:gd name="T18" fmla="*/ 15 w 210"/>
                <a:gd name="T19" fmla="*/ 31 h 91"/>
                <a:gd name="T20" fmla="*/ 91 w 210"/>
                <a:gd name="T21" fmla="*/ 31 h 91"/>
                <a:gd name="T22" fmla="*/ 91 w 210"/>
                <a:gd name="T23" fmla="*/ 76 h 91"/>
                <a:gd name="T24" fmla="*/ 92 w 210"/>
                <a:gd name="T25" fmla="*/ 82 h 91"/>
                <a:gd name="T26" fmla="*/ 94 w 210"/>
                <a:gd name="T27" fmla="*/ 87 h 91"/>
                <a:gd name="T28" fmla="*/ 99 w 210"/>
                <a:gd name="T29" fmla="*/ 89 h 91"/>
                <a:gd name="T30" fmla="*/ 105 w 210"/>
                <a:gd name="T31" fmla="*/ 91 h 91"/>
                <a:gd name="T32" fmla="*/ 111 w 210"/>
                <a:gd name="T33" fmla="*/ 89 h 91"/>
                <a:gd name="T34" fmla="*/ 116 w 210"/>
                <a:gd name="T35" fmla="*/ 87 h 91"/>
                <a:gd name="T36" fmla="*/ 120 w 210"/>
                <a:gd name="T37" fmla="*/ 82 h 91"/>
                <a:gd name="T38" fmla="*/ 120 w 210"/>
                <a:gd name="T39" fmla="*/ 76 h 91"/>
                <a:gd name="T40" fmla="*/ 120 w 210"/>
                <a:gd name="T41" fmla="*/ 31 h 91"/>
                <a:gd name="T42" fmla="*/ 196 w 210"/>
                <a:gd name="T43" fmla="*/ 31 h 91"/>
                <a:gd name="T44" fmla="*/ 202 w 210"/>
                <a:gd name="T45" fmla="*/ 30 h 91"/>
                <a:gd name="T46" fmla="*/ 207 w 210"/>
                <a:gd name="T47" fmla="*/ 26 h 91"/>
                <a:gd name="T48" fmla="*/ 209 w 210"/>
                <a:gd name="T49" fmla="*/ 21 h 91"/>
                <a:gd name="T50" fmla="*/ 210 w 210"/>
                <a:gd name="T51" fmla="*/ 16 h 91"/>
                <a:gd name="T52" fmla="*/ 209 w 210"/>
                <a:gd name="T53" fmla="*/ 10 h 91"/>
                <a:gd name="T54" fmla="*/ 207 w 210"/>
                <a:gd name="T55" fmla="*/ 5 h 91"/>
                <a:gd name="T56" fmla="*/ 202 w 210"/>
                <a:gd name="T57" fmla="*/ 1 h 91"/>
                <a:gd name="T58" fmla="*/ 196 w 210"/>
                <a:gd name="T5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0" h="91">
                  <a:moveTo>
                    <a:pt x="196" y="0"/>
                  </a:moveTo>
                  <a:lnTo>
                    <a:pt x="15" y="0"/>
                  </a:lnTo>
                  <a:lnTo>
                    <a:pt x="9" y="1"/>
                  </a:lnTo>
                  <a:lnTo>
                    <a:pt x="5" y="5"/>
                  </a:lnTo>
                  <a:lnTo>
                    <a:pt x="2" y="10"/>
                  </a:lnTo>
                  <a:lnTo>
                    <a:pt x="0" y="16"/>
                  </a:lnTo>
                  <a:lnTo>
                    <a:pt x="2" y="21"/>
                  </a:lnTo>
                  <a:lnTo>
                    <a:pt x="5" y="26"/>
                  </a:lnTo>
                  <a:lnTo>
                    <a:pt x="9" y="30"/>
                  </a:lnTo>
                  <a:lnTo>
                    <a:pt x="15" y="31"/>
                  </a:lnTo>
                  <a:lnTo>
                    <a:pt x="91" y="31"/>
                  </a:lnTo>
                  <a:lnTo>
                    <a:pt x="91" y="76"/>
                  </a:lnTo>
                  <a:lnTo>
                    <a:pt x="92" y="82"/>
                  </a:lnTo>
                  <a:lnTo>
                    <a:pt x="94" y="87"/>
                  </a:lnTo>
                  <a:lnTo>
                    <a:pt x="99" y="89"/>
                  </a:lnTo>
                  <a:lnTo>
                    <a:pt x="105" y="91"/>
                  </a:lnTo>
                  <a:lnTo>
                    <a:pt x="111" y="89"/>
                  </a:lnTo>
                  <a:lnTo>
                    <a:pt x="116" y="87"/>
                  </a:lnTo>
                  <a:lnTo>
                    <a:pt x="120" y="82"/>
                  </a:lnTo>
                  <a:lnTo>
                    <a:pt x="120" y="76"/>
                  </a:lnTo>
                  <a:lnTo>
                    <a:pt x="120" y="31"/>
                  </a:lnTo>
                  <a:lnTo>
                    <a:pt x="196" y="31"/>
                  </a:lnTo>
                  <a:lnTo>
                    <a:pt x="202" y="30"/>
                  </a:lnTo>
                  <a:lnTo>
                    <a:pt x="207" y="26"/>
                  </a:lnTo>
                  <a:lnTo>
                    <a:pt x="209" y="21"/>
                  </a:lnTo>
                  <a:lnTo>
                    <a:pt x="210" y="16"/>
                  </a:lnTo>
                  <a:lnTo>
                    <a:pt x="209" y="10"/>
                  </a:lnTo>
                  <a:lnTo>
                    <a:pt x="207" y="5"/>
                  </a:lnTo>
                  <a:lnTo>
                    <a:pt x="202" y="1"/>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Text Placeholder 2">
            <a:extLst>
              <a:ext uri="{FF2B5EF4-FFF2-40B4-BE49-F238E27FC236}">
                <a16:creationId xmlns:a16="http://schemas.microsoft.com/office/drawing/2014/main" id="{DA376D16-BD2A-1853-9220-77F9F4A47FE9}"/>
              </a:ext>
            </a:extLst>
          </p:cNvPr>
          <p:cNvSpPr txBox="1">
            <a:spLocks/>
          </p:cNvSpPr>
          <p:nvPr/>
        </p:nvSpPr>
        <p:spPr>
          <a:xfrm>
            <a:off x="2093079" y="1594187"/>
            <a:ext cx="611104" cy="43088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00000"/>
              </a:lnSpc>
              <a:spcBef>
                <a:spcPts val="0"/>
              </a:spcBef>
            </a:pPr>
            <a:r>
              <a:rPr lang="en-US" sz="2800" dirty="0">
                <a:solidFill>
                  <a:schemeClr val="accent1">
                    <a:lumMod val="50000"/>
                  </a:schemeClr>
                </a:solidFill>
                <a:latin typeface="Segoe UI Semibold" panose="020B0702040204020203" pitchFamily="34" charset="0"/>
                <a:cs typeface="Segoe UI Semibold" panose="020B0702040204020203" pitchFamily="34" charset="0"/>
              </a:rPr>
              <a:t>SO</a:t>
            </a:r>
          </a:p>
        </p:txBody>
      </p:sp>
      <p:sp>
        <p:nvSpPr>
          <p:cNvPr id="14" name="Rectangle 13">
            <a:extLst>
              <a:ext uri="{FF2B5EF4-FFF2-40B4-BE49-F238E27FC236}">
                <a16:creationId xmlns:a16="http://schemas.microsoft.com/office/drawing/2014/main" id="{29B28CEC-0E83-2F0B-1F52-9A8BD542591F}"/>
              </a:ext>
            </a:extLst>
          </p:cNvPr>
          <p:cNvSpPr/>
          <p:nvPr/>
        </p:nvSpPr>
        <p:spPr>
          <a:xfrm rot="2700000">
            <a:off x="4304870" y="1253391"/>
            <a:ext cx="1130013" cy="1130013"/>
          </a:xfrm>
          <a:prstGeom prst="rect">
            <a:avLst/>
          </a:prstGeom>
          <a:solidFill>
            <a:schemeClr val="accent1">
              <a:lumMod val="50000"/>
            </a:schemeClr>
          </a:solidFill>
          <a:ln>
            <a:noFill/>
          </a:ln>
          <a:scene3d>
            <a:camera prst="orthographicFront"/>
            <a:lightRig rig="threePt" dir="t"/>
          </a:scene3d>
          <a:sp3d>
            <a:bevelT prst="relaxedInset"/>
          </a:sp3d>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148D37CE-11B1-204D-2671-F004A8D96E39}"/>
              </a:ext>
            </a:extLst>
          </p:cNvPr>
          <p:cNvSpPr/>
          <p:nvPr/>
        </p:nvSpPr>
        <p:spPr>
          <a:xfrm rot="2700000">
            <a:off x="4474197" y="1429866"/>
            <a:ext cx="782028" cy="782028"/>
          </a:xfrm>
          <a:prstGeom prst="rect">
            <a:avLst/>
          </a:prstGeom>
          <a:solidFill>
            <a:schemeClr val="accent1">
              <a:lumMod val="50000"/>
            </a:schemeClr>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6" name="Snip Diagonal Corner Rectangle 82">
            <a:extLst>
              <a:ext uri="{FF2B5EF4-FFF2-40B4-BE49-F238E27FC236}">
                <a16:creationId xmlns:a16="http://schemas.microsoft.com/office/drawing/2014/main" id="{BA5306B6-C311-F63E-2280-0C26D2180AF4}"/>
              </a:ext>
            </a:extLst>
          </p:cNvPr>
          <p:cNvSpPr/>
          <p:nvPr/>
        </p:nvSpPr>
        <p:spPr>
          <a:xfrm flipH="1">
            <a:off x="3773645" y="1995138"/>
            <a:ext cx="2192462" cy="4756722"/>
          </a:xfrm>
          <a:prstGeom prst="snip2DiagRect">
            <a:avLst>
              <a:gd name="adj1" fmla="val 0"/>
              <a:gd name="adj2" fmla="val 21555"/>
            </a:avLst>
          </a:prstGeom>
          <a:gradFill flip="none" rotWithShape="1">
            <a:gsLst>
              <a:gs pos="100000">
                <a:srgbClr val="69AFC0"/>
              </a:gs>
              <a:gs pos="0">
                <a:srgbClr val="12568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7" name="Freeform 83">
            <a:extLst>
              <a:ext uri="{FF2B5EF4-FFF2-40B4-BE49-F238E27FC236}">
                <a16:creationId xmlns:a16="http://schemas.microsoft.com/office/drawing/2014/main" id="{9566772A-58EF-7C17-5AD5-DFD7059E7D88}"/>
              </a:ext>
            </a:extLst>
          </p:cNvPr>
          <p:cNvSpPr/>
          <p:nvPr/>
        </p:nvSpPr>
        <p:spPr>
          <a:xfrm rot="18900000" flipH="1">
            <a:off x="4304870" y="1253391"/>
            <a:ext cx="1130013" cy="1130013"/>
          </a:xfrm>
          <a:custGeom>
            <a:avLst/>
            <a:gdLst>
              <a:gd name="connsiteX0" fmla="*/ 0 w 1130013"/>
              <a:gd name="connsiteY0" fmla="*/ 0 h 1130013"/>
              <a:gd name="connsiteX1" fmla="*/ 6598 w 1130013"/>
              <a:gd name="connsiteY1" fmla="*/ 0 h 1130013"/>
              <a:gd name="connsiteX2" fmla="*/ 1130013 w 1130013"/>
              <a:gd name="connsiteY2" fmla="*/ 1123415 h 1130013"/>
              <a:gd name="connsiteX3" fmla="*/ 1130013 w 1130013"/>
              <a:gd name="connsiteY3" fmla="*/ 1130013 h 1130013"/>
              <a:gd name="connsiteX4" fmla="*/ 0 w 1130013"/>
              <a:gd name="connsiteY4" fmla="*/ 1130013 h 113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013" h="1130013">
                <a:moveTo>
                  <a:pt x="0" y="0"/>
                </a:moveTo>
                <a:lnTo>
                  <a:pt x="6598" y="0"/>
                </a:lnTo>
                <a:lnTo>
                  <a:pt x="1130013" y="1123415"/>
                </a:lnTo>
                <a:lnTo>
                  <a:pt x="1130013" y="1130013"/>
                </a:lnTo>
                <a:lnTo>
                  <a:pt x="0" y="1130013"/>
                </a:lnTo>
                <a:close/>
              </a:path>
            </a:pathLst>
          </a:custGeom>
          <a:solidFill>
            <a:schemeClr val="accent1">
              <a:lumMod val="50000"/>
            </a:schemeClr>
          </a:solidFill>
          <a:ln>
            <a:noFill/>
          </a:ln>
          <a:scene3d>
            <a:camera prst="orthographicFront"/>
            <a:lightRig rig="threePt" dir="t"/>
          </a:scene3d>
          <a:sp3d>
            <a:bevelT/>
          </a:sp3d>
        </p:spPr>
        <p:txBody>
          <a:bodyPr vert="horz" wrap="square" lIns="91440" tIns="45720" rIns="91440" bIns="45720" numCol="1" anchor="t" anchorCtr="0" compatLnSpc="1">
            <a:prstTxWarp prst="textNoShape">
              <a:avLst/>
            </a:prstTxWarp>
          </a:bodyPr>
          <a:lstStyle/>
          <a:p>
            <a:endParaRPr lang="en-US"/>
          </a:p>
        </p:txBody>
      </p:sp>
      <p:sp>
        <p:nvSpPr>
          <p:cNvPr id="18" name="Text Placeholder 2">
            <a:extLst>
              <a:ext uri="{FF2B5EF4-FFF2-40B4-BE49-F238E27FC236}">
                <a16:creationId xmlns:a16="http://schemas.microsoft.com/office/drawing/2014/main" id="{5AFA89F4-2B7A-42C9-2EAD-C73A51B99510}"/>
              </a:ext>
            </a:extLst>
          </p:cNvPr>
          <p:cNvSpPr txBox="1">
            <a:spLocks/>
          </p:cNvSpPr>
          <p:nvPr/>
        </p:nvSpPr>
        <p:spPr>
          <a:xfrm>
            <a:off x="3878228" y="2612659"/>
            <a:ext cx="2008235" cy="3488134"/>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ctr">
              <a:lnSpc>
                <a:spcPts val="1700"/>
              </a:lnSpc>
              <a:spcBef>
                <a:spcPts val="0"/>
              </a:spcBef>
              <a:buFont typeface="+mj-lt"/>
              <a:buAutoNum type="arabicPeriod"/>
            </a:pPr>
            <a:r>
              <a:rPr lang="en-US" sz="1600" dirty="0">
                <a:solidFill>
                  <a:schemeClr val="bg1"/>
                </a:solidFill>
              </a:rPr>
              <a:t>Enhance job stability through long-term incentive policies.</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Develop an attractive work environment to reduce external competition for skilled employees.</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Improve promotion policies to ensure high-performing employees stay. </a:t>
            </a:r>
            <a:endParaRPr lang="en-US" sz="1600" dirty="0">
              <a:solidFill>
                <a:schemeClr val="bg1"/>
              </a:solidFill>
              <a:latin typeface="Segoe UI" panose="020B0502040204020203" pitchFamily="34" charset="0"/>
              <a:cs typeface="Segoe UI" panose="020B0502040204020203" pitchFamily="34" charset="0"/>
            </a:endParaRPr>
          </a:p>
        </p:txBody>
      </p:sp>
      <p:sp>
        <p:nvSpPr>
          <p:cNvPr id="19" name="Text Placeholder 2">
            <a:extLst>
              <a:ext uri="{FF2B5EF4-FFF2-40B4-BE49-F238E27FC236}">
                <a16:creationId xmlns:a16="http://schemas.microsoft.com/office/drawing/2014/main" id="{07AA5704-DB6E-3A00-4DE4-14EE49514EF1}"/>
              </a:ext>
            </a:extLst>
          </p:cNvPr>
          <p:cNvSpPr txBox="1">
            <a:spLocks/>
          </p:cNvSpPr>
          <p:nvPr/>
        </p:nvSpPr>
        <p:spPr>
          <a:xfrm>
            <a:off x="4969500" y="1571637"/>
            <a:ext cx="438772" cy="43088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00000"/>
              </a:lnSpc>
              <a:spcBef>
                <a:spcPts val="0"/>
              </a:spcBef>
            </a:pPr>
            <a:r>
              <a:rPr lang="en-US" sz="2800" dirty="0">
                <a:solidFill>
                  <a:schemeClr val="bg1"/>
                </a:solidFill>
                <a:latin typeface="Segoe UI Semibold" panose="020B0702040204020203" pitchFamily="34" charset="0"/>
                <a:cs typeface="Segoe UI Semibold" panose="020B0702040204020203" pitchFamily="34" charset="0"/>
              </a:rPr>
              <a:t>ST</a:t>
            </a:r>
          </a:p>
        </p:txBody>
      </p:sp>
      <p:grpSp>
        <p:nvGrpSpPr>
          <p:cNvPr id="20" name="Group 19">
            <a:extLst>
              <a:ext uri="{FF2B5EF4-FFF2-40B4-BE49-F238E27FC236}">
                <a16:creationId xmlns:a16="http://schemas.microsoft.com/office/drawing/2014/main" id="{F7ADEC5E-BED9-3E9C-5C9B-447B4126FEDB}"/>
              </a:ext>
            </a:extLst>
          </p:cNvPr>
          <p:cNvGrpSpPr/>
          <p:nvPr/>
        </p:nvGrpSpPr>
        <p:grpSpPr>
          <a:xfrm>
            <a:off x="4559967" y="6152566"/>
            <a:ext cx="619820" cy="571340"/>
            <a:chOff x="4313201" y="1920875"/>
            <a:chExt cx="284163" cy="261938"/>
          </a:xfrm>
          <a:solidFill>
            <a:srgbClr val="B0F7F4"/>
          </a:solidFill>
          <a:effectLst/>
        </p:grpSpPr>
        <p:sp>
          <p:nvSpPr>
            <p:cNvPr id="21" name="Freeform 3131">
              <a:extLst>
                <a:ext uri="{FF2B5EF4-FFF2-40B4-BE49-F238E27FC236}">
                  <a16:creationId xmlns:a16="http://schemas.microsoft.com/office/drawing/2014/main" id="{E16B26D2-5AA0-56E0-FA47-92F79BD73678}"/>
                </a:ext>
              </a:extLst>
            </p:cNvPr>
            <p:cNvSpPr>
              <a:spLocks/>
            </p:cNvSpPr>
            <p:nvPr/>
          </p:nvSpPr>
          <p:spPr bwMode="auto">
            <a:xfrm>
              <a:off x="4313201" y="1920875"/>
              <a:ext cx="236538" cy="200025"/>
            </a:xfrm>
            <a:custGeom>
              <a:avLst/>
              <a:gdLst>
                <a:gd name="T0" fmla="*/ 599 w 599"/>
                <a:gd name="T1" fmla="*/ 12 h 503"/>
                <a:gd name="T2" fmla="*/ 599 w 599"/>
                <a:gd name="T3" fmla="*/ 7 h 503"/>
                <a:gd name="T4" fmla="*/ 595 w 599"/>
                <a:gd name="T5" fmla="*/ 3 h 503"/>
                <a:gd name="T6" fmla="*/ 592 w 599"/>
                <a:gd name="T7" fmla="*/ 1 h 503"/>
                <a:gd name="T8" fmla="*/ 587 w 599"/>
                <a:gd name="T9" fmla="*/ 0 h 503"/>
                <a:gd name="T10" fmla="*/ 12 w 599"/>
                <a:gd name="T11" fmla="*/ 0 h 503"/>
                <a:gd name="T12" fmla="*/ 8 w 599"/>
                <a:gd name="T13" fmla="*/ 1 h 503"/>
                <a:gd name="T14" fmla="*/ 4 w 599"/>
                <a:gd name="T15" fmla="*/ 3 h 503"/>
                <a:gd name="T16" fmla="*/ 2 w 599"/>
                <a:gd name="T17" fmla="*/ 7 h 503"/>
                <a:gd name="T18" fmla="*/ 0 w 599"/>
                <a:gd name="T19" fmla="*/ 12 h 503"/>
                <a:gd name="T20" fmla="*/ 0 w 599"/>
                <a:gd name="T21" fmla="*/ 371 h 503"/>
                <a:gd name="T22" fmla="*/ 2 w 599"/>
                <a:gd name="T23" fmla="*/ 376 h 503"/>
                <a:gd name="T24" fmla="*/ 4 w 599"/>
                <a:gd name="T25" fmla="*/ 379 h 503"/>
                <a:gd name="T26" fmla="*/ 8 w 599"/>
                <a:gd name="T27" fmla="*/ 382 h 503"/>
                <a:gd name="T28" fmla="*/ 12 w 599"/>
                <a:gd name="T29" fmla="*/ 383 h 503"/>
                <a:gd name="T30" fmla="*/ 96 w 599"/>
                <a:gd name="T31" fmla="*/ 383 h 503"/>
                <a:gd name="T32" fmla="*/ 96 w 599"/>
                <a:gd name="T33" fmla="*/ 490 h 503"/>
                <a:gd name="T34" fmla="*/ 97 w 599"/>
                <a:gd name="T35" fmla="*/ 493 h 503"/>
                <a:gd name="T36" fmla="*/ 98 w 599"/>
                <a:gd name="T37" fmla="*/ 497 h 503"/>
                <a:gd name="T38" fmla="*/ 100 w 599"/>
                <a:gd name="T39" fmla="*/ 499 h 503"/>
                <a:gd name="T40" fmla="*/ 104 w 599"/>
                <a:gd name="T41" fmla="*/ 502 h 503"/>
                <a:gd name="T42" fmla="*/ 106 w 599"/>
                <a:gd name="T43" fmla="*/ 502 h 503"/>
                <a:gd name="T44" fmla="*/ 109 w 599"/>
                <a:gd name="T45" fmla="*/ 503 h 503"/>
                <a:gd name="T46" fmla="*/ 112 w 599"/>
                <a:gd name="T47" fmla="*/ 502 h 503"/>
                <a:gd name="T48" fmla="*/ 117 w 599"/>
                <a:gd name="T49" fmla="*/ 499 h 503"/>
                <a:gd name="T50" fmla="*/ 232 w 599"/>
                <a:gd name="T51" fmla="*/ 383 h 503"/>
                <a:gd name="T52" fmla="*/ 288 w 599"/>
                <a:gd name="T53" fmla="*/ 383 h 503"/>
                <a:gd name="T54" fmla="*/ 288 w 599"/>
                <a:gd name="T55" fmla="*/ 251 h 503"/>
                <a:gd name="T56" fmla="*/ 288 w 599"/>
                <a:gd name="T57" fmla="*/ 246 h 503"/>
                <a:gd name="T58" fmla="*/ 291 w 599"/>
                <a:gd name="T59" fmla="*/ 242 h 503"/>
                <a:gd name="T60" fmla="*/ 295 w 599"/>
                <a:gd name="T61" fmla="*/ 240 h 503"/>
                <a:gd name="T62" fmla="*/ 300 w 599"/>
                <a:gd name="T63" fmla="*/ 239 h 503"/>
                <a:gd name="T64" fmla="*/ 599 w 599"/>
                <a:gd name="T65" fmla="*/ 239 h 503"/>
                <a:gd name="T66" fmla="*/ 599 w 599"/>
                <a:gd name="T67" fmla="*/ 1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9" h="503">
                  <a:moveTo>
                    <a:pt x="599" y="12"/>
                  </a:moveTo>
                  <a:lnTo>
                    <a:pt x="599" y="7"/>
                  </a:lnTo>
                  <a:lnTo>
                    <a:pt x="595" y="3"/>
                  </a:lnTo>
                  <a:lnTo>
                    <a:pt x="592" y="1"/>
                  </a:lnTo>
                  <a:lnTo>
                    <a:pt x="587" y="0"/>
                  </a:lnTo>
                  <a:lnTo>
                    <a:pt x="12" y="0"/>
                  </a:lnTo>
                  <a:lnTo>
                    <a:pt x="8" y="1"/>
                  </a:lnTo>
                  <a:lnTo>
                    <a:pt x="4" y="3"/>
                  </a:lnTo>
                  <a:lnTo>
                    <a:pt x="2" y="7"/>
                  </a:lnTo>
                  <a:lnTo>
                    <a:pt x="0" y="12"/>
                  </a:lnTo>
                  <a:lnTo>
                    <a:pt x="0" y="371"/>
                  </a:lnTo>
                  <a:lnTo>
                    <a:pt x="2" y="376"/>
                  </a:lnTo>
                  <a:lnTo>
                    <a:pt x="4" y="379"/>
                  </a:lnTo>
                  <a:lnTo>
                    <a:pt x="8" y="382"/>
                  </a:lnTo>
                  <a:lnTo>
                    <a:pt x="12" y="383"/>
                  </a:lnTo>
                  <a:lnTo>
                    <a:pt x="96" y="383"/>
                  </a:lnTo>
                  <a:lnTo>
                    <a:pt x="96" y="490"/>
                  </a:lnTo>
                  <a:lnTo>
                    <a:pt x="97" y="493"/>
                  </a:lnTo>
                  <a:lnTo>
                    <a:pt x="98" y="497"/>
                  </a:lnTo>
                  <a:lnTo>
                    <a:pt x="100" y="499"/>
                  </a:lnTo>
                  <a:lnTo>
                    <a:pt x="104" y="502"/>
                  </a:lnTo>
                  <a:lnTo>
                    <a:pt x="106" y="502"/>
                  </a:lnTo>
                  <a:lnTo>
                    <a:pt x="109" y="503"/>
                  </a:lnTo>
                  <a:lnTo>
                    <a:pt x="112" y="502"/>
                  </a:lnTo>
                  <a:lnTo>
                    <a:pt x="117" y="499"/>
                  </a:lnTo>
                  <a:lnTo>
                    <a:pt x="232" y="383"/>
                  </a:lnTo>
                  <a:lnTo>
                    <a:pt x="288" y="383"/>
                  </a:lnTo>
                  <a:lnTo>
                    <a:pt x="288" y="251"/>
                  </a:lnTo>
                  <a:lnTo>
                    <a:pt x="288" y="246"/>
                  </a:lnTo>
                  <a:lnTo>
                    <a:pt x="291" y="242"/>
                  </a:lnTo>
                  <a:lnTo>
                    <a:pt x="295" y="240"/>
                  </a:lnTo>
                  <a:lnTo>
                    <a:pt x="300" y="239"/>
                  </a:lnTo>
                  <a:lnTo>
                    <a:pt x="599" y="239"/>
                  </a:lnTo>
                  <a:lnTo>
                    <a:pt x="59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132">
              <a:extLst>
                <a:ext uri="{FF2B5EF4-FFF2-40B4-BE49-F238E27FC236}">
                  <a16:creationId xmlns:a16="http://schemas.microsoft.com/office/drawing/2014/main" id="{09110206-D490-BC48-5355-AC3CF444D246}"/>
                </a:ext>
              </a:extLst>
            </p:cNvPr>
            <p:cNvSpPr>
              <a:spLocks/>
            </p:cNvSpPr>
            <p:nvPr/>
          </p:nvSpPr>
          <p:spPr bwMode="auto">
            <a:xfrm>
              <a:off x="4437026" y="2025650"/>
              <a:ext cx="160338" cy="157163"/>
            </a:xfrm>
            <a:custGeom>
              <a:avLst/>
              <a:gdLst>
                <a:gd name="T0" fmla="*/ 395 w 407"/>
                <a:gd name="T1" fmla="*/ 0 h 394"/>
                <a:gd name="T2" fmla="*/ 12 w 407"/>
                <a:gd name="T3" fmla="*/ 0 h 394"/>
                <a:gd name="T4" fmla="*/ 0 w 407"/>
                <a:gd name="T5" fmla="*/ 0 h 394"/>
                <a:gd name="T6" fmla="*/ 0 w 407"/>
                <a:gd name="T7" fmla="*/ 11 h 394"/>
                <a:gd name="T8" fmla="*/ 0 w 407"/>
                <a:gd name="T9" fmla="*/ 252 h 394"/>
                <a:gd name="T10" fmla="*/ 0 w 407"/>
                <a:gd name="T11" fmla="*/ 255 h 394"/>
                <a:gd name="T12" fmla="*/ 4 w 407"/>
                <a:gd name="T13" fmla="*/ 260 h 394"/>
                <a:gd name="T14" fmla="*/ 7 w 407"/>
                <a:gd name="T15" fmla="*/ 262 h 394"/>
                <a:gd name="T16" fmla="*/ 12 w 407"/>
                <a:gd name="T17" fmla="*/ 264 h 394"/>
                <a:gd name="T18" fmla="*/ 193 w 407"/>
                <a:gd name="T19" fmla="*/ 264 h 394"/>
                <a:gd name="T20" fmla="*/ 198 w 407"/>
                <a:gd name="T21" fmla="*/ 264 h 394"/>
                <a:gd name="T22" fmla="*/ 314 w 407"/>
                <a:gd name="T23" fmla="*/ 391 h 394"/>
                <a:gd name="T24" fmla="*/ 319 w 407"/>
                <a:gd name="T25" fmla="*/ 394 h 394"/>
                <a:gd name="T26" fmla="*/ 324 w 407"/>
                <a:gd name="T27" fmla="*/ 394 h 394"/>
                <a:gd name="T28" fmla="*/ 325 w 407"/>
                <a:gd name="T29" fmla="*/ 394 h 394"/>
                <a:gd name="T30" fmla="*/ 327 w 407"/>
                <a:gd name="T31" fmla="*/ 394 h 394"/>
                <a:gd name="T32" fmla="*/ 331 w 407"/>
                <a:gd name="T33" fmla="*/ 392 h 394"/>
                <a:gd name="T34" fmla="*/ 333 w 407"/>
                <a:gd name="T35" fmla="*/ 390 h 394"/>
                <a:gd name="T36" fmla="*/ 334 w 407"/>
                <a:gd name="T37" fmla="*/ 386 h 394"/>
                <a:gd name="T38" fmla="*/ 336 w 407"/>
                <a:gd name="T39" fmla="*/ 383 h 394"/>
                <a:gd name="T40" fmla="*/ 336 w 407"/>
                <a:gd name="T41" fmla="*/ 276 h 394"/>
                <a:gd name="T42" fmla="*/ 336 w 407"/>
                <a:gd name="T43" fmla="*/ 264 h 394"/>
                <a:gd name="T44" fmla="*/ 347 w 407"/>
                <a:gd name="T45" fmla="*/ 264 h 394"/>
                <a:gd name="T46" fmla="*/ 395 w 407"/>
                <a:gd name="T47" fmla="*/ 264 h 394"/>
                <a:gd name="T48" fmla="*/ 400 w 407"/>
                <a:gd name="T49" fmla="*/ 262 h 394"/>
                <a:gd name="T50" fmla="*/ 403 w 407"/>
                <a:gd name="T51" fmla="*/ 260 h 394"/>
                <a:gd name="T52" fmla="*/ 406 w 407"/>
                <a:gd name="T53" fmla="*/ 257 h 394"/>
                <a:gd name="T54" fmla="*/ 407 w 407"/>
                <a:gd name="T55" fmla="*/ 252 h 394"/>
                <a:gd name="T56" fmla="*/ 407 w 407"/>
                <a:gd name="T57" fmla="*/ 11 h 394"/>
                <a:gd name="T58" fmla="*/ 406 w 407"/>
                <a:gd name="T59" fmla="*/ 7 h 394"/>
                <a:gd name="T60" fmla="*/ 403 w 407"/>
                <a:gd name="T61" fmla="*/ 3 h 394"/>
                <a:gd name="T62" fmla="*/ 400 w 407"/>
                <a:gd name="T63" fmla="*/ 1 h 394"/>
                <a:gd name="T64" fmla="*/ 395 w 407"/>
                <a:gd name="T65"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7" h="394">
                  <a:moveTo>
                    <a:pt x="395" y="0"/>
                  </a:moveTo>
                  <a:lnTo>
                    <a:pt x="12" y="0"/>
                  </a:lnTo>
                  <a:lnTo>
                    <a:pt x="0" y="0"/>
                  </a:lnTo>
                  <a:lnTo>
                    <a:pt x="0" y="11"/>
                  </a:lnTo>
                  <a:lnTo>
                    <a:pt x="0" y="252"/>
                  </a:lnTo>
                  <a:lnTo>
                    <a:pt x="0" y="255"/>
                  </a:lnTo>
                  <a:lnTo>
                    <a:pt x="4" y="260"/>
                  </a:lnTo>
                  <a:lnTo>
                    <a:pt x="7" y="262"/>
                  </a:lnTo>
                  <a:lnTo>
                    <a:pt x="12" y="264"/>
                  </a:lnTo>
                  <a:lnTo>
                    <a:pt x="193" y="264"/>
                  </a:lnTo>
                  <a:lnTo>
                    <a:pt x="198" y="264"/>
                  </a:lnTo>
                  <a:lnTo>
                    <a:pt x="314" y="391"/>
                  </a:lnTo>
                  <a:lnTo>
                    <a:pt x="319" y="394"/>
                  </a:lnTo>
                  <a:lnTo>
                    <a:pt x="324" y="394"/>
                  </a:lnTo>
                  <a:lnTo>
                    <a:pt x="325" y="394"/>
                  </a:lnTo>
                  <a:lnTo>
                    <a:pt x="327" y="394"/>
                  </a:lnTo>
                  <a:lnTo>
                    <a:pt x="331" y="392"/>
                  </a:lnTo>
                  <a:lnTo>
                    <a:pt x="333" y="390"/>
                  </a:lnTo>
                  <a:lnTo>
                    <a:pt x="334" y="386"/>
                  </a:lnTo>
                  <a:lnTo>
                    <a:pt x="336" y="383"/>
                  </a:lnTo>
                  <a:lnTo>
                    <a:pt x="336" y="276"/>
                  </a:lnTo>
                  <a:lnTo>
                    <a:pt x="336" y="264"/>
                  </a:lnTo>
                  <a:lnTo>
                    <a:pt x="347" y="264"/>
                  </a:lnTo>
                  <a:lnTo>
                    <a:pt x="395" y="264"/>
                  </a:lnTo>
                  <a:lnTo>
                    <a:pt x="400" y="262"/>
                  </a:lnTo>
                  <a:lnTo>
                    <a:pt x="403" y="260"/>
                  </a:lnTo>
                  <a:lnTo>
                    <a:pt x="406" y="257"/>
                  </a:lnTo>
                  <a:lnTo>
                    <a:pt x="407" y="252"/>
                  </a:lnTo>
                  <a:lnTo>
                    <a:pt x="407" y="11"/>
                  </a:lnTo>
                  <a:lnTo>
                    <a:pt x="406" y="7"/>
                  </a:lnTo>
                  <a:lnTo>
                    <a:pt x="403" y="3"/>
                  </a:lnTo>
                  <a:lnTo>
                    <a:pt x="400" y="1"/>
                  </a:lnTo>
                  <a:lnTo>
                    <a:pt x="3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Rectangle 22">
            <a:extLst>
              <a:ext uri="{FF2B5EF4-FFF2-40B4-BE49-F238E27FC236}">
                <a16:creationId xmlns:a16="http://schemas.microsoft.com/office/drawing/2014/main" id="{06AE28FC-F9EB-80D5-FD7F-38B4410B20B2}"/>
              </a:ext>
            </a:extLst>
          </p:cNvPr>
          <p:cNvSpPr/>
          <p:nvPr/>
        </p:nvSpPr>
        <p:spPr>
          <a:xfrm rot="2700000">
            <a:off x="7086055" y="1257201"/>
            <a:ext cx="1130013" cy="1130013"/>
          </a:xfrm>
          <a:prstGeom prst="rect">
            <a:avLst/>
          </a:prstGeom>
          <a:gradFill flip="none" rotWithShape="1">
            <a:gsLst>
              <a:gs pos="100000">
                <a:srgbClr val="4186A2"/>
              </a:gs>
              <a:gs pos="0">
                <a:srgbClr val="B0F7F4"/>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4" name="Rectangle 23">
            <a:extLst>
              <a:ext uri="{FF2B5EF4-FFF2-40B4-BE49-F238E27FC236}">
                <a16:creationId xmlns:a16="http://schemas.microsoft.com/office/drawing/2014/main" id="{BE9662C0-B876-D770-5C80-3160BC8AE6EA}"/>
              </a:ext>
            </a:extLst>
          </p:cNvPr>
          <p:cNvSpPr/>
          <p:nvPr/>
        </p:nvSpPr>
        <p:spPr>
          <a:xfrm rot="2700000">
            <a:off x="7264752" y="1435898"/>
            <a:ext cx="772618" cy="772618"/>
          </a:xfrm>
          <a:prstGeom prst="rect">
            <a:avLst/>
          </a:prstGeom>
          <a:gradFill flip="none" rotWithShape="1">
            <a:gsLst>
              <a:gs pos="100000">
                <a:srgbClr val="4186A2"/>
              </a:gs>
              <a:gs pos="0">
                <a:srgbClr val="B0F7F4"/>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Snip Diagonal Corner Rectangle 94">
            <a:extLst>
              <a:ext uri="{FF2B5EF4-FFF2-40B4-BE49-F238E27FC236}">
                <a16:creationId xmlns:a16="http://schemas.microsoft.com/office/drawing/2014/main" id="{746941D1-D6E4-C5EB-0AF8-70D46E91D560}"/>
              </a:ext>
            </a:extLst>
          </p:cNvPr>
          <p:cNvSpPr/>
          <p:nvPr/>
        </p:nvSpPr>
        <p:spPr>
          <a:xfrm flipH="1">
            <a:off x="6554830" y="1998947"/>
            <a:ext cx="2192462" cy="4756721"/>
          </a:xfrm>
          <a:prstGeom prst="snip2DiagRect">
            <a:avLst>
              <a:gd name="adj1" fmla="val 0"/>
              <a:gd name="adj2" fmla="val 21555"/>
            </a:avLst>
          </a:prstGeom>
          <a:gradFill flip="none" rotWithShape="1">
            <a:gsLst>
              <a:gs pos="100000">
                <a:srgbClr val="69AFC0"/>
              </a:gs>
              <a:gs pos="0">
                <a:srgbClr val="12568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6" name="Freeform 95">
            <a:extLst>
              <a:ext uri="{FF2B5EF4-FFF2-40B4-BE49-F238E27FC236}">
                <a16:creationId xmlns:a16="http://schemas.microsoft.com/office/drawing/2014/main" id="{E5FC014A-34FC-2445-643B-BB48FAB869D9}"/>
              </a:ext>
            </a:extLst>
          </p:cNvPr>
          <p:cNvSpPr/>
          <p:nvPr/>
        </p:nvSpPr>
        <p:spPr>
          <a:xfrm rot="18900000" flipH="1">
            <a:off x="7086055" y="1257201"/>
            <a:ext cx="1130013" cy="1130013"/>
          </a:xfrm>
          <a:custGeom>
            <a:avLst/>
            <a:gdLst>
              <a:gd name="connsiteX0" fmla="*/ 0 w 1130013"/>
              <a:gd name="connsiteY0" fmla="*/ 0 h 1130013"/>
              <a:gd name="connsiteX1" fmla="*/ 6598 w 1130013"/>
              <a:gd name="connsiteY1" fmla="*/ 0 h 1130013"/>
              <a:gd name="connsiteX2" fmla="*/ 1130013 w 1130013"/>
              <a:gd name="connsiteY2" fmla="*/ 1123415 h 1130013"/>
              <a:gd name="connsiteX3" fmla="*/ 1130013 w 1130013"/>
              <a:gd name="connsiteY3" fmla="*/ 1130013 h 1130013"/>
              <a:gd name="connsiteX4" fmla="*/ 0 w 1130013"/>
              <a:gd name="connsiteY4" fmla="*/ 1130013 h 113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013" h="1130013">
                <a:moveTo>
                  <a:pt x="0" y="0"/>
                </a:moveTo>
                <a:lnTo>
                  <a:pt x="6598" y="0"/>
                </a:lnTo>
                <a:lnTo>
                  <a:pt x="1130013" y="1123415"/>
                </a:lnTo>
                <a:lnTo>
                  <a:pt x="1130013" y="1130013"/>
                </a:lnTo>
                <a:lnTo>
                  <a:pt x="0" y="1130013"/>
                </a:lnTo>
                <a:close/>
              </a:path>
            </a:pathLst>
          </a:cu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sp>
        <p:nvSpPr>
          <p:cNvPr id="27" name="Text Placeholder 2">
            <a:extLst>
              <a:ext uri="{FF2B5EF4-FFF2-40B4-BE49-F238E27FC236}">
                <a16:creationId xmlns:a16="http://schemas.microsoft.com/office/drawing/2014/main" id="{B3AA5CAB-309A-EC1B-3187-2B7A90DB7685}"/>
              </a:ext>
            </a:extLst>
          </p:cNvPr>
          <p:cNvSpPr txBox="1">
            <a:spLocks/>
          </p:cNvSpPr>
          <p:nvPr/>
        </p:nvSpPr>
        <p:spPr>
          <a:xfrm>
            <a:off x="6646831" y="2681780"/>
            <a:ext cx="2002418" cy="3488134"/>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ctr">
              <a:lnSpc>
                <a:spcPts val="1700"/>
              </a:lnSpc>
              <a:spcBef>
                <a:spcPts val="0"/>
              </a:spcBef>
              <a:buFont typeface="+mj-lt"/>
              <a:buAutoNum type="arabicPeriod"/>
            </a:pPr>
            <a:r>
              <a:rPr lang="en-US" sz="1600" dirty="0">
                <a:solidFill>
                  <a:schemeClr val="bg1"/>
                </a:solidFill>
              </a:rPr>
              <a:t>Improve financial incentives and rewards to create a more competitive work environment.</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Implement sustainable professional development plans to empower employees.</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Enhance work-life balance through flexible policies. </a:t>
            </a:r>
            <a:endParaRPr lang="en-US" sz="1600" dirty="0">
              <a:solidFill>
                <a:schemeClr val="bg1"/>
              </a:solidFill>
              <a:latin typeface="Segoe UI" panose="020B0502040204020203" pitchFamily="34" charset="0"/>
              <a:cs typeface="Segoe UI" panose="020B0502040204020203" pitchFamily="34" charset="0"/>
            </a:endParaRPr>
          </a:p>
        </p:txBody>
      </p:sp>
      <p:sp>
        <p:nvSpPr>
          <p:cNvPr id="28" name="Text Placeholder 2">
            <a:extLst>
              <a:ext uri="{FF2B5EF4-FFF2-40B4-BE49-F238E27FC236}">
                <a16:creationId xmlns:a16="http://schemas.microsoft.com/office/drawing/2014/main" id="{02BB8881-CDE1-0A9A-A249-5D352BE3F7C4}"/>
              </a:ext>
            </a:extLst>
          </p:cNvPr>
          <p:cNvSpPr txBox="1">
            <a:spLocks/>
          </p:cNvSpPr>
          <p:nvPr/>
        </p:nvSpPr>
        <p:spPr>
          <a:xfrm>
            <a:off x="7533137" y="1575447"/>
            <a:ext cx="916964" cy="43088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00000"/>
              </a:lnSpc>
              <a:spcBef>
                <a:spcPts val="0"/>
              </a:spcBef>
            </a:pPr>
            <a:r>
              <a:rPr lang="en-US" sz="2800" b="1" dirty="0">
                <a:solidFill>
                  <a:schemeClr val="accent1">
                    <a:lumMod val="50000"/>
                  </a:schemeClr>
                </a:solidFill>
                <a:latin typeface="Segoe UI Semibold" panose="020B0702040204020203" pitchFamily="34" charset="0"/>
                <a:cs typeface="Segoe UI Semibold" panose="020B0702040204020203" pitchFamily="34" charset="0"/>
              </a:rPr>
              <a:t>WO</a:t>
            </a:r>
          </a:p>
        </p:txBody>
      </p:sp>
      <p:grpSp>
        <p:nvGrpSpPr>
          <p:cNvPr id="29" name="Group 28">
            <a:extLst>
              <a:ext uri="{FF2B5EF4-FFF2-40B4-BE49-F238E27FC236}">
                <a16:creationId xmlns:a16="http://schemas.microsoft.com/office/drawing/2014/main" id="{92281BB3-BC9D-D09C-9AAF-86BEF5A58795}"/>
              </a:ext>
            </a:extLst>
          </p:cNvPr>
          <p:cNvGrpSpPr/>
          <p:nvPr/>
        </p:nvGrpSpPr>
        <p:grpSpPr>
          <a:xfrm>
            <a:off x="7284238" y="6170888"/>
            <a:ext cx="632262" cy="498782"/>
            <a:chOff x="9883775" y="5410200"/>
            <a:chExt cx="285750" cy="225425"/>
          </a:xfrm>
          <a:solidFill>
            <a:srgbClr val="B0F7F4"/>
          </a:solidFill>
          <a:effectLst/>
        </p:grpSpPr>
        <p:sp>
          <p:nvSpPr>
            <p:cNvPr id="30" name="Freeform 3677">
              <a:extLst>
                <a:ext uri="{FF2B5EF4-FFF2-40B4-BE49-F238E27FC236}">
                  <a16:creationId xmlns:a16="http://schemas.microsoft.com/office/drawing/2014/main" id="{1736C543-BA10-E360-6743-1BCC2F384412}"/>
                </a:ext>
              </a:extLst>
            </p:cNvPr>
            <p:cNvSpPr>
              <a:spLocks/>
            </p:cNvSpPr>
            <p:nvPr/>
          </p:nvSpPr>
          <p:spPr bwMode="auto">
            <a:xfrm>
              <a:off x="10052050" y="5445125"/>
              <a:ext cx="117475" cy="190500"/>
            </a:xfrm>
            <a:custGeom>
              <a:avLst/>
              <a:gdLst>
                <a:gd name="T0" fmla="*/ 201 w 296"/>
                <a:gd name="T1" fmla="*/ 285 h 482"/>
                <a:gd name="T2" fmla="*/ 168 w 296"/>
                <a:gd name="T3" fmla="*/ 275 h 482"/>
                <a:gd name="T4" fmla="*/ 153 w 296"/>
                <a:gd name="T5" fmla="*/ 238 h 482"/>
                <a:gd name="T6" fmla="*/ 163 w 296"/>
                <a:gd name="T7" fmla="*/ 230 h 482"/>
                <a:gd name="T8" fmla="*/ 176 w 296"/>
                <a:gd name="T9" fmla="*/ 219 h 482"/>
                <a:gd name="T10" fmla="*/ 185 w 296"/>
                <a:gd name="T11" fmla="*/ 201 h 482"/>
                <a:gd name="T12" fmla="*/ 190 w 296"/>
                <a:gd name="T13" fmla="*/ 175 h 482"/>
                <a:gd name="T14" fmla="*/ 198 w 296"/>
                <a:gd name="T15" fmla="*/ 167 h 482"/>
                <a:gd name="T16" fmla="*/ 201 w 296"/>
                <a:gd name="T17" fmla="*/ 158 h 482"/>
                <a:gd name="T18" fmla="*/ 205 w 296"/>
                <a:gd name="T19" fmla="*/ 133 h 482"/>
                <a:gd name="T20" fmla="*/ 205 w 296"/>
                <a:gd name="T21" fmla="*/ 122 h 482"/>
                <a:gd name="T22" fmla="*/ 201 w 296"/>
                <a:gd name="T23" fmla="*/ 110 h 482"/>
                <a:gd name="T24" fmla="*/ 195 w 296"/>
                <a:gd name="T25" fmla="*/ 101 h 482"/>
                <a:gd name="T26" fmla="*/ 205 w 296"/>
                <a:gd name="T27" fmla="*/ 76 h 482"/>
                <a:gd name="T28" fmla="*/ 208 w 296"/>
                <a:gd name="T29" fmla="*/ 59 h 482"/>
                <a:gd name="T30" fmla="*/ 205 w 296"/>
                <a:gd name="T31" fmla="*/ 43 h 482"/>
                <a:gd name="T32" fmla="*/ 200 w 296"/>
                <a:gd name="T33" fmla="*/ 31 h 482"/>
                <a:gd name="T34" fmla="*/ 192 w 296"/>
                <a:gd name="T35" fmla="*/ 22 h 482"/>
                <a:gd name="T36" fmla="*/ 171 w 296"/>
                <a:gd name="T37" fmla="*/ 9 h 482"/>
                <a:gd name="T38" fmla="*/ 145 w 296"/>
                <a:gd name="T39" fmla="*/ 2 h 482"/>
                <a:gd name="T40" fmla="*/ 118 w 296"/>
                <a:gd name="T41" fmla="*/ 0 h 482"/>
                <a:gd name="T42" fmla="*/ 95 w 296"/>
                <a:gd name="T43" fmla="*/ 2 h 482"/>
                <a:gd name="T44" fmla="*/ 70 w 296"/>
                <a:gd name="T45" fmla="*/ 7 h 482"/>
                <a:gd name="T46" fmla="*/ 50 w 296"/>
                <a:gd name="T47" fmla="*/ 17 h 482"/>
                <a:gd name="T48" fmla="*/ 36 w 296"/>
                <a:gd name="T49" fmla="*/ 32 h 482"/>
                <a:gd name="T50" fmla="*/ 16 w 296"/>
                <a:gd name="T51" fmla="*/ 36 h 482"/>
                <a:gd name="T52" fmla="*/ 7 w 296"/>
                <a:gd name="T53" fmla="*/ 44 h 482"/>
                <a:gd name="T54" fmla="*/ 4 w 296"/>
                <a:gd name="T55" fmla="*/ 57 h 482"/>
                <a:gd name="T56" fmla="*/ 4 w 296"/>
                <a:gd name="T57" fmla="*/ 71 h 482"/>
                <a:gd name="T58" fmla="*/ 13 w 296"/>
                <a:gd name="T59" fmla="*/ 99 h 482"/>
                <a:gd name="T60" fmla="*/ 5 w 296"/>
                <a:gd name="T61" fmla="*/ 110 h 482"/>
                <a:gd name="T62" fmla="*/ 0 w 296"/>
                <a:gd name="T63" fmla="*/ 121 h 482"/>
                <a:gd name="T64" fmla="*/ 0 w 296"/>
                <a:gd name="T65" fmla="*/ 133 h 482"/>
                <a:gd name="T66" fmla="*/ 4 w 296"/>
                <a:gd name="T67" fmla="*/ 158 h 482"/>
                <a:gd name="T68" fmla="*/ 9 w 296"/>
                <a:gd name="T69" fmla="*/ 167 h 482"/>
                <a:gd name="T70" fmla="*/ 15 w 296"/>
                <a:gd name="T71" fmla="*/ 175 h 482"/>
                <a:gd name="T72" fmla="*/ 20 w 296"/>
                <a:gd name="T73" fmla="*/ 199 h 482"/>
                <a:gd name="T74" fmla="*/ 31 w 296"/>
                <a:gd name="T75" fmla="*/ 217 h 482"/>
                <a:gd name="T76" fmla="*/ 43 w 296"/>
                <a:gd name="T77" fmla="*/ 230 h 482"/>
                <a:gd name="T78" fmla="*/ 56 w 296"/>
                <a:gd name="T79" fmla="*/ 238 h 482"/>
                <a:gd name="T80" fmla="*/ 43 w 296"/>
                <a:gd name="T81" fmla="*/ 274 h 482"/>
                <a:gd name="T82" fmla="*/ 42 w 296"/>
                <a:gd name="T83" fmla="*/ 287 h 482"/>
                <a:gd name="T84" fmla="*/ 61 w 296"/>
                <a:gd name="T85" fmla="*/ 302 h 482"/>
                <a:gd name="T86" fmla="*/ 73 w 296"/>
                <a:gd name="T87" fmla="*/ 318 h 482"/>
                <a:gd name="T88" fmla="*/ 79 w 296"/>
                <a:gd name="T89" fmla="*/ 332 h 482"/>
                <a:gd name="T90" fmla="*/ 81 w 296"/>
                <a:gd name="T91" fmla="*/ 482 h 482"/>
                <a:gd name="T92" fmla="*/ 289 w 296"/>
                <a:gd name="T93" fmla="*/ 481 h 482"/>
                <a:gd name="T94" fmla="*/ 295 w 296"/>
                <a:gd name="T95" fmla="*/ 474 h 482"/>
                <a:gd name="T96" fmla="*/ 296 w 296"/>
                <a:gd name="T97" fmla="*/ 334 h 482"/>
                <a:gd name="T98" fmla="*/ 293 w 296"/>
                <a:gd name="T99" fmla="*/ 323 h 482"/>
                <a:gd name="T100" fmla="*/ 278 w 296"/>
                <a:gd name="T101" fmla="*/ 312 h 482"/>
                <a:gd name="T102" fmla="*/ 217 w 296"/>
                <a:gd name="T103" fmla="*/ 291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482">
                  <a:moveTo>
                    <a:pt x="217" y="291"/>
                  </a:moveTo>
                  <a:lnTo>
                    <a:pt x="201" y="285"/>
                  </a:lnTo>
                  <a:lnTo>
                    <a:pt x="185" y="280"/>
                  </a:lnTo>
                  <a:lnTo>
                    <a:pt x="168" y="275"/>
                  </a:lnTo>
                  <a:lnTo>
                    <a:pt x="153" y="270"/>
                  </a:lnTo>
                  <a:lnTo>
                    <a:pt x="153" y="238"/>
                  </a:lnTo>
                  <a:lnTo>
                    <a:pt x="158" y="235"/>
                  </a:lnTo>
                  <a:lnTo>
                    <a:pt x="163" y="230"/>
                  </a:lnTo>
                  <a:lnTo>
                    <a:pt x="169" y="225"/>
                  </a:lnTo>
                  <a:lnTo>
                    <a:pt x="176" y="219"/>
                  </a:lnTo>
                  <a:lnTo>
                    <a:pt x="181" y="210"/>
                  </a:lnTo>
                  <a:lnTo>
                    <a:pt x="185" y="201"/>
                  </a:lnTo>
                  <a:lnTo>
                    <a:pt x="189" y="189"/>
                  </a:lnTo>
                  <a:lnTo>
                    <a:pt x="190" y="175"/>
                  </a:lnTo>
                  <a:lnTo>
                    <a:pt x="194" y="172"/>
                  </a:lnTo>
                  <a:lnTo>
                    <a:pt x="198" y="167"/>
                  </a:lnTo>
                  <a:lnTo>
                    <a:pt x="200" y="163"/>
                  </a:lnTo>
                  <a:lnTo>
                    <a:pt x="201" y="158"/>
                  </a:lnTo>
                  <a:lnTo>
                    <a:pt x="205" y="145"/>
                  </a:lnTo>
                  <a:lnTo>
                    <a:pt x="205" y="133"/>
                  </a:lnTo>
                  <a:lnTo>
                    <a:pt x="205" y="127"/>
                  </a:lnTo>
                  <a:lnTo>
                    <a:pt x="205" y="122"/>
                  </a:lnTo>
                  <a:lnTo>
                    <a:pt x="204" y="116"/>
                  </a:lnTo>
                  <a:lnTo>
                    <a:pt x="201" y="110"/>
                  </a:lnTo>
                  <a:lnTo>
                    <a:pt x="198" y="104"/>
                  </a:lnTo>
                  <a:lnTo>
                    <a:pt x="195" y="101"/>
                  </a:lnTo>
                  <a:lnTo>
                    <a:pt x="200" y="90"/>
                  </a:lnTo>
                  <a:lnTo>
                    <a:pt x="205" y="76"/>
                  </a:lnTo>
                  <a:lnTo>
                    <a:pt x="208" y="67"/>
                  </a:lnTo>
                  <a:lnTo>
                    <a:pt x="208" y="59"/>
                  </a:lnTo>
                  <a:lnTo>
                    <a:pt x="208" y="50"/>
                  </a:lnTo>
                  <a:lnTo>
                    <a:pt x="205" y="43"/>
                  </a:lnTo>
                  <a:lnTo>
                    <a:pt x="203" y="36"/>
                  </a:lnTo>
                  <a:lnTo>
                    <a:pt x="200" y="31"/>
                  </a:lnTo>
                  <a:lnTo>
                    <a:pt x="196" y="26"/>
                  </a:lnTo>
                  <a:lnTo>
                    <a:pt x="192" y="22"/>
                  </a:lnTo>
                  <a:lnTo>
                    <a:pt x="182" y="14"/>
                  </a:lnTo>
                  <a:lnTo>
                    <a:pt x="171" y="9"/>
                  </a:lnTo>
                  <a:lnTo>
                    <a:pt x="158" y="5"/>
                  </a:lnTo>
                  <a:lnTo>
                    <a:pt x="145" y="2"/>
                  </a:lnTo>
                  <a:lnTo>
                    <a:pt x="131" y="0"/>
                  </a:lnTo>
                  <a:lnTo>
                    <a:pt x="118" y="0"/>
                  </a:lnTo>
                  <a:lnTo>
                    <a:pt x="106" y="0"/>
                  </a:lnTo>
                  <a:lnTo>
                    <a:pt x="95" y="2"/>
                  </a:lnTo>
                  <a:lnTo>
                    <a:pt x="82" y="4"/>
                  </a:lnTo>
                  <a:lnTo>
                    <a:pt x="70" y="7"/>
                  </a:lnTo>
                  <a:lnTo>
                    <a:pt x="60" y="12"/>
                  </a:lnTo>
                  <a:lnTo>
                    <a:pt x="50" y="17"/>
                  </a:lnTo>
                  <a:lnTo>
                    <a:pt x="42" y="25"/>
                  </a:lnTo>
                  <a:lnTo>
                    <a:pt x="36" y="32"/>
                  </a:lnTo>
                  <a:lnTo>
                    <a:pt x="24" y="34"/>
                  </a:lnTo>
                  <a:lnTo>
                    <a:pt x="16" y="36"/>
                  </a:lnTo>
                  <a:lnTo>
                    <a:pt x="11" y="40"/>
                  </a:lnTo>
                  <a:lnTo>
                    <a:pt x="7" y="44"/>
                  </a:lnTo>
                  <a:lnTo>
                    <a:pt x="5" y="50"/>
                  </a:lnTo>
                  <a:lnTo>
                    <a:pt x="4" y="57"/>
                  </a:lnTo>
                  <a:lnTo>
                    <a:pt x="2" y="65"/>
                  </a:lnTo>
                  <a:lnTo>
                    <a:pt x="4" y="71"/>
                  </a:lnTo>
                  <a:lnTo>
                    <a:pt x="7" y="86"/>
                  </a:lnTo>
                  <a:lnTo>
                    <a:pt x="13" y="99"/>
                  </a:lnTo>
                  <a:lnTo>
                    <a:pt x="7" y="104"/>
                  </a:lnTo>
                  <a:lnTo>
                    <a:pt x="5" y="110"/>
                  </a:lnTo>
                  <a:lnTo>
                    <a:pt x="2" y="115"/>
                  </a:lnTo>
                  <a:lnTo>
                    <a:pt x="0" y="121"/>
                  </a:lnTo>
                  <a:lnTo>
                    <a:pt x="0" y="127"/>
                  </a:lnTo>
                  <a:lnTo>
                    <a:pt x="0" y="133"/>
                  </a:lnTo>
                  <a:lnTo>
                    <a:pt x="1" y="145"/>
                  </a:lnTo>
                  <a:lnTo>
                    <a:pt x="4" y="158"/>
                  </a:lnTo>
                  <a:lnTo>
                    <a:pt x="6" y="163"/>
                  </a:lnTo>
                  <a:lnTo>
                    <a:pt x="9" y="167"/>
                  </a:lnTo>
                  <a:lnTo>
                    <a:pt x="11" y="172"/>
                  </a:lnTo>
                  <a:lnTo>
                    <a:pt x="15" y="175"/>
                  </a:lnTo>
                  <a:lnTo>
                    <a:pt x="18" y="188"/>
                  </a:lnTo>
                  <a:lnTo>
                    <a:pt x="20" y="199"/>
                  </a:lnTo>
                  <a:lnTo>
                    <a:pt x="25" y="208"/>
                  </a:lnTo>
                  <a:lnTo>
                    <a:pt x="31" y="217"/>
                  </a:lnTo>
                  <a:lnTo>
                    <a:pt x="37" y="224"/>
                  </a:lnTo>
                  <a:lnTo>
                    <a:pt x="43" y="230"/>
                  </a:lnTo>
                  <a:lnTo>
                    <a:pt x="50" y="234"/>
                  </a:lnTo>
                  <a:lnTo>
                    <a:pt x="56" y="238"/>
                  </a:lnTo>
                  <a:lnTo>
                    <a:pt x="56" y="270"/>
                  </a:lnTo>
                  <a:lnTo>
                    <a:pt x="43" y="274"/>
                  </a:lnTo>
                  <a:lnTo>
                    <a:pt x="31" y="279"/>
                  </a:lnTo>
                  <a:lnTo>
                    <a:pt x="42" y="287"/>
                  </a:lnTo>
                  <a:lnTo>
                    <a:pt x="52" y="294"/>
                  </a:lnTo>
                  <a:lnTo>
                    <a:pt x="61" y="302"/>
                  </a:lnTo>
                  <a:lnTo>
                    <a:pt x="68" y="310"/>
                  </a:lnTo>
                  <a:lnTo>
                    <a:pt x="73" y="318"/>
                  </a:lnTo>
                  <a:lnTo>
                    <a:pt x="77" y="324"/>
                  </a:lnTo>
                  <a:lnTo>
                    <a:pt x="79" y="332"/>
                  </a:lnTo>
                  <a:lnTo>
                    <a:pt x="81" y="338"/>
                  </a:lnTo>
                  <a:lnTo>
                    <a:pt x="81" y="482"/>
                  </a:lnTo>
                  <a:lnTo>
                    <a:pt x="285" y="482"/>
                  </a:lnTo>
                  <a:lnTo>
                    <a:pt x="289" y="481"/>
                  </a:lnTo>
                  <a:lnTo>
                    <a:pt x="293" y="478"/>
                  </a:lnTo>
                  <a:lnTo>
                    <a:pt x="295" y="474"/>
                  </a:lnTo>
                  <a:lnTo>
                    <a:pt x="296" y="470"/>
                  </a:lnTo>
                  <a:lnTo>
                    <a:pt x="296" y="334"/>
                  </a:lnTo>
                  <a:lnTo>
                    <a:pt x="295" y="328"/>
                  </a:lnTo>
                  <a:lnTo>
                    <a:pt x="293" y="323"/>
                  </a:lnTo>
                  <a:lnTo>
                    <a:pt x="286" y="318"/>
                  </a:lnTo>
                  <a:lnTo>
                    <a:pt x="278" y="312"/>
                  </a:lnTo>
                  <a:lnTo>
                    <a:pt x="253" y="302"/>
                  </a:lnTo>
                  <a:lnTo>
                    <a:pt x="217"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678">
              <a:extLst>
                <a:ext uri="{FF2B5EF4-FFF2-40B4-BE49-F238E27FC236}">
                  <a16:creationId xmlns:a16="http://schemas.microsoft.com/office/drawing/2014/main" id="{D77438A4-9813-80AC-11DC-875D254ED9D1}"/>
                </a:ext>
              </a:extLst>
            </p:cNvPr>
            <p:cNvSpPr>
              <a:spLocks/>
            </p:cNvSpPr>
            <p:nvPr/>
          </p:nvSpPr>
          <p:spPr bwMode="auto">
            <a:xfrm>
              <a:off x="9883775" y="5410200"/>
              <a:ext cx="190500" cy="225425"/>
            </a:xfrm>
            <a:custGeom>
              <a:avLst/>
              <a:gdLst>
                <a:gd name="T0" fmla="*/ 421 w 480"/>
                <a:gd name="T1" fmla="*/ 374 h 569"/>
                <a:gd name="T2" fmla="*/ 339 w 480"/>
                <a:gd name="T3" fmla="*/ 333 h 569"/>
                <a:gd name="T4" fmla="*/ 312 w 480"/>
                <a:gd name="T5" fmla="*/ 276 h 569"/>
                <a:gd name="T6" fmla="*/ 316 w 480"/>
                <a:gd name="T7" fmla="*/ 272 h 569"/>
                <a:gd name="T8" fmla="*/ 339 w 480"/>
                <a:gd name="T9" fmla="*/ 226 h 569"/>
                <a:gd name="T10" fmla="*/ 340 w 480"/>
                <a:gd name="T11" fmla="*/ 214 h 569"/>
                <a:gd name="T12" fmla="*/ 345 w 480"/>
                <a:gd name="T13" fmla="*/ 199 h 569"/>
                <a:gd name="T14" fmla="*/ 353 w 480"/>
                <a:gd name="T15" fmla="*/ 190 h 569"/>
                <a:gd name="T16" fmla="*/ 360 w 480"/>
                <a:gd name="T17" fmla="*/ 176 h 569"/>
                <a:gd name="T18" fmla="*/ 361 w 480"/>
                <a:gd name="T19" fmla="*/ 168 h 569"/>
                <a:gd name="T20" fmla="*/ 361 w 480"/>
                <a:gd name="T21" fmla="*/ 159 h 569"/>
                <a:gd name="T22" fmla="*/ 356 w 480"/>
                <a:gd name="T23" fmla="*/ 135 h 569"/>
                <a:gd name="T24" fmla="*/ 347 w 480"/>
                <a:gd name="T25" fmla="*/ 126 h 569"/>
                <a:gd name="T26" fmla="*/ 356 w 480"/>
                <a:gd name="T27" fmla="*/ 100 h 569"/>
                <a:gd name="T28" fmla="*/ 358 w 480"/>
                <a:gd name="T29" fmla="*/ 85 h 569"/>
                <a:gd name="T30" fmla="*/ 358 w 480"/>
                <a:gd name="T31" fmla="*/ 71 h 569"/>
                <a:gd name="T32" fmla="*/ 357 w 480"/>
                <a:gd name="T33" fmla="*/ 54 h 569"/>
                <a:gd name="T34" fmla="*/ 353 w 480"/>
                <a:gd name="T35" fmla="*/ 44 h 569"/>
                <a:gd name="T36" fmla="*/ 349 w 480"/>
                <a:gd name="T37" fmla="*/ 37 h 569"/>
                <a:gd name="T38" fmla="*/ 340 w 480"/>
                <a:gd name="T39" fmla="*/ 27 h 569"/>
                <a:gd name="T40" fmla="*/ 329 w 480"/>
                <a:gd name="T41" fmla="*/ 18 h 569"/>
                <a:gd name="T42" fmla="*/ 298 w 480"/>
                <a:gd name="T43" fmla="*/ 5 h 569"/>
                <a:gd name="T44" fmla="*/ 270 w 480"/>
                <a:gd name="T45" fmla="*/ 0 h 569"/>
                <a:gd name="T46" fmla="*/ 254 w 480"/>
                <a:gd name="T47" fmla="*/ 0 h 569"/>
                <a:gd name="T48" fmla="*/ 235 w 480"/>
                <a:gd name="T49" fmla="*/ 0 h 569"/>
                <a:gd name="T50" fmla="*/ 218 w 480"/>
                <a:gd name="T51" fmla="*/ 3 h 569"/>
                <a:gd name="T52" fmla="*/ 205 w 480"/>
                <a:gd name="T53" fmla="*/ 6 h 569"/>
                <a:gd name="T54" fmla="*/ 194 w 480"/>
                <a:gd name="T55" fmla="*/ 10 h 569"/>
                <a:gd name="T56" fmla="*/ 158 w 480"/>
                <a:gd name="T57" fmla="*/ 39 h 569"/>
                <a:gd name="T58" fmla="*/ 155 w 480"/>
                <a:gd name="T59" fmla="*/ 44 h 569"/>
                <a:gd name="T60" fmla="*/ 141 w 480"/>
                <a:gd name="T61" fmla="*/ 45 h 569"/>
                <a:gd name="T62" fmla="*/ 133 w 480"/>
                <a:gd name="T63" fmla="*/ 48 h 569"/>
                <a:gd name="T64" fmla="*/ 127 w 480"/>
                <a:gd name="T65" fmla="*/ 51 h 569"/>
                <a:gd name="T66" fmla="*/ 123 w 480"/>
                <a:gd name="T67" fmla="*/ 57 h 569"/>
                <a:gd name="T68" fmla="*/ 119 w 480"/>
                <a:gd name="T69" fmla="*/ 66 h 569"/>
                <a:gd name="T70" fmla="*/ 118 w 480"/>
                <a:gd name="T71" fmla="*/ 73 h 569"/>
                <a:gd name="T72" fmla="*/ 118 w 480"/>
                <a:gd name="T73" fmla="*/ 82 h 569"/>
                <a:gd name="T74" fmla="*/ 121 w 480"/>
                <a:gd name="T75" fmla="*/ 91 h 569"/>
                <a:gd name="T76" fmla="*/ 122 w 480"/>
                <a:gd name="T77" fmla="*/ 100 h 569"/>
                <a:gd name="T78" fmla="*/ 126 w 480"/>
                <a:gd name="T79" fmla="*/ 108 h 569"/>
                <a:gd name="T80" fmla="*/ 132 w 480"/>
                <a:gd name="T81" fmla="*/ 125 h 569"/>
                <a:gd name="T82" fmla="*/ 118 w 480"/>
                <a:gd name="T83" fmla="*/ 145 h 569"/>
                <a:gd name="T84" fmla="*/ 117 w 480"/>
                <a:gd name="T85" fmla="*/ 166 h 569"/>
                <a:gd name="T86" fmla="*/ 118 w 480"/>
                <a:gd name="T87" fmla="*/ 171 h 569"/>
                <a:gd name="T88" fmla="*/ 119 w 480"/>
                <a:gd name="T89" fmla="*/ 177 h 569"/>
                <a:gd name="T90" fmla="*/ 132 w 480"/>
                <a:gd name="T91" fmla="*/ 199 h 569"/>
                <a:gd name="T92" fmla="*/ 136 w 480"/>
                <a:gd name="T93" fmla="*/ 202 h 569"/>
                <a:gd name="T94" fmla="*/ 137 w 480"/>
                <a:gd name="T95" fmla="*/ 220 h 569"/>
                <a:gd name="T96" fmla="*/ 151 w 480"/>
                <a:gd name="T97" fmla="*/ 258 h 569"/>
                <a:gd name="T98" fmla="*/ 168 w 480"/>
                <a:gd name="T99" fmla="*/ 312 h 569"/>
                <a:gd name="T100" fmla="*/ 86 w 480"/>
                <a:gd name="T101" fmla="*/ 358 h 569"/>
                <a:gd name="T102" fmla="*/ 18 w 480"/>
                <a:gd name="T103" fmla="*/ 401 h 569"/>
                <a:gd name="T104" fmla="*/ 0 w 480"/>
                <a:gd name="T105" fmla="*/ 421 h 569"/>
                <a:gd name="T106" fmla="*/ 2 w 480"/>
                <a:gd name="T107" fmla="*/ 565 h 569"/>
                <a:gd name="T108" fmla="*/ 469 w 480"/>
                <a:gd name="T109" fmla="*/ 569 h 569"/>
                <a:gd name="T110" fmla="*/ 479 w 480"/>
                <a:gd name="T111" fmla="*/ 421 h 569"/>
                <a:gd name="T112" fmla="*/ 449 w 480"/>
                <a:gd name="T113" fmla="*/ 39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0" h="569">
                  <a:moveTo>
                    <a:pt x="425" y="375"/>
                  </a:moveTo>
                  <a:lnTo>
                    <a:pt x="425" y="375"/>
                  </a:lnTo>
                  <a:lnTo>
                    <a:pt x="424" y="375"/>
                  </a:lnTo>
                  <a:lnTo>
                    <a:pt x="421" y="374"/>
                  </a:lnTo>
                  <a:lnTo>
                    <a:pt x="419" y="372"/>
                  </a:lnTo>
                  <a:lnTo>
                    <a:pt x="393" y="358"/>
                  </a:lnTo>
                  <a:lnTo>
                    <a:pt x="366" y="345"/>
                  </a:lnTo>
                  <a:lnTo>
                    <a:pt x="339" y="333"/>
                  </a:lnTo>
                  <a:lnTo>
                    <a:pt x="312" y="321"/>
                  </a:lnTo>
                  <a:lnTo>
                    <a:pt x="312" y="312"/>
                  </a:lnTo>
                  <a:lnTo>
                    <a:pt x="312" y="281"/>
                  </a:lnTo>
                  <a:lnTo>
                    <a:pt x="312" y="276"/>
                  </a:lnTo>
                  <a:lnTo>
                    <a:pt x="313" y="275"/>
                  </a:lnTo>
                  <a:lnTo>
                    <a:pt x="316" y="272"/>
                  </a:lnTo>
                  <a:lnTo>
                    <a:pt x="316" y="272"/>
                  </a:lnTo>
                  <a:lnTo>
                    <a:pt x="316" y="272"/>
                  </a:lnTo>
                  <a:lnTo>
                    <a:pt x="322" y="266"/>
                  </a:lnTo>
                  <a:lnTo>
                    <a:pt x="329" y="256"/>
                  </a:lnTo>
                  <a:lnTo>
                    <a:pt x="334" y="243"/>
                  </a:lnTo>
                  <a:lnTo>
                    <a:pt x="339" y="226"/>
                  </a:lnTo>
                  <a:lnTo>
                    <a:pt x="339" y="223"/>
                  </a:lnTo>
                  <a:lnTo>
                    <a:pt x="340" y="220"/>
                  </a:lnTo>
                  <a:lnTo>
                    <a:pt x="340" y="217"/>
                  </a:lnTo>
                  <a:lnTo>
                    <a:pt x="340" y="214"/>
                  </a:lnTo>
                  <a:lnTo>
                    <a:pt x="342" y="208"/>
                  </a:lnTo>
                  <a:lnTo>
                    <a:pt x="342" y="202"/>
                  </a:lnTo>
                  <a:lnTo>
                    <a:pt x="344" y="202"/>
                  </a:lnTo>
                  <a:lnTo>
                    <a:pt x="345" y="199"/>
                  </a:lnTo>
                  <a:lnTo>
                    <a:pt x="345" y="199"/>
                  </a:lnTo>
                  <a:lnTo>
                    <a:pt x="345" y="199"/>
                  </a:lnTo>
                  <a:lnTo>
                    <a:pt x="349" y="195"/>
                  </a:lnTo>
                  <a:lnTo>
                    <a:pt x="353" y="190"/>
                  </a:lnTo>
                  <a:lnTo>
                    <a:pt x="357" y="184"/>
                  </a:lnTo>
                  <a:lnTo>
                    <a:pt x="358" y="177"/>
                  </a:lnTo>
                  <a:lnTo>
                    <a:pt x="358" y="176"/>
                  </a:lnTo>
                  <a:lnTo>
                    <a:pt x="360" y="176"/>
                  </a:lnTo>
                  <a:lnTo>
                    <a:pt x="360" y="173"/>
                  </a:lnTo>
                  <a:lnTo>
                    <a:pt x="360" y="171"/>
                  </a:lnTo>
                  <a:lnTo>
                    <a:pt x="361" y="170"/>
                  </a:lnTo>
                  <a:lnTo>
                    <a:pt x="361" y="168"/>
                  </a:lnTo>
                  <a:lnTo>
                    <a:pt x="361" y="167"/>
                  </a:lnTo>
                  <a:lnTo>
                    <a:pt x="361" y="164"/>
                  </a:lnTo>
                  <a:lnTo>
                    <a:pt x="361" y="162"/>
                  </a:lnTo>
                  <a:lnTo>
                    <a:pt x="361" y="159"/>
                  </a:lnTo>
                  <a:lnTo>
                    <a:pt x="361" y="152"/>
                  </a:lnTo>
                  <a:lnTo>
                    <a:pt x="360" y="145"/>
                  </a:lnTo>
                  <a:lnTo>
                    <a:pt x="358" y="140"/>
                  </a:lnTo>
                  <a:lnTo>
                    <a:pt x="356" y="135"/>
                  </a:lnTo>
                  <a:lnTo>
                    <a:pt x="356" y="135"/>
                  </a:lnTo>
                  <a:lnTo>
                    <a:pt x="356" y="135"/>
                  </a:lnTo>
                  <a:lnTo>
                    <a:pt x="351" y="130"/>
                  </a:lnTo>
                  <a:lnTo>
                    <a:pt x="347" y="126"/>
                  </a:lnTo>
                  <a:lnTo>
                    <a:pt x="348" y="122"/>
                  </a:lnTo>
                  <a:lnTo>
                    <a:pt x="349" y="117"/>
                  </a:lnTo>
                  <a:lnTo>
                    <a:pt x="353" y="109"/>
                  </a:lnTo>
                  <a:lnTo>
                    <a:pt x="356" y="100"/>
                  </a:lnTo>
                  <a:lnTo>
                    <a:pt x="356" y="100"/>
                  </a:lnTo>
                  <a:lnTo>
                    <a:pt x="356" y="100"/>
                  </a:lnTo>
                  <a:lnTo>
                    <a:pt x="357" y="92"/>
                  </a:lnTo>
                  <a:lnTo>
                    <a:pt x="358" y="85"/>
                  </a:lnTo>
                  <a:lnTo>
                    <a:pt x="358" y="85"/>
                  </a:lnTo>
                  <a:lnTo>
                    <a:pt x="358" y="85"/>
                  </a:lnTo>
                  <a:lnTo>
                    <a:pt x="358" y="77"/>
                  </a:lnTo>
                  <a:lnTo>
                    <a:pt x="358" y="71"/>
                  </a:lnTo>
                  <a:lnTo>
                    <a:pt x="358" y="69"/>
                  </a:lnTo>
                  <a:lnTo>
                    <a:pt x="358" y="68"/>
                  </a:lnTo>
                  <a:lnTo>
                    <a:pt x="358" y="60"/>
                  </a:lnTo>
                  <a:lnTo>
                    <a:pt x="357" y="54"/>
                  </a:lnTo>
                  <a:lnTo>
                    <a:pt x="356" y="51"/>
                  </a:lnTo>
                  <a:lnTo>
                    <a:pt x="354" y="48"/>
                  </a:lnTo>
                  <a:lnTo>
                    <a:pt x="353" y="46"/>
                  </a:lnTo>
                  <a:lnTo>
                    <a:pt x="353" y="44"/>
                  </a:lnTo>
                  <a:lnTo>
                    <a:pt x="352" y="42"/>
                  </a:lnTo>
                  <a:lnTo>
                    <a:pt x="352" y="42"/>
                  </a:lnTo>
                  <a:lnTo>
                    <a:pt x="351" y="40"/>
                  </a:lnTo>
                  <a:lnTo>
                    <a:pt x="349" y="37"/>
                  </a:lnTo>
                  <a:lnTo>
                    <a:pt x="349" y="37"/>
                  </a:lnTo>
                  <a:lnTo>
                    <a:pt x="349" y="37"/>
                  </a:lnTo>
                  <a:lnTo>
                    <a:pt x="344" y="32"/>
                  </a:lnTo>
                  <a:lnTo>
                    <a:pt x="340" y="27"/>
                  </a:lnTo>
                  <a:lnTo>
                    <a:pt x="335" y="22"/>
                  </a:lnTo>
                  <a:lnTo>
                    <a:pt x="329" y="18"/>
                  </a:lnTo>
                  <a:lnTo>
                    <a:pt x="329" y="18"/>
                  </a:lnTo>
                  <a:lnTo>
                    <a:pt x="329" y="18"/>
                  </a:lnTo>
                  <a:lnTo>
                    <a:pt x="326" y="17"/>
                  </a:lnTo>
                  <a:lnTo>
                    <a:pt x="324" y="15"/>
                  </a:lnTo>
                  <a:lnTo>
                    <a:pt x="311" y="9"/>
                  </a:lnTo>
                  <a:lnTo>
                    <a:pt x="298" y="5"/>
                  </a:lnTo>
                  <a:lnTo>
                    <a:pt x="284" y="3"/>
                  </a:lnTo>
                  <a:lnTo>
                    <a:pt x="270" y="0"/>
                  </a:lnTo>
                  <a:lnTo>
                    <a:pt x="270" y="0"/>
                  </a:lnTo>
                  <a:lnTo>
                    <a:pt x="270" y="0"/>
                  </a:lnTo>
                  <a:lnTo>
                    <a:pt x="266" y="0"/>
                  </a:lnTo>
                  <a:lnTo>
                    <a:pt x="262" y="0"/>
                  </a:lnTo>
                  <a:lnTo>
                    <a:pt x="258" y="0"/>
                  </a:lnTo>
                  <a:lnTo>
                    <a:pt x="254" y="0"/>
                  </a:lnTo>
                  <a:lnTo>
                    <a:pt x="247" y="0"/>
                  </a:lnTo>
                  <a:lnTo>
                    <a:pt x="239" y="0"/>
                  </a:lnTo>
                  <a:lnTo>
                    <a:pt x="238" y="0"/>
                  </a:lnTo>
                  <a:lnTo>
                    <a:pt x="235" y="0"/>
                  </a:lnTo>
                  <a:lnTo>
                    <a:pt x="231" y="1"/>
                  </a:lnTo>
                  <a:lnTo>
                    <a:pt x="226" y="1"/>
                  </a:lnTo>
                  <a:lnTo>
                    <a:pt x="222" y="3"/>
                  </a:lnTo>
                  <a:lnTo>
                    <a:pt x="218" y="3"/>
                  </a:lnTo>
                  <a:lnTo>
                    <a:pt x="216" y="4"/>
                  </a:lnTo>
                  <a:lnTo>
                    <a:pt x="214" y="4"/>
                  </a:lnTo>
                  <a:lnTo>
                    <a:pt x="209" y="5"/>
                  </a:lnTo>
                  <a:lnTo>
                    <a:pt x="205" y="6"/>
                  </a:lnTo>
                  <a:lnTo>
                    <a:pt x="200" y="8"/>
                  </a:lnTo>
                  <a:lnTo>
                    <a:pt x="196" y="9"/>
                  </a:lnTo>
                  <a:lnTo>
                    <a:pt x="195" y="10"/>
                  </a:lnTo>
                  <a:lnTo>
                    <a:pt x="194" y="10"/>
                  </a:lnTo>
                  <a:lnTo>
                    <a:pt x="184" y="15"/>
                  </a:lnTo>
                  <a:lnTo>
                    <a:pt x="173" y="23"/>
                  </a:lnTo>
                  <a:lnTo>
                    <a:pt x="166" y="30"/>
                  </a:lnTo>
                  <a:lnTo>
                    <a:pt x="158" y="39"/>
                  </a:lnTo>
                  <a:lnTo>
                    <a:pt x="158" y="39"/>
                  </a:lnTo>
                  <a:lnTo>
                    <a:pt x="158" y="39"/>
                  </a:lnTo>
                  <a:lnTo>
                    <a:pt x="157" y="41"/>
                  </a:lnTo>
                  <a:lnTo>
                    <a:pt x="155" y="44"/>
                  </a:lnTo>
                  <a:lnTo>
                    <a:pt x="151" y="44"/>
                  </a:lnTo>
                  <a:lnTo>
                    <a:pt x="148" y="44"/>
                  </a:lnTo>
                  <a:lnTo>
                    <a:pt x="144" y="44"/>
                  </a:lnTo>
                  <a:lnTo>
                    <a:pt x="141" y="45"/>
                  </a:lnTo>
                  <a:lnTo>
                    <a:pt x="140" y="45"/>
                  </a:lnTo>
                  <a:lnTo>
                    <a:pt x="139" y="45"/>
                  </a:lnTo>
                  <a:lnTo>
                    <a:pt x="136" y="46"/>
                  </a:lnTo>
                  <a:lnTo>
                    <a:pt x="133" y="48"/>
                  </a:lnTo>
                  <a:lnTo>
                    <a:pt x="132" y="49"/>
                  </a:lnTo>
                  <a:lnTo>
                    <a:pt x="131" y="49"/>
                  </a:lnTo>
                  <a:lnTo>
                    <a:pt x="128" y="50"/>
                  </a:lnTo>
                  <a:lnTo>
                    <a:pt x="127" y="51"/>
                  </a:lnTo>
                  <a:lnTo>
                    <a:pt x="127" y="53"/>
                  </a:lnTo>
                  <a:lnTo>
                    <a:pt x="126" y="53"/>
                  </a:lnTo>
                  <a:lnTo>
                    <a:pt x="125" y="54"/>
                  </a:lnTo>
                  <a:lnTo>
                    <a:pt x="123" y="57"/>
                  </a:lnTo>
                  <a:lnTo>
                    <a:pt x="121" y="60"/>
                  </a:lnTo>
                  <a:lnTo>
                    <a:pt x="119" y="63"/>
                  </a:lnTo>
                  <a:lnTo>
                    <a:pt x="119" y="64"/>
                  </a:lnTo>
                  <a:lnTo>
                    <a:pt x="119" y="66"/>
                  </a:lnTo>
                  <a:lnTo>
                    <a:pt x="119" y="68"/>
                  </a:lnTo>
                  <a:lnTo>
                    <a:pt x="118" y="72"/>
                  </a:lnTo>
                  <a:lnTo>
                    <a:pt x="118" y="72"/>
                  </a:lnTo>
                  <a:lnTo>
                    <a:pt x="118" y="73"/>
                  </a:lnTo>
                  <a:lnTo>
                    <a:pt x="118" y="77"/>
                  </a:lnTo>
                  <a:lnTo>
                    <a:pt x="118" y="80"/>
                  </a:lnTo>
                  <a:lnTo>
                    <a:pt x="118" y="81"/>
                  </a:lnTo>
                  <a:lnTo>
                    <a:pt x="118" y="82"/>
                  </a:lnTo>
                  <a:lnTo>
                    <a:pt x="119" y="86"/>
                  </a:lnTo>
                  <a:lnTo>
                    <a:pt x="119" y="89"/>
                  </a:lnTo>
                  <a:lnTo>
                    <a:pt x="119" y="90"/>
                  </a:lnTo>
                  <a:lnTo>
                    <a:pt x="121" y="91"/>
                  </a:lnTo>
                  <a:lnTo>
                    <a:pt x="121" y="95"/>
                  </a:lnTo>
                  <a:lnTo>
                    <a:pt x="122" y="99"/>
                  </a:lnTo>
                  <a:lnTo>
                    <a:pt x="122" y="99"/>
                  </a:lnTo>
                  <a:lnTo>
                    <a:pt x="122" y="100"/>
                  </a:lnTo>
                  <a:lnTo>
                    <a:pt x="123" y="104"/>
                  </a:lnTo>
                  <a:lnTo>
                    <a:pt x="126" y="108"/>
                  </a:lnTo>
                  <a:lnTo>
                    <a:pt x="126" y="108"/>
                  </a:lnTo>
                  <a:lnTo>
                    <a:pt x="126" y="108"/>
                  </a:lnTo>
                  <a:lnTo>
                    <a:pt x="128" y="117"/>
                  </a:lnTo>
                  <a:lnTo>
                    <a:pt x="132" y="125"/>
                  </a:lnTo>
                  <a:lnTo>
                    <a:pt x="132" y="125"/>
                  </a:lnTo>
                  <a:lnTo>
                    <a:pt x="132" y="125"/>
                  </a:lnTo>
                  <a:lnTo>
                    <a:pt x="127" y="128"/>
                  </a:lnTo>
                  <a:lnTo>
                    <a:pt x="123" y="135"/>
                  </a:lnTo>
                  <a:lnTo>
                    <a:pt x="121" y="140"/>
                  </a:lnTo>
                  <a:lnTo>
                    <a:pt x="118" y="145"/>
                  </a:lnTo>
                  <a:lnTo>
                    <a:pt x="117" y="152"/>
                  </a:lnTo>
                  <a:lnTo>
                    <a:pt x="117" y="159"/>
                  </a:lnTo>
                  <a:lnTo>
                    <a:pt x="117" y="162"/>
                  </a:lnTo>
                  <a:lnTo>
                    <a:pt x="117" y="166"/>
                  </a:lnTo>
                  <a:lnTo>
                    <a:pt x="117" y="167"/>
                  </a:lnTo>
                  <a:lnTo>
                    <a:pt x="117" y="170"/>
                  </a:lnTo>
                  <a:lnTo>
                    <a:pt x="118" y="171"/>
                  </a:lnTo>
                  <a:lnTo>
                    <a:pt x="118" y="171"/>
                  </a:lnTo>
                  <a:lnTo>
                    <a:pt x="118" y="175"/>
                  </a:lnTo>
                  <a:lnTo>
                    <a:pt x="119" y="177"/>
                  </a:lnTo>
                  <a:lnTo>
                    <a:pt x="119" y="177"/>
                  </a:lnTo>
                  <a:lnTo>
                    <a:pt x="119" y="177"/>
                  </a:lnTo>
                  <a:lnTo>
                    <a:pt x="121" y="184"/>
                  </a:lnTo>
                  <a:lnTo>
                    <a:pt x="125" y="190"/>
                  </a:lnTo>
                  <a:lnTo>
                    <a:pt x="128" y="195"/>
                  </a:lnTo>
                  <a:lnTo>
                    <a:pt x="132" y="199"/>
                  </a:lnTo>
                  <a:lnTo>
                    <a:pt x="132" y="199"/>
                  </a:lnTo>
                  <a:lnTo>
                    <a:pt x="132" y="199"/>
                  </a:lnTo>
                  <a:lnTo>
                    <a:pt x="133" y="202"/>
                  </a:lnTo>
                  <a:lnTo>
                    <a:pt x="136" y="202"/>
                  </a:lnTo>
                  <a:lnTo>
                    <a:pt x="136" y="209"/>
                  </a:lnTo>
                  <a:lnTo>
                    <a:pt x="137" y="216"/>
                  </a:lnTo>
                  <a:lnTo>
                    <a:pt x="137" y="217"/>
                  </a:lnTo>
                  <a:lnTo>
                    <a:pt x="137" y="220"/>
                  </a:lnTo>
                  <a:lnTo>
                    <a:pt x="140" y="231"/>
                  </a:lnTo>
                  <a:lnTo>
                    <a:pt x="144" y="241"/>
                  </a:lnTo>
                  <a:lnTo>
                    <a:pt x="146" y="250"/>
                  </a:lnTo>
                  <a:lnTo>
                    <a:pt x="151" y="258"/>
                  </a:lnTo>
                  <a:lnTo>
                    <a:pt x="159" y="268"/>
                  </a:lnTo>
                  <a:lnTo>
                    <a:pt x="168" y="276"/>
                  </a:lnTo>
                  <a:lnTo>
                    <a:pt x="168" y="281"/>
                  </a:lnTo>
                  <a:lnTo>
                    <a:pt x="168" y="312"/>
                  </a:lnTo>
                  <a:lnTo>
                    <a:pt x="168" y="321"/>
                  </a:lnTo>
                  <a:lnTo>
                    <a:pt x="141" y="333"/>
                  </a:lnTo>
                  <a:lnTo>
                    <a:pt x="113" y="345"/>
                  </a:lnTo>
                  <a:lnTo>
                    <a:pt x="86" y="358"/>
                  </a:lnTo>
                  <a:lnTo>
                    <a:pt x="62" y="372"/>
                  </a:lnTo>
                  <a:lnTo>
                    <a:pt x="46" y="381"/>
                  </a:lnTo>
                  <a:lnTo>
                    <a:pt x="33" y="389"/>
                  </a:lnTo>
                  <a:lnTo>
                    <a:pt x="18" y="401"/>
                  </a:lnTo>
                  <a:lnTo>
                    <a:pt x="8" y="410"/>
                  </a:lnTo>
                  <a:lnTo>
                    <a:pt x="4" y="415"/>
                  </a:lnTo>
                  <a:lnTo>
                    <a:pt x="1" y="419"/>
                  </a:lnTo>
                  <a:lnTo>
                    <a:pt x="0" y="421"/>
                  </a:lnTo>
                  <a:lnTo>
                    <a:pt x="0" y="425"/>
                  </a:lnTo>
                  <a:lnTo>
                    <a:pt x="0" y="557"/>
                  </a:lnTo>
                  <a:lnTo>
                    <a:pt x="0" y="561"/>
                  </a:lnTo>
                  <a:lnTo>
                    <a:pt x="2" y="565"/>
                  </a:lnTo>
                  <a:lnTo>
                    <a:pt x="6" y="568"/>
                  </a:lnTo>
                  <a:lnTo>
                    <a:pt x="11" y="569"/>
                  </a:lnTo>
                  <a:lnTo>
                    <a:pt x="348" y="569"/>
                  </a:lnTo>
                  <a:lnTo>
                    <a:pt x="469" y="569"/>
                  </a:lnTo>
                  <a:lnTo>
                    <a:pt x="480" y="569"/>
                  </a:lnTo>
                  <a:lnTo>
                    <a:pt x="480" y="557"/>
                  </a:lnTo>
                  <a:lnTo>
                    <a:pt x="480" y="425"/>
                  </a:lnTo>
                  <a:lnTo>
                    <a:pt x="479" y="421"/>
                  </a:lnTo>
                  <a:lnTo>
                    <a:pt x="476" y="416"/>
                  </a:lnTo>
                  <a:lnTo>
                    <a:pt x="473" y="411"/>
                  </a:lnTo>
                  <a:lnTo>
                    <a:pt x="466" y="405"/>
                  </a:lnTo>
                  <a:lnTo>
                    <a:pt x="449" y="390"/>
                  </a:lnTo>
                  <a:lnTo>
                    <a:pt x="425" y="3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 name="Rectangle 31">
            <a:extLst>
              <a:ext uri="{FF2B5EF4-FFF2-40B4-BE49-F238E27FC236}">
                <a16:creationId xmlns:a16="http://schemas.microsoft.com/office/drawing/2014/main" id="{AD71D956-6B1B-0D45-0E40-ECC7F8303312}"/>
              </a:ext>
            </a:extLst>
          </p:cNvPr>
          <p:cNvSpPr/>
          <p:nvPr/>
        </p:nvSpPr>
        <p:spPr>
          <a:xfrm rot="2700000">
            <a:off x="9867240" y="5692041"/>
            <a:ext cx="1130013" cy="1130013"/>
          </a:xfrm>
          <a:prstGeom prst="rect">
            <a:avLst/>
          </a:prstGeom>
          <a:solidFill>
            <a:schemeClr val="accent1">
              <a:lumMod val="50000"/>
            </a:schemeClr>
          </a:solidFill>
          <a:ln>
            <a:noFill/>
          </a:ln>
          <a:scene3d>
            <a:camera prst="orthographicFront"/>
            <a:lightRig rig="threePt" dir="t"/>
          </a:scene3d>
          <a:sp3d>
            <a:bevelT prst="relaxedInset"/>
          </a:sp3d>
        </p:spPr>
        <p:txBody>
          <a:bodyPr vert="horz" wrap="square" lIns="91440" tIns="45720" rIns="91440" bIns="45720" numCol="1" anchor="t" anchorCtr="0" compatLnSpc="1">
            <a:prstTxWarp prst="textNoShape">
              <a:avLst/>
            </a:prstTxWarp>
          </a:bodyPr>
          <a:lstStyle/>
          <a:p>
            <a:endParaRPr lang="en-US"/>
          </a:p>
        </p:txBody>
      </p:sp>
      <p:sp>
        <p:nvSpPr>
          <p:cNvPr id="33" name="Rectangle 32">
            <a:extLst>
              <a:ext uri="{FF2B5EF4-FFF2-40B4-BE49-F238E27FC236}">
                <a16:creationId xmlns:a16="http://schemas.microsoft.com/office/drawing/2014/main" id="{458F28BD-B43D-EAC0-8612-2548FBA9756A}"/>
              </a:ext>
            </a:extLst>
          </p:cNvPr>
          <p:cNvSpPr/>
          <p:nvPr/>
        </p:nvSpPr>
        <p:spPr>
          <a:xfrm rot="2700000">
            <a:off x="10039780" y="5867559"/>
            <a:ext cx="784936" cy="784936"/>
          </a:xfrm>
          <a:prstGeom prst="rect">
            <a:avLst/>
          </a:prstGeom>
          <a:solidFill>
            <a:schemeClr val="accent1">
              <a:lumMod val="50000"/>
            </a:schemeClr>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4" name="Snip Diagonal Corner Rectangle 106">
            <a:extLst>
              <a:ext uri="{FF2B5EF4-FFF2-40B4-BE49-F238E27FC236}">
                <a16:creationId xmlns:a16="http://schemas.microsoft.com/office/drawing/2014/main" id="{18581F9A-080A-149B-9C47-24AA62036935}"/>
              </a:ext>
            </a:extLst>
          </p:cNvPr>
          <p:cNvSpPr/>
          <p:nvPr/>
        </p:nvSpPr>
        <p:spPr>
          <a:xfrm flipH="1">
            <a:off x="9336015" y="6433788"/>
            <a:ext cx="2192462" cy="4756720"/>
          </a:xfrm>
          <a:prstGeom prst="snip2DiagRect">
            <a:avLst>
              <a:gd name="adj1" fmla="val 0"/>
              <a:gd name="adj2" fmla="val 21555"/>
            </a:avLst>
          </a:prstGeom>
          <a:gradFill flip="none" rotWithShape="1">
            <a:gsLst>
              <a:gs pos="100000">
                <a:srgbClr val="69AFC0"/>
              </a:gs>
              <a:gs pos="0">
                <a:srgbClr val="12568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5" name="Freeform 107">
            <a:extLst>
              <a:ext uri="{FF2B5EF4-FFF2-40B4-BE49-F238E27FC236}">
                <a16:creationId xmlns:a16="http://schemas.microsoft.com/office/drawing/2014/main" id="{F7DEBF4D-8B5F-A92B-DE5E-B39F895408CE}"/>
              </a:ext>
            </a:extLst>
          </p:cNvPr>
          <p:cNvSpPr/>
          <p:nvPr/>
        </p:nvSpPr>
        <p:spPr>
          <a:xfrm rot="18900000" flipH="1">
            <a:off x="9867240" y="5692041"/>
            <a:ext cx="1130013" cy="1130013"/>
          </a:xfrm>
          <a:custGeom>
            <a:avLst/>
            <a:gdLst>
              <a:gd name="connsiteX0" fmla="*/ 0 w 1130013"/>
              <a:gd name="connsiteY0" fmla="*/ 0 h 1130013"/>
              <a:gd name="connsiteX1" fmla="*/ 6598 w 1130013"/>
              <a:gd name="connsiteY1" fmla="*/ 0 h 1130013"/>
              <a:gd name="connsiteX2" fmla="*/ 1130013 w 1130013"/>
              <a:gd name="connsiteY2" fmla="*/ 1123415 h 1130013"/>
              <a:gd name="connsiteX3" fmla="*/ 1130013 w 1130013"/>
              <a:gd name="connsiteY3" fmla="*/ 1130013 h 1130013"/>
              <a:gd name="connsiteX4" fmla="*/ 0 w 1130013"/>
              <a:gd name="connsiteY4" fmla="*/ 1130013 h 113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013" h="1130013">
                <a:moveTo>
                  <a:pt x="0" y="0"/>
                </a:moveTo>
                <a:lnTo>
                  <a:pt x="6598" y="0"/>
                </a:lnTo>
                <a:lnTo>
                  <a:pt x="1130013" y="1123415"/>
                </a:lnTo>
                <a:lnTo>
                  <a:pt x="1130013" y="1130013"/>
                </a:lnTo>
                <a:lnTo>
                  <a:pt x="0" y="1130013"/>
                </a:lnTo>
                <a:close/>
              </a:path>
            </a:pathLst>
          </a:custGeom>
          <a:solidFill>
            <a:schemeClr val="accent1">
              <a:lumMod val="50000"/>
            </a:schemeClr>
          </a:solidFill>
          <a:ln>
            <a:noFill/>
          </a:ln>
          <a:scene3d>
            <a:camera prst="orthographicFront"/>
            <a:lightRig rig="threePt" dir="t"/>
          </a:scene3d>
          <a:sp3d>
            <a:bevelT/>
          </a:sp3d>
        </p:spPr>
        <p:txBody>
          <a:bodyPr vert="horz" wrap="square" lIns="91440" tIns="45720" rIns="91440" bIns="45720" numCol="1" anchor="t" anchorCtr="0" compatLnSpc="1">
            <a:prstTxWarp prst="textNoShape">
              <a:avLst/>
            </a:prstTxWarp>
          </a:bodyPr>
          <a:lstStyle/>
          <a:p>
            <a:endParaRPr lang="en-US"/>
          </a:p>
        </p:txBody>
      </p:sp>
      <p:sp>
        <p:nvSpPr>
          <p:cNvPr id="36" name="Text Placeholder 2">
            <a:extLst>
              <a:ext uri="{FF2B5EF4-FFF2-40B4-BE49-F238E27FC236}">
                <a16:creationId xmlns:a16="http://schemas.microsoft.com/office/drawing/2014/main" id="{401F8621-D86F-B08E-6BAC-EB8A9CF66712}"/>
              </a:ext>
            </a:extLst>
          </p:cNvPr>
          <p:cNvSpPr txBox="1">
            <a:spLocks/>
          </p:cNvSpPr>
          <p:nvPr/>
        </p:nvSpPr>
        <p:spPr>
          <a:xfrm>
            <a:off x="9400428" y="7040424"/>
            <a:ext cx="2051343" cy="3488134"/>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lgn="ctr">
              <a:lnSpc>
                <a:spcPts val="1700"/>
              </a:lnSpc>
              <a:spcBef>
                <a:spcPts val="0"/>
              </a:spcBef>
              <a:buFont typeface="+mj-lt"/>
              <a:buAutoNum type="arabicPeriod"/>
            </a:pPr>
            <a:r>
              <a:rPr lang="en-US" sz="1600" dirty="0">
                <a:solidFill>
                  <a:schemeClr val="bg1"/>
                </a:solidFill>
              </a:rPr>
              <a:t>Reduce attrition rates through work environment improvements and stress reduction initiatives.</a:t>
            </a:r>
          </a:p>
          <a:p>
            <a:pPr marL="228600" indent="-228600" algn="ctr">
              <a:lnSpc>
                <a:spcPts val="1700"/>
              </a:lnSpc>
              <a:spcBef>
                <a:spcPts val="0"/>
              </a:spcBef>
              <a:buFont typeface="+mj-lt"/>
              <a:buAutoNum type="arabicPeriod"/>
            </a:pPr>
            <a:r>
              <a:rPr lang="en-US" sz="1600" dirty="0">
                <a:solidFill>
                  <a:schemeClr val="bg1"/>
                </a:solidFill>
              </a:rPr>
              <a:t>Review recruitment and retention policies to ensure workforce stability.</a:t>
            </a:r>
          </a:p>
          <a:p>
            <a:pPr marL="228600" indent="-228600" algn="ctr">
              <a:lnSpc>
                <a:spcPts val="1700"/>
              </a:lnSpc>
              <a:spcBef>
                <a:spcPts val="0"/>
              </a:spcBef>
              <a:buFont typeface="+mj-lt"/>
              <a:buAutoNum type="arabicPeriod"/>
            </a:pPr>
            <a:r>
              <a:rPr lang="en-US" sz="1600" dirty="0">
                <a:solidFill>
                  <a:schemeClr val="bg1"/>
                </a:solidFill>
              </a:rPr>
              <a:t>Introduce psychological support and career counseling programs to reduce job stress and increase productivity. </a:t>
            </a:r>
            <a:endParaRPr lang="en-US" sz="1600" dirty="0">
              <a:solidFill>
                <a:schemeClr val="bg1"/>
              </a:solidFill>
              <a:latin typeface="Segoe UI" panose="020B0502040204020203" pitchFamily="34" charset="0"/>
              <a:cs typeface="Segoe UI" panose="020B0502040204020203" pitchFamily="34" charset="0"/>
            </a:endParaRPr>
          </a:p>
        </p:txBody>
      </p:sp>
      <p:sp>
        <p:nvSpPr>
          <p:cNvPr id="37" name="Text Placeholder 2">
            <a:extLst>
              <a:ext uri="{FF2B5EF4-FFF2-40B4-BE49-F238E27FC236}">
                <a16:creationId xmlns:a16="http://schemas.microsoft.com/office/drawing/2014/main" id="{0C77FA3F-863C-B364-CFFC-2AED5EE207F1}"/>
              </a:ext>
            </a:extLst>
          </p:cNvPr>
          <p:cNvSpPr txBox="1">
            <a:spLocks/>
          </p:cNvSpPr>
          <p:nvPr/>
        </p:nvSpPr>
        <p:spPr>
          <a:xfrm>
            <a:off x="10406837" y="6010287"/>
            <a:ext cx="667670" cy="43088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00000"/>
              </a:lnSpc>
              <a:spcBef>
                <a:spcPts val="0"/>
              </a:spcBef>
            </a:pPr>
            <a:r>
              <a:rPr lang="en-US" sz="2800" dirty="0">
                <a:solidFill>
                  <a:schemeClr val="bg1"/>
                </a:solidFill>
                <a:latin typeface="Segoe UI Semibold" panose="020B0702040204020203" pitchFamily="34" charset="0"/>
                <a:cs typeface="Segoe UI Semibold" panose="020B0702040204020203" pitchFamily="34" charset="0"/>
              </a:rPr>
              <a:t>WT</a:t>
            </a:r>
          </a:p>
        </p:txBody>
      </p:sp>
      <p:grpSp>
        <p:nvGrpSpPr>
          <p:cNvPr id="38" name="Group 37">
            <a:extLst>
              <a:ext uri="{FF2B5EF4-FFF2-40B4-BE49-F238E27FC236}">
                <a16:creationId xmlns:a16="http://schemas.microsoft.com/office/drawing/2014/main" id="{20BDE3FB-C602-28AA-8117-C254C044E80F}"/>
              </a:ext>
            </a:extLst>
          </p:cNvPr>
          <p:cNvGrpSpPr/>
          <p:nvPr/>
        </p:nvGrpSpPr>
        <p:grpSpPr>
          <a:xfrm>
            <a:off x="10202807" y="10623260"/>
            <a:ext cx="458878" cy="529026"/>
            <a:chOff x="896938" y="1943100"/>
            <a:chExt cx="249237" cy="287338"/>
          </a:xfrm>
          <a:solidFill>
            <a:srgbClr val="B0F7F4"/>
          </a:solidFill>
          <a:effectLst/>
        </p:grpSpPr>
        <p:sp>
          <p:nvSpPr>
            <p:cNvPr id="39" name="Freeform 1088">
              <a:extLst>
                <a:ext uri="{FF2B5EF4-FFF2-40B4-BE49-F238E27FC236}">
                  <a16:creationId xmlns:a16="http://schemas.microsoft.com/office/drawing/2014/main" id="{A60D513E-5E2C-CE62-72F4-908603EBB9AD}"/>
                </a:ext>
              </a:extLst>
            </p:cNvPr>
            <p:cNvSpPr>
              <a:spLocks noEditPoints="1"/>
            </p:cNvSpPr>
            <p:nvPr/>
          </p:nvSpPr>
          <p:spPr bwMode="auto">
            <a:xfrm>
              <a:off x="965200" y="1943100"/>
              <a:ext cx="180975" cy="249238"/>
            </a:xfrm>
            <a:custGeom>
              <a:avLst/>
              <a:gdLst>
                <a:gd name="T0" fmla="*/ 301 w 457"/>
                <a:gd name="T1" fmla="*/ 156 h 626"/>
                <a:gd name="T2" fmla="*/ 301 w 457"/>
                <a:gd name="T3" fmla="*/ 12 h 626"/>
                <a:gd name="T4" fmla="*/ 446 w 457"/>
                <a:gd name="T5" fmla="*/ 156 h 626"/>
                <a:gd name="T6" fmla="*/ 301 w 457"/>
                <a:gd name="T7" fmla="*/ 156 h 626"/>
                <a:gd name="T8" fmla="*/ 454 w 457"/>
                <a:gd name="T9" fmla="*/ 148 h 626"/>
                <a:gd name="T10" fmla="*/ 309 w 457"/>
                <a:gd name="T11" fmla="*/ 3 h 626"/>
                <a:gd name="T12" fmla="*/ 305 w 457"/>
                <a:gd name="T13" fmla="*/ 1 h 626"/>
                <a:gd name="T14" fmla="*/ 301 w 457"/>
                <a:gd name="T15" fmla="*/ 0 h 626"/>
                <a:gd name="T16" fmla="*/ 12 w 457"/>
                <a:gd name="T17" fmla="*/ 0 h 626"/>
                <a:gd name="T18" fmla="*/ 7 w 457"/>
                <a:gd name="T19" fmla="*/ 1 h 626"/>
                <a:gd name="T20" fmla="*/ 3 w 457"/>
                <a:gd name="T21" fmla="*/ 4 h 626"/>
                <a:gd name="T22" fmla="*/ 1 w 457"/>
                <a:gd name="T23" fmla="*/ 7 h 626"/>
                <a:gd name="T24" fmla="*/ 0 w 457"/>
                <a:gd name="T25" fmla="*/ 12 h 626"/>
                <a:gd name="T26" fmla="*/ 0 w 457"/>
                <a:gd name="T27" fmla="*/ 72 h 626"/>
                <a:gd name="T28" fmla="*/ 118 w 457"/>
                <a:gd name="T29" fmla="*/ 72 h 626"/>
                <a:gd name="T30" fmla="*/ 122 w 457"/>
                <a:gd name="T31" fmla="*/ 74 h 626"/>
                <a:gd name="T32" fmla="*/ 127 w 457"/>
                <a:gd name="T33" fmla="*/ 76 h 626"/>
                <a:gd name="T34" fmla="*/ 286 w 457"/>
                <a:gd name="T35" fmla="*/ 235 h 626"/>
                <a:gd name="T36" fmla="*/ 288 w 457"/>
                <a:gd name="T37" fmla="*/ 239 h 626"/>
                <a:gd name="T38" fmla="*/ 289 w 457"/>
                <a:gd name="T39" fmla="*/ 244 h 626"/>
                <a:gd name="T40" fmla="*/ 289 w 457"/>
                <a:gd name="T41" fmla="*/ 626 h 626"/>
                <a:gd name="T42" fmla="*/ 446 w 457"/>
                <a:gd name="T43" fmla="*/ 626 h 626"/>
                <a:gd name="T44" fmla="*/ 450 w 457"/>
                <a:gd name="T45" fmla="*/ 625 h 626"/>
                <a:gd name="T46" fmla="*/ 454 w 457"/>
                <a:gd name="T47" fmla="*/ 623 h 626"/>
                <a:gd name="T48" fmla="*/ 457 w 457"/>
                <a:gd name="T49" fmla="*/ 619 h 626"/>
                <a:gd name="T50" fmla="*/ 457 w 457"/>
                <a:gd name="T51" fmla="*/ 614 h 626"/>
                <a:gd name="T52" fmla="*/ 457 w 457"/>
                <a:gd name="T53" fmla="*/ 156 h 626"/>
                <a:gd name="T54" fmla="*/ 457 w 457"/>
                <a:gd name="T55" fmla="*/ 152 h 626"/>
                <a:gd name="T56" fmla="*/ 454 w 457"/>
                <a:gd name="T57" fmla="*/ 148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7" h="626">
                  <a:moveTo>
                    <a:pt x="301" y="156"/>
                  </a:moveTo>
                  <a:lnTo>
                    <a:pt x="301" y="12"/>
                  </a:lnTo>
                  <a:lnTo>
                    <a:pt x="446" y="156"/>
                  </a:lnTo>
                  <a:lnTo>
                    <a:pt x="301" y="156"/>
                  </a:lnTo>
                  <a:close/>
                  <a:moveTo>
                    <a:pt x="454" y="148"/>
                  </a:moveTo>
                  <a:lnTo>
                    <a:pt x="309" y="3"/>
                  </a:lnTo>
                  <a:lnTo>
                    <a:pt x="305" y="1"/>
                  </a:lnTo>
                  <a:lnTo>
                    <a:pt x="301" y="0"/>
                  </a:lnTo>
                  <a:lnTo>
                    <a:pt x="12" y="0"/>
                  </a:lnTo>
                  <a:lnTo>
                    <a:pt x="7" y="1"/>
                  </a:lnTo>
                  <a:lnTo>
                    <a:pt x="3" y="4"/>
                  </a:lnTo>
                  <a:lnTo>
                    <a:pt x="1" y="7"/>
                  </a:lnTo>
                  <a:lnTo>
                    <a:pt x="0" y="12"/>
                  </a:lnTo>
                  <a:lnTo>
                    <a:pt x="0" y="72"/>
                  </a:lnTo>
                  <a:lnTo>
                    <a:pt x="118" y="72"/>
                  </a:lnTo>
                  <a:lnTo>
                    <a:pt x="122" y="74"/>
                  </a:lnTo>
                  <a:lnTo>
                    <a:pt x="127" y="76"/>
                  </a:lnTo>
                  <a:lnTo>
                    <a:pt x="286" y="235"/>
                  </a:lnTo>
                  <a:lnTo>
                    <a:pt x="288" y="239"/>
                  </a:lnTo>
                  <a:lnTo>
                    <a:pt x="289" y="244"/>
                  </a:lnTo>
                  <a:lnTo>
                    <a:pt x="289" y="626"/>
                  </a:lnTo>
                  <a:lnTo>
                    <a:pt x="446" y="626"/>
                  </a:lnTo>
                  <a:lnTo>
                    <a:pt x="450" y="625"/>
                  </a:lnTo>
                  <a:lnTo>
                    <a:pt x="454" y="623"/>
                  </a:lnTo>
                  <a:lnTo>
                    <a:pt x="457" y="619"/>
                  </a:lnTo>
                  <a:lnTo>
                    <a:pt x="457" y="614"/>
                  </a:lnTo>
                  <a:lnTo>
                    <a:pt x="457" y="156"/>
                  </a:lnTo>
                  <a:lnTo>
                    <a:pt x="457" y="152"/>
                  </a:lnTo>
                  <a:lnTo>
                    <a:pt x="454"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1089">
              <a:extLst>
                <a:ext uri="{FF2B5EF4-FFF2-40B4-BE49-F238E27FC236}">
                  <a16:creationId xmlns:a16="http://schemas.microsoft.com/office/drawing/2014/main" id="{E0E049D1-8179-4B06-971D-00BEAE393648}"/>
                </a:ext>
              </a:extLst>
            </p:cNvPr>
            <p:cNvSpPr>
              <a:spLocks noEditPoints="1"/>
            </p:cNvSpPr>
            <p:nvPr/>
          </p:nvSpPr>
          <p:spPr bwMode="auto">
            <a:xfrm>
              <a:off x="896938" y="1981200"/>
              <a:ext cx="173038" cy="249238"/>
            </a:xfrm>
            <a:custGeom>
              <a:avLst/>
              <a:gdLst>
                <a:gd name="T0" fmla="*/ 277 w 434"/>
                <a:gd name="T1" fmla="*/ 157 h 627"/>
                <a:gd name="T2" fmla="*/ 277 w 434"/>
                <a:gd name="T3" fmla="*/ 12 h 627"/>
                <a:gd name="T4" fmla="*/ 422 w 434"/>
                <a:gd name="T5" fmla="*/ 157 h 627"/>
                <a:gd name="T6" fmla="*/ 277 w 434"/>
                <a:gd name="T7" fmla="*/ 157 h 627"/>
                <a:gd name="T8" fmla="*/ 277 w 434"/>
                <a:gd name="T9" fmla="*/ 0 h 627"/>
                <a:gd name="T10" fmla="*/ 12 w 434"/>
                <a:gd name="T11" fmla="*/ 0 h 627"/>
                <a:gd name="T12" fmla="*/ 8 w 434"/>
                <a:gd name="T13" fmla="*/ 1 h 627"/>
                <a:gd name="T14" fmla="*/ 4 w 434"/>
                <a:gd name="T15" fmla="*/ 4 h 627"/>
                <a:gd name="T16" fmla="*/ 1 w 434"/>
                <a:gd name="T17" fmla="*/ 8 h 627"/>
                <a:gd name="T18" fmla="*/ 0 w 434"/>
                <a:gd name="T19" fmla="*/ 12 h 627"/>
                <a:gd name="T20" fmla="*/ 0 w 434"/>
                <a:gd name="T21" fmla="*/ 615 h 627"/>
                <a:gd name="T22" fmla="*/ 1 w 434"/>
                <a:gd name="T23" fmla="*/ 620 h 627"/>
                <a:gd name="T24" fmla="*/ 4 w 434"/>
                <a:gd name="T25" fmla="*/ 623 h 627"/>
                <a:gd name="T26" fmla="*/ 8 w 434"/>
                <a:gd name="T27" fmla="*/ 626 h 627"/>
                <a:gd name="T28" fmla="*/ 12 w 434"/>
                <a:gd name="T29" fmla="*/ 627 h 627"/>
                <a:gd name="T30" fmla="*/ 422 w 434"/>
                <a:gd name="T31" fmla="*/ 627 h 627"/>
                <a:gd name="T32" fmla="*/ 426 w 434"/>
                <a:gd name="T33" fmla="*/ 626 h 627"/>
                <a:gd name="T34" fmla="*/ 430 w 434"/>
                <a:gd name="T35" fmla="*/ 623 h 627"/>
                <a:gd name="T36" fmla="*/ 433 w 434"/>
                <a:gd name="T37" fmla="*/ 620 h 627"/>
                <a:gd name="T38" fmla="*/ 434 w 434"/>
                <a:gd name="T39" fmla="*/ 615 h 627"/>
                <a:gd name="T40" fmla="*/ 434 w 434"/>
                <a:gd name="T41" fmla="*/ 157 h 627"/>
                <a:gd name="T42" fmla="*/ 434 w 434"/>
                <a:gd name="T43" fmla="*/ 152 h 627"/>
                <a:gd name="T44" fmla="*/ 282 w 434"/>
                <a:gd name="T45" fmla="*/ 0 h 627"/>
                <a:gd name="T46" fmla="*/ 277 w 434"/>
                <a:gd name="T47"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4" h="627">
                  <a:moveTo>
                    <a:pt x="277" y="157"/>
                  </a:moveTo>
                  <a:lnTo>
                    <a:pt x="277" y="12"/>
                  </a:lnTo>
                  <a:lnTo>
                    <a:pt x="422" y="157"/>
                  </a:lnTo>
                  <a:lnTo>
                    <a:pt x="277" y="157"/>
                  </a:lnTo>
                  <a:close/>
                  <a:moveTo>
                    <a:pt x="277" y="0"/>
                  </a:moveTo>
                  <a:lnTo>
                    <a:pt x="12" y="0"/>
                  </a:lnTo>
                  <a:lnTo>
                    <a:pt x="8" y="1"/>
                  </a:lnTo>
                  <a:lnTo>
                    <a:pt x="4" y="4"/>
                  </a:lnTo>
                  <a:lnTo>
                    <a:pt x="1" y="8"/>
                  </a:lnTo>
                  <a:lnTo>
                    <a:pt x="0" y="12"/>
                  </a:lnTo>
                  <a:lnTo>
                    <a:pt x="0" y="615"/>
                  </a:lnTo>
                  <a:lnTo>
                    <a:pt x="1" y="620"/>
                  </a:lnTo>
                  <a:lnTo>
                    <a:pt x="4" y="623"/>
                  </a:lnTo>
                  <a:lnTo>
                    <a:pt x="8" y="626"/>
                  </a:lnTo>
                  <a:lnTo>
                    <a:pt x="12" y="627"/>
                  </a:lnTo>
                  <a:lnTo>
                    <a:pt x="422" y="627"/>
                  </a:lnTo>
                  <a:lnTo>
                    <a:pt x="426" y="626"/>
                  </a:lnTo>
                  <a:lnTo>
                    <a:pt x="430" y="623"/>
                  </a:lnTo>
                  <a:lnTo>
                    <a:pt x="433" y="620"/>
                  </a:lnTo>
                  <a:lnTo>
                    <a:pt x="434" y="615"/>
                  </a:lnTo>
                  <a:lnTo>
                    <a:pt x="434" y="157"/>
                  </a:lnTo>
                  <a:lnTo>
                    <a:pt x="434" y="152"/>
                  </a:lnTo>
                  <a:lnTo>
                    <a:pt x="282" y="0"/>
                  </a:lnTo>
                  <a:lnTo>
                    <a:pt x="2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41" name="TextBox 40">
            <a:extLst>
              <a:ext uri="{FF2B5EF4-FFF2-40B4-BE49-F238E27FC236}">
                <a16:creationId xmlns:a16="http://schemas.microsoft.com/office/drawing/2014/main" id="{8D594266-5B30-63F0-0AB7-35491D1874A1}"/>
              </a:ext>
            </a:extLst>
          </p:cNvPr>
          <p:cNvSpPr txBox="1"/>
          <p:nvPr/>
        </p:nvSpPr>
        <p:spPr>
          <a:xfrm>
            <a:off x="2080390" y="23285"/>
            <a:ext cx="8559064" cy="830997"/>
          </a:xfrm>
          <a:prstGeom prst="rect">
            <a:avLst/>
          </a:prstGeom>
          <a:noFill/>
          <a:ln w="6350">
            <a:noFill/>
            <a:prstDash val="dash"/>
          </a:ln>
        </p:spPr>
        <p:txBody>
          <a:bodyPr wrap="square" lIns="0" tIns="0" rIns="0" bIns="0" rtlCol="0">
            <a:spAutoFit/>
          </a:bodyPr>
          <a:lstStyle/>
          <a:p>
            <a:pPr algn="ctr"/>
            <a:r>
              <a:rPr lang="en-US" sz="5400" b="1" dirty="0">
                <a:solidFill>
                  <a:srgbClr val="54A0AC"/>
                </a:solidFill>
                <a:latin typeface="Inter"/>
              </a:rPr>
              <a:t>TWOS ANALYSIS</a:t>
            </a:r>
          </a:p>
        </p:txBody>
      </p:sp>
    </p:spTree>
    <p:extLst>
      <p:ext uri="{BB962C8B-B14F-4D97-AF65-F5344CB8AC3E}">
        <p14:creationId xmlns:p14="http://schemas.microsoft.com/office/powerpoint/2010/main" val="3615266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37">
          <a:extLst>
            <a:ext uri="{FF2B5EF4-FFF2-40B4-BE49-F238E27FC236}">
              <a16:creationId xmlns:a16="http://schemas.microsoft.com/office/drawing/2014/main" id="{551856EB-788A-16DC-0268-C56116F19EA5}"/>
            </a:ext>
          </a:extLst>
        </p:cNvPr>
        <p:cNvGrpSpPr/>
        <p:nvPr/>
      </p:nvGrpSpPr>
      <p:grpSpPr>
        <a:xfrm>
          <a:off x="0" y="0"/>
          <a:ext cx="0" cy="0"/>
          <a:chOff x="0" y="0"/>
          <a:chExt cx="0" cy="0"/>
        </a:xfrm>
      </p:grpSpPr>
      <p:sp>
        <p:nvSpPr>
          <p:cNvPr id="2" name="Freeform 4196">
            <a:extLst>
              <a:ext uri="{FF2B5EF4-FFF2-40B4-BE49-F238E27FC236}">
                <a16:creationId xmlns:a16="http://schemas.microsoft.com/office/drawing/2014/main" id="{BB1A4834-2E70-7763-EB43-BB5630DE4AB2}"/>
              </a:ext>
            </a:extLst>
          </p:cNvPr>
          <p:cNvSpPr>
            <a:spLocks/>
          </p:cNvSpPr>
          <p:nvPr/>
        </p:nvSpPr>
        <p:spPr bwMode="auto">
          <a:xfrm>
            <a:off x="7462311" y="7437633"/>
            <a:ext cx="18399" cy="18399"/>
          </a:xfrm>
          <a:custGeom>
            <a:avLst/>
            <a:gdLst>
              <a:gd name="T0" fmla="*/ 30 w 60"/>
              <a:gd name="T1" fmla="*/ 0 h 60"/>
              <a:gd name="T2" fmla="*/ 25 w 60"/>
              <a:gd name="T3" fmla="*/ 1 h 60"/>
              <a:gd name="T4" fmla="*/ 20 w 60"/>
              <a:gd name="T5" fmla="*/ 2 h 60"/>
              <a:gd name="T6" fmla="*/ 14 w 60"/>
              <a:gd name="T7" fmla="*/ 6 h 60"/>
              <a:gd name="T8" fmla="*/ 10 w 60"/>
              <a:gd name="T9" fmla="*/ 9 h 60"/>
              <a:gd name="T10" fmla="*/ 6 w 60"/>
              <a:gd name="T11" fmla="*/ 13 h 60"/>
              <a:gd name="T12" fmla="*/ 4 w 60"/>
              <a:gd name="T13" fmla="*/ 18 h 60"/>
              <a:gd name="T14" fmla="*/ 2 w 60"/>
              <a:gd name="T15" fmla="*/ 25 h 60"/>
              <a:gd name="T16" fmla="*/ 0 w 60"/>
              <a:gd name="T17" fmla="*/ 30 h 60"/>
              <a:gd name="T18" fmla="*/ 2 w 60"/>
              <a:gd name="T19" fmla="*/ 37 h 60"/>
              <a:gd name="T20" fmla="*/ 4 w 60"/>
              <a:gd name="T21" fmla="*/ 42 h 60"/>
              <a:gd name="T22" fmla="*/ 6 w 60"/>
              <a:gd name="T23" fmla="*/ 47 h 60"/>
              <a:gd name="T24" fmla="*/ 10 w 60"/>
              <a:gd name="T25" fmla="*/ 52 h 60"/>
              <a:gd name="T26" fmla="*/ 14 w 60"/>
              <a:gd name="T27" fmla="*/ 55 h 60"/>
              <a:gd name="T28" fmla="*/ 20 w 60"/>
              <a:gd name="T29" fmla="*/ 58 h 60"/>
              <a:gd name="T30" fmla="*/ 25 w 60"/>
              <a:gd name="T31" fmla="*/ 60 h 60"/>
              <a:gd name="T32" fmla="*/ 30 w 60"/>
              <a:gd name="T33" fmla="*/ 60 h 60"/>
              <a:gd name="T34" fmla="*/ 37 w 60"/>
              <a:gd name="T35" fmla="*/ 60 h 60"/>
              <a:gd name="T36" fmla="*/ 42 w 60"/>
              <a:gd name="T37" fmla="*/ 58 h 60"/>
              <a:gd name="T38" fmla="*/ 48 w 60"/>
              <a:gd name="T39" fmla="*/ 55 h 60"/>
              <a:gd name="T40" fmla="*/ 52 w 60"/>
              <a:gd name="T41" fmla="*/ 52 h 60"/>
              <a:gd name="T42" fmla="*/ 56 w 60"/>
              <a:gd name="T43" fmla="*/ 47 h 60"/>
              <a:gd name="T44" fmla="*/ 58 w 60"/>
              <a:gd name="T45" fmla="*/ 42 h 60"/>
              <a:gd name="T46" fmla="*/ 60 w 60"/>
              <a:gd name="T47" fmla="*/ 37 h 60"/>
              <a:gd name="T48" fmla="*/ 60 w 60"/>
              <a:gd name="T49" fmla="*/ 30 h 60"/>
              <a:gd name="T50" fmla="*/ 60 w 60"/>
              <a:gd name="T51" fmla="*/ 25 h 60"/>
              <a:gd name="T52" fmla="*/ 58 w 60"/>
              <a:gd name="T53" fmla="*/ 18 h 60"/>
              <a:gd name="T54" fmla="*/ 56 w 60"/>
              <a:gd name="T55" fmla="*/ 13 h 60"/>
              <a:gd name="T56" fmla="*/ 52 w 60"/>
              <a:gd name="T57" fmla="*/ 9 h 60"/>
              <a:gd name="T58" fmla="*/ 48 w 60"/>
              <a:gd name="T59" fmla="*/ 6 h 60"/>
              <a:gd name="T60" fmla="*/ 42 w 60"/>
              <a:gd name="T61" fmla="*/ 2 h 60"/>
              <a:gd name="T62" fmla="*/ 37 w 60"/>
              <a:gd name="T63" fmla="*/ 1 h 60"/>
              <a:gd name="T64" fmla="*/ 30 w 60"/>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30" y="0"/>
                </a:moveTo>
                <a:lnTo>
                  <a:pt x="25" y="1"/>
                </a:lnTo>
                <a:lnTo>
                  <a:pt x="20" y="2"/>
                </a:lnTo>
                <a:lnTo>
                  <a:pt x="14" y="6"/>
                </a:lnTo>
                <a:lnTo>
                  <a:pt x="10" y="9"/>
                </a:lnTo>
                <a:lnTo>
                  <a:pt x="6" y="13"/>
                </a:lnTo>
                <a:lnTo>
                  <a:pt x="4" y="18"/>
                </a:lnTo>
                <a:lnTo>
                  <a:pt x="2" y="25"/>
                </a:lnTo>
                <a:lnTo>
                  <a:pt x="0" y="30"/>
                </a:lnTo>
                <a:lnTo>
                  <a:pt x="2" y="37"/>
                </a:lnTo>
                <a:lnTo>
                  <a:pt x="4" y="42"/>
                </a:lnTo>
                <a:lnTo>
                  <a:pt x="6" y="47"/>
                </a:lnTo>
                <a:lnTo>
                  <a:pt x="10" y="52"/>
                </a:lnTo>
                <a:lnTo>
                  <a:pt x="14" y="55"/>
                </a:lnTo>
                <a:lnTo>
                  <a:pt x="20" y="58"/>
                </a:lnTo>
                <a:lnTo>
                  <a:pt x="25" y="60"/>
                </a:lnTo>
                <a:lnTo>
                  <a:pt x="30" y="60"/>
                </a:lnTo>
                <a:lnTo>
                  <a:pt x="37" y="60"/>
                </a:lnTo>
                <a:lnTo>
                  <a:pt x="42" y="58"/>
                </a:lnTo>
                <a:lnTo>
                  <a:pt x="48" y="55"/>
                </a:lnTo>
                <a:lnTo>
                  <a:pt x="52" y="52"/>
                </a:lnTo>
                <a:lnTo>
                  <a:pt x="56" y="47"/>
                </a:lnTo>
                <a:lnTo>
                  <a:pt x="58" y="42"/>
                </a:lnTo>
                <a:lnTo>
                  <a:pt x="60" y="37"/>
                </a:lnTo>
                <a:lnTo>
                  <a:pt x="60" y="30"/>
                </a:lnTo>
                <a:lnTo>
                  <a:pt x="60" y="25"/>
                </a:lnTo>
                <a:lnTo>
                  <a:pt x="58" y="18"/>
                </a:lnTo>
                <a:lnTo>
                  <a:pt x="56" y="13"/>
                </a:lnTo>
                <a:lnTo>
                  <a:pt x="52" y="9"/>
                </a:lnTo>
                <a:lnTo>
                  <a:pt x="48" y="6"/>
                </a:lnTo>
                <a:lnTo>
                  <a:pt x="42" y="2"/>
                </a:lnTo>
                <a:lnTo>
                  <a:pt x="37" y="1"/>
                </a:lnTo>
                <a:lnTo>
                  <a:pt x="3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90C8BBFF-0967-4AE1-4C88-92262EF78932}"/>
              </a:ext>
            </a:extLst>
          </p:cNvPr>
          <p:cNvSpPr/>
          <p:nvPr/>
        </p:nvSpPr>
        <p:spPr>
          <a:xfrm rot="2700000">
            <a:off x="1523685" y="1272441"/>
            <a:ext cx="1130013" cy="1130013"/>
          </a:xfrm>
          <a:prstGeom prst="rect">
            <a:avLst/>
          </a:prstGeom>
          <a:gradFill flip="none" rotWithShape="1">
            <a:gsLst>
              <a:gs pos="100000">
                <a:srgbClr val="4186A2"/>
              </a:gs>
              <a:gs pos="0">
                <a:srgbClr val="B0F7F4"/>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 name="Rectangle 3">
            <a:extLst>
              <a:ext uri="{FF2B5EF4-FFF2-40B4-BE49-F238E27FC236}">
                <a16:creationId xmlns:a16="http://schemas.microsoft.com/office/drawing/2014/main" id="{52CF722E-973C-EE65-8B5E-DADA3C1C3CFD}"/>
              </a:ext>
            </a:extLst>
          </p:cNvPr>
          <p:cNvSpPr/>
          <p:nvPr/>
        </p:nvSpPr>
        <p:spPr>
          <a:xfrm rot="2700000">
            <a:off x="1702382" y="1451138"/>
            <a:ext cx="772618" cy="772618"/>
          </a:xfrm>
          <a:prstGeom prst="rect">
            <a:avLst/>
          </a:prstGeom>
          <a:gradFill flip="none" rotWithShape="1">
            <a:gsLst>
              <a:gs pos="100000">
                <a:srgbClr val="4186A2"/>
              </a:gs>
              <a:gs pos="0">
                <a:srgbClr val="B0F7F4"/>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Snip Diagonal Corner Rectangle 43">
            <a:extLst>
              <a:ext uri="{FF2B5EF4-FFF2-40B4-BE49-F238E27FC236}">
                <a16:creationId xmlns:a16="http://schemas.microsoft.com/office/drawing/2014/main" id="{820FA445-777F-6679-ED2A-0C3D518B3A5B}"/>
              </a:ext>
            </a:extLst>
          </p:cNvPr>
          <p:cNvSpPr/>
          <p:nvPr/>
        </p:nvSpPr>
        <p:spPr>
          <a:xfrm flipH="1">
            <a:off x="992460" y="2014187"/>
            <a:ext cx="2192462" cy="4756723"/>
          </a:xfrm>
          <a:prstGeom prst="snip2DiagRect">
            <a:avLst>
              <a:gd name="adj1" fmla="val 0"/>
              <a:gd name="adj2" fmla="val 21555"/>
            </a:avLst>
          </a:prstGeom>
          <a:gradFill flip="none" rotWithShape="1">
            <a:gsLst>
              <a:gs pos="100000">
                <a:srgbClr val="69AFC0"/>
              </a:gs>
              <a:gs pos="0">
                <a:srgbClr val="12568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 name="Freeform 47">
            <a:extLst>
              <a:ext uri="{FF2B5EF4-FFF2-40B4-BE49-F238E27FC236}">
                <a16:creationId xmlns:a16="http://schemas.microsoft.com/office/drawing/2014/main" id="{28A18CA2-FBCB-8D68-FA9B-7270DBC079E9}"/>
              </a:ext>
            </a:extLst>
          </p:cNvPr>
          <p:cNvSpPr/>
          <p:nvPr/>
        </p:nvSpPr>
        <p:spPr>
          <a:xfrm rot="18900000" flipH="1">
            <a:off x="1523685" y="1272441"/>
            <a:ext cx="1130013" cy="1130013"/>
          </a:xfrm>
          <a:custGeom>
            <a:avLst/>
            <a:gdLst>
              <a:gd name="connsiteX0" fmla="*/ 0 w 1130013"/>
              <a:gd name="connsiteY0" fmla="*/ 0 h 1130013"/>
              <a:gd name="connsiteX1" fmla="*/ 6598 w 1130013"/>
              <a:gd name="connsiteY1" fmla="*/ 0 h 1130013"/>
              <a:gd name="connsiteX2" fmla="*/ 1130013 w 1130013"/>
              <a:gd name="connsiteY2" fmla="*/ 1123415 h 1130013"/>
              <a:gd name="connsiteX3" fmla="*/ 1130013 w 1130013"/>
              <a:gd name="connsiteY3" fmla="*/ 1130013 h 1130013"/>
              <a:gd name="connsiteX4" fmla="*/ 0 w 1130013"/>
              <a:gd name="connsiteY4" fmla="*/ 1130013 h 113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013" h="1130013">
                <a:moveTo>
                  <a:pt x="0" y="0"/>
                </a:moveTo>
                <a:lnTo>
                  <a:pt x="6598" y="0"/>
                </a:lnTo>
                <a:lnTo>
                  <a:pt x="1130013" y="1123415"/>
                </a:lnTo>
                <a:lnTo>
                  <a:pt x="1130013" y="1130013"/>
                </a:lnTo>
                <a:lnTo>
                  <a:pt x="0" y="1130013"/>
                </a:lnTo>
                <a:close/>
              </a:path>
            </a:pathLst>
          </a:cu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7" name="Text Placeholder 2">
            <a:extLst>
              <a:ext uri="{FF2B5EF4-FFF2-40B4-BE49-F238E27FC236}">
                <a16:creationId xmlns:a16="http://schemas.microsoft.com/office/drawing/2014/main" id="{D250CE06-A434-4760-C326-A33DF1B94607}"/>
              </a:ext>
            </a:extLst>
          </p:cNvPr>
          <p:cNvSpPr txBox="1">
            <a:spLocks/>
          </p:cNvSpPr>
          <p:nvPr/>
        </p:nvSpPr>
        <p:spPr>
          <a:xfrm>
            <a:off x="1036001" y="2707909"/>
            <a:ext cx="2112819" cy="305211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ctr">
              <a:lnSpc>
                <a:spcPts val="1700"/>
              </a:lnSpc>
              <a:spcBef>
                <a:spcPts val="0"/>
              </a:spcBef>
              <a:buFont typeface="+mj-lt"/>
              <a:buAutoNum type="arabicPeriod"/>
            </a:pPr>
            <a:r>
              <a:rPr lang="en-US" sz="1600" dirty="0">
                <a:solidFill>
                  <a:schemeClr val="bg1"/>
                </a:solidFill>
              </a:rPr>
              <a:t>Develop training programs to enhance skills based on evaluations.</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Leverage competitive salaries to attract and retain talent.</a:t>
            </a:r>
          </a:p>
          <a:p>
            <a:pPr marL="342900" indent="-342900" algn="ctr">
              <a:lnSpc>
                <a:spcPts val="1700"/>
              </a:lnSpc>
              <a:spcBef>
                <a:spcPts val="0"/>
              </a:spcBef>
              <a:buFont typeface="+mj-lt"/>
              <a:buAutoNum type="arabicPeriod"/>
            </a:pPr>
            <a:endParaRPr lang="en-US"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Increase travel and job exchange opportunities to improve employee efficiency. </a:t>
            </a:r>
            <a:endParaRPr lang="en-US" sz="1600" dirty="0">
              <a:solidFill>
                <a:schemeClr val="bg1"/>
              </a:solidFill>
              <a:latin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CE13EFCF-C7F1-8CDD-42CC-36F0EF289C71}"/>
              </a:ext>
            </a:extLst>
          </p:cNvPr>
          <p:cNvGrpSpPr/>
          <p:nvPr/>
        </p:nvGrpSpPr>
        <p:grpSpPr>
          <a:xfrm>
            <a:off x="1870568" y="6000579"/>
            <a:ext cx="436246" cy="626668"/>
            <a:chOff x="10502900" y="815975"/>
            <a:chExt cx="200025" cy="287338"/>
          </a:xfrm>
          <a:solidFill>
            <a:srgbClr val="B0F7F4"/>
          </a:solidFill>
          <a:effectLst/>
        </p:grpSpPr>
        <p:sp>
          <p:nvSpPr>
            <p:cNvPr id="9" name="Freeform 2127">
              <a:extLst>
                <a:ext uri="{FF2B5EF4-FFF2-40B4-BE49-F238E27FC236}">
                  <a16:creationId xmlns:a16="http://schemas.microsoft.com/office/drawing/2014/main" id="{53156F99-5FE0-4D55-2106-7CC407631ED3}"/>
                </a:ext>
              </a:extLst>
            </p:cNvPr>
            <p:cNvSpPr>
              <a:spLocks/>
            </p:cNvSpPr>
            <p:nvPr/>
          </p:nvSpPr>
          <p:spPr bwMode="auto">
            <a:xfrm>
              <a:off x="10502900" y="815975"/>
              <a:ext cx="200025" cy="201613"/>
            </a:xfrm>
            <a:custGeom>
              <a:avLst/>
              <a:gdLst>
                <a:gd name="T0" fmla="*/ 284 w 632"/>
                <a:gd name="T1" fmla="*/ 3 h 632"/>
                <a:gd name="T2" fmla="*/ 237 w 632"/>
                <a:gd name="T3" fmla="*/ 10 h 632"/>
                <a:gd name="T4" fmla="*/ 193 w 632"/>
                <a:gd name="T5" fmla="*/ 26 h 632"/>
                <a:gd name="T6" fmla="*/ 152 w 632"/>
                <a:gd name="T7" fmla="*/ 47 h 632"/>
                <a:gd name="T8" fmla="*/ 115 w 632"/>
                <a:gd name="T9" fmla="*/ 72 h 632"/>
                <a:gd name="T10" fmla="*/ 82 w 632"/>
                <a:gd name="T11" fmla="*/ 104 h 632"/>
                <a:gd name="T12" fmla="*/ 54 w 632"/>
                <a:gd name="T13" fmla="*/ 139 h 632"/>
                <a:gd name="T14" fmla="*/ 31 w 632"/>
                <a:gd name="T15" fmla="*/ 180 h 632"/>
                <a:gd name="T16" fmla="*/ 14 w 632"/>
                <a:gd name="T17" fmla="*/ 222 h 632"/>
                <a:gd name="T18" fmla="*/ 4 w 632"/>
                <a:gd name="T19" fmla="*/ 269 h 632"/>
                <a:gd name="T20" fmla="*/ 0 w 632"/>
                <a:gd name="T21" fmla="*/ 316 h 632"/>
                <a:gd name="T22" fmla="*/ 3 w 632"/>
                <a:gd name="T23" fmla="*/ 363 h 632"/>
                <a:gd name="T24" fmla="*/ 14 w 632"/>
                <a:gd name="T25" fmla="*/ 407 h 632"/>
                <a:gd name="T26" fmla="*/ 30 w 632"/>
                <a:gd name="T27" fmla="*/ 450 h 632"/>
                <a:gd name="T28" fmla="*/ 50 w 632"/>
                <a:gd name="T29" fmla="*/ 489 h 632"/>
                <a:gd name="T30" fmla="*/ 77 w 632"/>
                <a:gd name="T31" fmla="*/ 523 h 632"/>
                <a:gd name="T32" fmla="*/ 109 w 632"/>
                <a:gd name="T33" fmla="*/ 555 h 632"/>
                <a:gd name="T34" fmla="*/ 144 w 632"/>
                <a:gd name="T35" fmla="*/ 581 h 632"/>
                <a:gd name="T36" fmla="*/ 183 w 632"/>
                <a:gd name="T37" fmla="*/ 602 h 632"/>
                <a:gd name="T38" fmla="*/ 225 w 632"/>
                <a:gd name="T39" fmla="*/ 618 h 632"/>
                <a:gd name="T40" fmla="*/ 270 w 632"/>
                <a:gd name="T41" fmla="*/ 628 h 632"/>
                <a:gd name="T42" fmla="*/ 301 w 632"/>
                <a:gd name="T43" fmla="*/ 473 h 632"/>
                <a:gd name="T44" fmla="*/ 256 w 632"/>
                <a:gd name="T45" fmla="*/ 512 h 632"/>
                <a:gd name="T46" fmla="*/ 185 w 632"/>
                <a:gd name="T47" fmla="*/ 447 h 632"/>
                <a:gd name="T48" fmla="*/ 181 w 632"/>
                <a:gd name="T49" fmla="*/ 431 h 632"/>
                <a:gd name="T50" fmla="*/ 196 w 632"/>
                <a:gd name="T51" fmla="*/ 421 h 632"/>
                <a:gd name="T52" fmla="*/ 256 w 632"/>
                <a:gd name="T53" fmla="*/ 475 h 632"/>
                <a:gd name="T54" fmla="*/ 309 w 632"/>
                <a:gd name="T55" fmla="*/ 423 h 632"/>
                <a:gd name="T56" fmla="*/ 319 w 632"/>
                <a:gd name="T57" fmla="*/ 421 h 632"/>
                <a:gd name="T58" fmla="*/ 326 w 632"/>
                <a:gd name="T59" fmla="*/ 426 h 632"/>
                <a:gd name="T60" fmla="*/ 430 w 632"/>
                <a:gd name="T61" fmla="*/ 423 h 632"/>
                <a:gd name="T62" fmla="*/ 446 w 632"/>
                <a:gd name="T63" fmla="*/ 426 h 632"/>
                <a:gd name="T64" fmla="*/ 450 w 632"/>
                <a:gd name="T65" fmla="*/ 442 h 632"/>
                <a:gd name="T66" fmla="*/ 381 w 632"/>
                <a:gd name="T67" fmla="*/ 511 h 632"/>
                <a:gd name="T68" fmla="*/ 365 w 632"/>
                <a:gd name="T69" fmla="*/ 507 h 632"/>
                <a:gd name="T70" fmla="*/ 346 w 632"/>
                <a:gd name="T71" fmla="*/ 630 h 632"/>
                <a:gd name="T72" fmla="*/ 391 w 632"/>
                <a:gd name="T73" fmla="*/ 623 h 632"/>
                <a:gd name="T74" fmla="*/ 434 w 632"/>
                <a:gd name="T75" fmla="*/ 608 h 632"/>
                <a:gd name="T76" fmla="*/ 474 w 632"/>
                <a:gd name="T77" fmla="*/ 589 h 632"/>
                <a:gd name="T78" fmla="*/ 511 w 632"/>
                <a:gd name="T79" fmla="*/ 564 h 632"/>
                <a:gd name="T80" fmla="*/ 544 w 632"/>
                <a:gd name="T81" fmla="*/ 534 h 632"/>
                <a:gd name="T82" fmla="*/ 572 w 632"/>
                <a:gd name="T83" fmla="*/ 501 h 632"/>
                <a:gd name="T84" fmla="*/ 595 w 632"/>
                <a:gd name="T85" fmla="*/ 463 h 632"/>
                <a:gd name="T86" fmla="*/ 613 w 632"/>
                <a:gd name="T87" fmla="*/ 421 h 632"/>
                <a:gd name="T88" fmla="*/ 626 w 632"/>
                <a:gd name="T89" fmla="*/ 378 h 632"/>
                <a:gd name="T90" fmla="*/ 631 w 632"/>
                <a:gd name="T91" fmla="*/ 332 h 632"/>
                <a:gd name="T92" fmla="*/ 629 w 632"/>
                <a:gd name="T93" fmla="*/ 283 h 632"/>
                <a:gd name="T94" fmla="*/ 622 w 632"/>
                <a:gd name="T95" fmla="*/ 237 h 632"/>
                <a:gd name="T96" fmla="*/ 606 w 632"/>
                <a:gd name="T97" fmla="*/ 193 h 632"/>
                <a:gd name="T98" fmla="*/ 585 w 632"/>
                <a:gd name="T99" fmla="*/ 153 h 632"/>
                <a:gd name="T100" fmla="*/ 560 w 632"/>
                <a:gd name="T101" fmla="*/ 115 h 632"/>
                <a:gd name="T102" fmla="*/ 528 w 632"/>
                <a:gd name="T103" fmla="*/ 82 h 632"/>
                <a:gd name="T104" fmla="*/ 492 w 632"/>
                <a:gd name="T105" fmla="*/ 54 h 632"/>
                <a:gd name="T106" fmla="*/ 452 w 632"/>
                <a:gd name="T107" fmla="*/ 32 h 632"/>
                <a:gd name="T108" fmla="*/ 409 w 632"/>
                <a:gd name="T109" fmla="*/ 15 h 632"/>
                <a:gd name="T110" fmla="*/ 364 w 632"/>
                <a:gd name="T111" fmla="*/ 4 h 632"/>
                <a:gd name="T112" fmla="*/ 315 w 632"/>
                <a:gd name="T113"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2" h="632">
                  <a:moveTo>
                    <a:pt x="315" y="0"/>
                  </a:moveTo>
                  <a:lnTo>
                    <a:pt x="299" y="1"/>
                  </a:lnTo>
                  <a:lnTo>
                    <a:pt x="284" y="3"/>
                  </a:lnTo>
                  <a:lnTo>
                    <a:pt x="268" y="4"/>
                  </a:lnTo>
                  <a:lnTo>
                    <a:pt x="252" y="6"/>
                  </a:lnTo>
                  <a:lnTo>
                    <a:pt x="237" y="10"/>
                  </a:lnTo>
                  <a:lnTo>
                    <a:pt x="221" y="15"/>
                  </a:lnTo>
                  <a:lnTo>
                    <a:pt x="207" y="20"/>
                  </a:lnTo>
                  <a:lnTo>
                    <a:pt x="193" y="26"/>
                  </a:lnTo>
                  <a:lnTo>
                    <a:pt x="179" y="32"/>
                  </a:lnTo>
                  <a:lnTo>
                    <a:pt x="165" y="38"/>
                  </a:lnTo>
                  <a:lnTo>
                    <a:pt x="152" y="47"/>
                  </a:lnTo>
                  <a:lnTo>
                    <a:pt x="139" y="54"/>
                  </a:lnTo>
                  <a:lnTo>
                    <a:pt x="127" y="64"/>
                  </a:lnTo>
                  <a:lnTo>
                    <a:pt x="115" y="72"/>
                  </a:lnTo>
                  <a:lnTo>
                    <a:pt x="103" y="82"/>
                  </a:lnTo>
                  <a:lnTo>
                    <a:pt x="92" y="93"/>
                  </a:lnTo>
                  <a:lnTo>
                    <a:pt x="82" y="104"/>
                  </a:lnTo>
                  <a:lnTo>
                    <a:pt x="72" y="115"/>
                  </a:lnTo>
                  <a:lnTo>
                    <a:pt x="63" y="127"/>
                  </a:lnTo>
                  <a:lnTo>
                    <a:pt x="54" y="139"/>
                  </a:lnTo>
                  <a:lnTo>
                    <a:pt x="45" y="153"/>
                  </a:lnTo>
                  <a:lnTo>
                    <a:pt x="38" y="166"/>
                  </a:lnTo>
                  <a:lnTo>
                    <a:pt x="31" y="180"/>
                  </a:lnTo>
                  <a:lnTo>
                    <a:pt x="25" y="193"/>
                  </a:lnTo>
                  <a:lnTo>
                    <a:pt x="19" y="208"/>
                  </a:lnTo>
                  <a:lnTo>
                    <a:pt x="14" y="222"/>
                  </a:lnTo>
                  <a:lnTo>
                    <a:pt x="10" y="237"/>
                  </a:lnTo>
                  <a:lnTo>
                    <a:pt x="6" y="253"/>
                  </a:lnTo>
                  <a:lnTo>
                    <a:pt x="4" y="269"/>
                  </a:lnTo>
                  <a:lnTo>
                    <a:pt x="1" y="283"/>
                  </a:lnTo>
                  <a:lnTo>
                    <a:pt x="0" y="301"/>
                  </a:lnTo>
                  <a:lnTo>
                    <a:pt x="0" y="316"/>
                  </a:lnTo>
                  <a:lnTo>
                    <a:pt x="0" y="332"/>
                  </a:lnTo>
                  <a:lnTo>
                    <a:pt x="1" y="347"/>
                  </a:lnTo>
                  <a:lnTo>
                    <a:pt x="3" y="363"/>
                  </a:lnTo>
                  <a:lnTo>
                    <a:pt x="6" y="378"/>
                  </a:lnTo>
                  <a:lnTo>
                    <a:pt x="9" y="393"/>
                  </a:lnTo>
                  <a:lnTo>
                    <a:pt x="14" y="407"/>
                  </a:lnTo>
                  <a:lnTo>
                    <a:pt x="17" y="421"/>
                  </a:lnTo>
                  <a:lnTo>
                    <a:pt x="23" y="436"/>
                  </a:lnTo>
                  <a:lnTo>
                    <a:pt x="30" y="450"/>
                  </a:lnTo>
                  <a:lnTo>
                    <a:pt x="36" y="463"/>
                  </a:lnTo>
                  <a:lnTo>
                    <a:pt x="43" y="475"/>
                  </a:lnTo>
                  <a:lnTo>
                    <a:pt x="50" y="489"/>
                  </a:lnTo>
                  <a:lnTo>
                    <a:pt x="59" y="501"/>
                  </a:lnTo>
                  <a:lnTo>
                    <a:pt x="69" y="512"/>
                  </a:lnTo>
                  <a:lnTo>
                    <a:pt x="77" y="523"/>
                  </a:lnTo>
                  <a:lnTo>
                    <a:pt x="87" y="534"/>
                  </a:lnTo>
                  <a:lnTo>
                    <a:pt x="98" y="545"/>
                  </a:lnTo>
                  <a:lnTo>
                    <a:pt x="109" y="555"/>
                  </a:lnTo>
                  <a:lnTo>
                    <a:pt x="120" y="564"/>
                  </a:lnTo>
                  <a:lnTo>
                    <a:pt x="132" y="573"/>
                  </a:lnTo>
                  <a:lnTo>
                    <a:pt x="144" y="581"/>
                  </a:lnTo>
                  <a:lnTo>
                    <a:pt x="157" y="589"/>
                  </a:lnTo>
                  <a:lnTo>
                    <a:pt x="170" y="596"/>
                  </a:lnTo>
                  <a:lnTo>
                    <a:pt x="183" y="602"/>
                  </a:lnTo>
                  <a:lnTo>
                    <a:pt x="197" y="608"/>
                  </a:lnTo>
                  <a:lnTo>
                    <a:pt x="210" y="613"/>
                  </a:lnTo>
                  <a:lnTo>
                    <a:pt x="225" y="618"/>
                  </a:lnTo>
                  <a:lnTo>
                    <a:pt x="240" y="623"/>
                  </a:lnTo>
                  <a:lnTo>
                    <a:pt x="254" y="625"/>
                  </a:lnTo>
                  <a:lnTo>
                    <a:pt x="270" y="628"/>
                  </a:lnTo>
                  <a:lnTo>
                    <a:pt x="285" y="630"/>
                  </a:lnTo>
                  <a:lnTo>
                    <a:pt x="301" y="632"/>
                  </a:lnTo>
                  <a:lnTo>
                    <a:pt x="301" y="473"/>
                  </a:lnTo>
                  <a:lnTo>
                    <a:pt x="267" y="507"/>
                  </a:lnTo>
                  <a:lnTo>
                    <a:pt x="262" y="511"/>
                  </a:lnTo>
                  <a:lnTo>
                    <a:pt x="256" y="512"/>
                  </a:lnTo>
                  <a:lnTo>
                    <a:pt x="249" y="511"/>
                  </a:lnTo>
                  <a:lnTo>
                    <a:pt x="245" y="507"/>
                  </a:lnTo>
                  <a:lnTo>
                    <a:pt x="185" y="447"/>
                  </a:lnTo>
                  <a:lnTo>
                    <a:pt x="181" y="442"/>
                  </a:lnTo>
                  <a:lnTo>
                    <a:pt x="180" y="436"/>
                  </a:lnTo>
                  <a:lnTo>
                    <a:pt x="181" y="431"/>
                  </a:lnTo>
                  <a:lnTo>
                    <a:pt x="185" y="426"/>
                  </a:lnTo>
                  <a:lnTo>
                    <a:pt x="190" y="423"/>
                  </a:lnTo>
                  <a:lnTo>
                    <a:pt x="196" y="421"/>
                  </a:lnTo>
                  <a:lnTo>
                    <a:pt x="201" y="423"/>
                  </a:lnTo>
                  <a:lnTo>
                    <a:pt x="205" y="426"/>
                  </a:lnTo>
                  <a:lnTo>
                    <a:pt x="256" y="475"/>
                  </a:lnTo>
                  <a:lnTo>
                    <a:pt x="304" y="426"/>
                  </a:lnTo>
                  <a:lnTo>
                    <a:pt x="307" y="424"/>
                  </a:lnTo>
                  <a:lnTo>
                    <a:pt x="309" y="423"/>
                  </a:lnTo>
                  <a:lnTo>
                    <a:pt x="313" y="421"/>
                  </a:lnTo>
                  <a:lnTo>
                    <a:pt x="315" y="421"/>
                  </a:lnTo>
                  <a:lnTo>
                    <a:pt x="319" y="421"/>
                  </a:lnTo>
                  <a:lnTo>
                    <a:pt x="321" y="423"/>
                  </a:lnTo>
                  <a:lnTo>
                    <a:pt x="324" y="424"/>
                  </a:lnTo>
                  <a:lnTo>
                    <a:pt x="326" y="426"/>
                  </a:lnTo>
                  <a:lnTo>
                    <a:pt x="375" y="475"/>
                  </a:lnTo>
                  <a:lnTo>
                    <a:pt x="425" y="426"/>
                  </a:lnTo>
                  <a:lnTo>
                    <a:pt x="430" y="423"/>
                  </a:lnTo>
                  <a:lnTo>
                    <a:pt x="436" y="421"/>
                  </a:lnTo>
                  <a:lnTo>
                    <a:pt x="441" y="423"/>
                  </a:lnTo>
                  <a:lnTo>
                    <a:pt x="446" y="426"/>
                  </a:lnTo>
                  <a:lnTo>
                    <a:pt x="450" y="431"/>
                  </a:lnTo>
                  <a:lnTo>
                    <a:pt x="451" y="436"/>
                  </a:lnTo>
                  <a:lnTo>
                    <a:pt x="450" y="442"/>
                  </a:lnTo>
                  <a:lnTo>
                    <a:pt x="446" y="447"/>
                  </a:lnTo>
                  <a:lnTo>
                    <a:pt x="386" y="507"/>
                  </a:lnTo>
                  <a:lnTo>
                    <a:pt x="381" y="511"/>
                  </a:lnTo>
                  <a:lnTo>
                    <a:pt x="375" y="512"/>
                  </a:lnTo>
                  <a:lnTo>
                    <a:pt x="370" y="511"/>
                  </a:lnTo>
                  <a:lnTo>
                    <a:pt x="365" y="507"/>
                  </a:lnTo>
                  <a:lnTo>
                    <a:pt x="330" y="473"/>
                  </a:lnTo>
                  <a:lnTo>
                    <a:pt x="330" y="632"/>
                  </a:lnTo>
                  <a:lnTo>
                    <a:pt x="346" y="630"/>
                  </a:lnTo>
                  <a:lnTo>
                    <a:pt x="362" y="628"/>
                  </a:lnTo>
                  <a:lnTo>
                    <a:pt x="376" y="625"/>
                  </a:lnTo>
                  <a:lnTo>
                    <a:pt x="391" y="623"/>
                  </a:lnTo>
                  <a:lnTo>
                    <a:pt x="406" y="618"/>
                  </a:lnTo>
                  <a:lnTo>
                    <a:pt x="420" y="613"/>
                  </a:lnTo>
                  <a:lnTo>
                    <a:pt x="434" y="608"/>
                  </a:lnTo>
                  <a:lnTo>
                    <a:pt x="449" y="602"/>
                  </a:lnTo>
                  <a:lnTo>
                    <a:pt x="462" y="596"/>
                  </a:lnTo>
                  <a:lnTo>
                    <a:pt x="474" y="589"/>
                  </a:lnTo>
                  <a:lnTo>
                    <a:pt x="488" y="581"/>
                  </a:lnTo>
                  <a:lnTo>
                    <a:pt x="500" y="573"/>
                  </a:lnTo>
                  <a:lnTo>
                    <a:pt x="511" y="564"/>
                  </a:lnTo>
                  <a:lnTo>
                    <a:pt x="522" y="555"/>
                  </a:lnTo>
                  <a:lnTo>
                    <a:pt x="533" y="545"/>
                  </a:lnTo>
                  <a:lnTo>
                    <a:pt x="544" y="534"/>
                  </a:lnTo>
                  <a:lnTo>
                    <a:pt x="554" y="523"/>
                  </a:lnTo>
                  <a:lnTo>
                    <a:pt x="563" y="512"/>
                  </a:lnTo>
                  <a:lnTo>
                    <a:pt x="572" y="501"/>
                  </a:lnTo>
                  <a:lnTo>
                    <a:pt x="580" y="489"/>
                  </a:lnTo>
                  <a:lnTo>
                    <a:pt x="588" y="475"/>
                  </a:lnTo>
                  <a:lnTo>
                    <a:pt x="595" y="463"/>
                  </a:lnTo>
                  <a:lnTo>
                    <a:pt x="602" y="450"/>
                  </a:lnTo>
                  <a:lnTo>
                    <a:pt x="609" y="436"/>
                  </a:lnTo>
                  <a:lnTo>
                    <a:pt x="613" y="421"/>
                  </a:lnTo>
                  <a:lnTo>
                    <a:pt x="618" y="408"/>
                  </a:lnTo>
                  <a:lnTo>
                    <a:pt x="622" y="393"/>
                  </a:lnTo>
                  <a:lnTo>
                    <a:pt x="626" y="378"/>
                  </a:lnTo>
                  <a:lnTo>
                    <a:pt x="628" y="363"/>
                  </a:lnTo>
                  <a:lnTo>
                    <a:pt x="631" y="347"/>
                  </a:lnTo>
                  <a:lnTo>
                    <a:pt x="631" y="332"/>
                  </a:lnTo>
                  <a:lnTo>
                    <a:pt x="632" y="316"/>
                  </a:lnTo>
                  <a:lnTo>
                    <a:pt x="631" y="301"/>
                  </a:lnTo>
                  <a:lnTo>
                    <a:pt x="629" y="283"/>
                  </a:lnTo>
                  <a:lnTo>
                    <a:pt x="628" y="269"/>
                  </a:lnTo>
                  <a:lnTo>
                    <a:pt x="626" y="253"/>
                  </a:lnTo>
                  <a:lnTo>
                    <a:pt x="622" y="237"/>
                  </a:lnTo>
                  <a:lnTo>
                    <a:pt x="617" y="222"/>
                  </a:lnTo>
                  <a:lnTo>
                    <a:pt x="612" y="208"/>
                  </a:lnTo>
                  <a:lnTo>
                    <a:pt x="606" y="193"/>
                  </a:lnTo>
                  <a:lnTo>
                    <a:pt x="600" y="180"/>
                  </a:lnTo>
                  <a:lnTo>
                    <a:pt x="594" y="166"/>
                  </a:lnTo>
                  <a:lnTo>
                    <a:pt x="585" y="153"/>
                  </a:lnTo>
                  <a:lnTo>
                    <a:pt x="578" y="139"/>
                  </a:lnTo>
                  <a:lnTo>
                    <a:pt x="568" y="127"/>
                  </a:lnTo>
                  <a:lnTo>
                    <a:pt x="560" y="115"/>
                  </a:lnTo>
                  <a:lnTo>
                    <a:pt x="550" y="104"/>
                  </a:lnTo>
                  <a:lnTo>
                    <a:pt x="539" y="93"/>
                  </a:lnTo>
                  <a:lnTo>
                    <a:pt x="528" y="82"/>
                  </a:lnTo>
                  <a:lnTo>
                    <a:pt x="517" y="72"/>
                  </a:lnTo>
                  <a:lnTo>
                    <a:pt x="505" y="64"/>
                  </a:lnTo>
                  <a:lnTo>
                    <a:pt x="492" y="54"/>
                  </a:lnTo>
                  <a:lnTo>
                    <a:pt x="479" y="47"/>
                  </a:lnTo>
                  <a:lnTo>
                    <a:pt x="466" y="38"/>
                  </a:lnTo>
                  <a:lnTo>
                    <a:pt x="452" y="32"/>
                  </a:lnTo>
                  <a:lnTo>
                    <a:pt x="439" y="26"/>
                  </a:lnTo>
                  <a:lnTo>
                    <a:pt x="424" y="20"/>
                  </a:lnTo>
                  <a:lnTo>
                    <a:pt x="409" y="15"/>
                  </a:lnTo>
                  <a:lnTo>
                    <a:pt x="395" y="10"/>
                  </a:lnTo>
                  <a:lnTo>
                    <a:pt x="379" y="6"/>
                  </a:lnTo>
                  <a:lnTo>
                    <a:pt x="364" y="4"/>
                  </a:lnTo>
                  <a:lnTo>
                    <a:pt x="348" y="3"/>
                  </a:lnTo>
                  <a:lnTo>
                    <a:pt x="331" y="1"/>
                  </a:lnTo>
                  <a:lnTo>
                    <a:pt x="3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128">
              <a:extLst>
                <a:ext uri="{FF2B5EF4-FFF2-40B4-BE49-F238E27FC236}">
                  <a16:creationId xmlns:a16="http://schemas.microsoft.com/office/drawing/2014/main" id="{BBE63F37-0A33-43E0-FD30-806A7A7FB2A0}"/>
                </a:ext>
              </a:extLst>
            </p:cNvPr>
            <p:cNvSpPr>
              <a:spLocks/>
            </p:cNvSpPr>
            <p:nvPr/>
          </p:nvSpPr>
          <p:spPr bwMode="auto">
            <a:xfrm>
              <a:off x="10569575" y="1036638"/>
              <a:ext cx="66675" cy="9525"/>
            </a:xfrm>
            <a:custGeom>
              <a:avLst/>
              <a:gdLst>
                <a:gd name="T0" fmla="*/ 196 w 210"/>
                <a:gd name="T1" fmla="*/ 0 h 29"/>
                <a:gd name="T2" fmla="*/ 15 w 210"/>
                <a:gd name="T3" fmla="*/ 0 h 29"/>
                <a:gd name="T4" fmla="*/ 9 w 210"/>
                <a:gd name="T5" fmla="*/ 1 h 29"/>
                <a:gd name="T6" fmla="*/ 5 w 210"/>
                <a:gd name="T7" fmla="*/ 3 h 29"/>
                <a:gd name="T8" fmla="*/ 2 w 210"/>
                <a:gd name="T9" fmla="*/ 8 h 29"/>
                <a:gd name="T10" fmla="*/ 0 w 210"/>
                <a:gd name="T11" fmla="*/ 14 h 29"/>
                <a:gd name="T12" fmla="*/ 2 w 210"/>
                <a:gd name="T13" fmla="*/ 20 h 29"/>
                <a:gd name="T14" fmla="*/ 5 w 210"/>
                <a:gd name="T15" fmla="*/ 25 h 29"/>
                <a:gd name="T16" fmla="*/ 9 w 210"/>
                <a:gd name="T17" fmla="*/ 28 h 29"/>
                <a:gd name="T18" fmla="*/ 15 w 210"/>
                <a:gd name="T19" fmla="*/ 29 h 29"/>
                <a:gd name="T20" fmla="*/ 196 w 210"/>
                <a:gd name="T21" fmla="*/ 29 h 29"/>
                <a:gd name="T22" fmla="*/ 202 w 210"/>
                <a:gd name="T23" fmla="*/ 28 h 29"/>
                <a:gd name="T24" fmla="*/ 207 w 210"/>
                <a:gd name="T25" fmla="*/ 25 h 29"/>
                <a:gd name="T26" fmla="*/ 209 w 210"/>
                <a:gd name="T27" fmla="*/ 20 h 29"/>
                <a:gd name="T28" fmla="*/ 210 w 210"/>
                <a:gd name="T29" fmla="*/ 14 h 29"/>
                <a:gd name="T30" fmla="*/ 209 w 210"/>
                <a:gd name="T31" fmla="*/ 8 h 29"/>
                <a:gd name="T32" fmla="*/ 207 w 210"/>
                <a:gd name="T33" fmla="*/ 3 h 29"/>
                <a:gd name="T34" fmla="*/ 202 w 210"/>
                <a:gd name="T35" fmla="*/ 1 h 29"/>
                <a:gd name="T36" fmla="*/ 196 w 210"/>
                <a:gd name="T3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9">
                  <a:moveTo>
                    <a:pt x="196" y="0"/>
                  </a:moveTo>
                  <a:lnTo>
                    <a:pt x="15" y="0"/>
                  </a:lnTo>
                  <a:lnTo>
                    <a:pt x="9" y="1"/>
                  </a:lnTo>
                  <a:lnTo>
                    <a:pt x="5" y="3"/>
                  </a:lnTo>
                  <a:lnTo>
                    <a:pt x="2" y="8"/>
                  </a:lnTo>
                  <a:lnTo>
                    <a:pt x="0" y="14"/>
                  </a:lnTo>
                  <a:lnTo>
                    <a:pt x="2" y="20"/>
                  </a:lnTo>
                  <a:lnTo>
                    <a:pt x="5" y="25"/>
                  </a:lnTo>
                  <a:lnTo>
                    <a:pt x="9" y="28"/>
                  </a:lnTo>
                  <a:lnTo>
                    <a:pt x="15" y="29"/>
                  </a:lnTo>
                  <a:lnTo>
                    <a:pt x="196" y="29"/>
                  </a:lnTo>
                  <a:lnTo>
                    <a:pt x="202" y="28"/>
                  </a:lnTo>
                  <a:lnTo>
                    <a:pt x="207" y="25"/>
                  </a:lnTo>
                  <a:lnTo>
                    <a:pt x="209" y="20"/>
                  </a:lnTo>
                  <a:lnTo>
                    <a:pt x="210" y="14"/>
                  </a:lnTo>
                  <a:lnTo>
                    <a:pt x="209" y="8"/>
                  </a:lnTo>
                  <a:lnTo>
                    <a:pt x="207" y="3"/>
                  </a:lnTo>
                  <a:lnTo>
                    <a:pt x="202" y="1"/>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129">
              <a:extLst>
                <a:ext uri="{FF2B5EF4-FFF2-40B4-BE49-F238E27FC236}">
                  <a16:creationId xmlns:a16="http://schemas.microsoft.com/office/drawing/2014/main" id="{6B73DC30-C16B-9DC1-3394-73131A8B2FB3}"/>
                </a:ext>
              </a:extLst>
            </p:cNvPr>
            <p:cNvSpPr>
              <a:spLocks/>
            </p:cNvSpPr>
            <p:nvPr/>
          </p:nvSpPr>
          <p:spPr bwMode="auto">
            <a:xfrm>
              <a:off x="10569575" y="1055688"/>
              <a:ext cx="66675" cy="9525"/>
            </a:xfrm>
            <a:custGeom>
              <a:avLst/>
              <a:gdLst>
                <a:gd name="T0" fmla="*/ 196 w 210"/>
                <a:gd name="T1" fmla="*/ 0 h 31"/>
                <a:gd name="T2" fmla="*/ 15 w 210"/>
                <a:gd name="T3" fmla="*/ 0 h 31"/>
                <a:gd name="T4" fmla="*/ 9 w 210"/>
                <a:gd name="T5" fmla="*/ 2 h 31"/>
                <a:gd name="T6" fmla="*/ 5 w 210"/>
                <a:gd name="T7" fmla="*/ 5 h 31"/>
                <a:gd name="T8" fmla="*/ 2 w 210"/>
                <a:gd name="T9" fmla="*/ 10 h 31"/>
                <a:gd name="T10" fmla="*/ 0 w 210"/>
                <a:gd name="T11" fmla="*/ 15 h 31"/>
                <a:gd name="T12" fmla="*/ 2 w 210"/>
                <a:gd name="T13" fmla="*/ 21 h 31"/>
                <a:gd name="T14" fmla="*/ 5 w 210"/>
                <a:gd name="T15" fmla="*/ 26 h 31"/>
                <a:gd name="T16" fmla="*/ 9 w 210"/>
                <a:gd name="T17" fmla="*/ 30 h 31"/>
                <a:gd name="T18" fmla="*/ 15 w 210"/>
                <a:gd name="T19" fmla="*/ 31 h 31"/>
                <a:gd name="T20" fmla="*/ 196 w 210"/>
                <a:gd name="T21" fmla="*/ 31 h 31"/>
                <a:gd name="T22" fmla="*/ 202 w 210"/>
                <a:gd name="T23" fmla="*/ 30 h 31"/>
                <a:gd name="T24" fmla="*/ 207 w 210"/>
                <a:gd name="T25" fmla="*/ 26 h 31"/>
                <a:gd name="T26" fmla="*/ 209 w 210"/>
                <a:gd name="T27" fmla="*/ 21 h 31"/>
                <a:gd name="T28" fmla="*/ 210 w 210"/>
                <a:gd name="T29" fmla="*/ 15 h 31"/>
                <a:gd name="T30" fmla="*/ 209 w 210"/>
                <a:gd name="T31" fmla="*/ 10 h 31"/>
                <a:gd name="T32" fmla="*/ 207 w 210"/>
                <a:gd name="T33" fmla="*/ 5 h 31"/>
                <a:gd name="T34" fmla="*/ 202 w 210"/>
                <a:gd name="T35" fmla="*/ 2 h 31"/>
                <a:gd name="T36" fmla="*/ 196 w 210"/>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31">
                  <a:moveTo>
                    <a:pt x="196" y="0"/>
                  </a:moveTo>
                  <a:lnTo>
                    <a:pt x="15" y="0"/>
                  </a:lnTo>
                  <a:lnTo>
                    <a:pt x="9" y="2"/>
                  </a:lnTo>
                  <a:lnTo>
                    <a:pt x="5" y="5"/>
                  </a:lnTo>
                  <a:lnTo>
                    <a:pt x="2" y="10"/>
                  </a:lnTo>
                  <a:lnTo>
                    <a:pt x="0" y="15"/>
                  </a:lnTo>
                  <a:lnTo>
                    <a:pt x="2" y="21"/>
                  </a:lnTo>
                  <a:lnTo>
                    <a:pt x="5" y="26"/>
                  </a:lnTo>
                  <a:lnTo>
                    <a:pt x="9" y="30"/>
                  </a:lnTo>
                  <a:lnTo>
                    <a:pt x="15" y="31"/>
                  </a:lnTo>
                  <a:lnTo>
                    <a:pt x="196" y="31"/>
                  </a:lnTo>
                  <a:lnTo>
                    <a:pt x="202" y="30"/>
                  </a:lnTo>
                  <a:lnTo>
                    <a:pt x="207" y="26"/>
                  </a:lnTo>
                  <a:lnTo>
                    <a:pt x="209" y="21"/>
                  </a:lnTo>
                  <a:lnTo>
                    <a:pt x="210" y="15"/>
                  </a:lnTo>
                  <a:lnTo>
                    <a:pt x="209" y="10"/>
                  </a:lnTo>
                  <a:lnTo>
                    <a:pt x="207" y="5"/>
                  </a:lnTo>
                  <a:lnTo>
                    <a:pt x="202" y="2"/>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130">
              <a:extLst>
                <a:ext uri="{FF2B5EF4-FFF2-40B4-BE49-F238E27FC236}">
                  <a16:creationId xmlns:a16="http://schemas.microsoft.com/office/drawing/2014/main" id="{3AD15262-4AEC-945F-9B7C-455A1DCC07B8}"/>
                </a:ext>
              </a:extLst>
            </p:cNvPr>
            <p:cNvSpPr>
              <a:spLocks/>
            </p:cNvSpPr>
            <p:nvPr/>
          </p:nvSpPr>
          <p:spPr bwMode="auto">
            <a:xfrm>
              <a:off x="10569575" y="1074738"/>
              <a:ext cx="66675" cy="28575"/>
            </a:xfrm>
            <a:custGeom>
              <a:avLst/>
              <a:gdLst>
                <a:gd name="T0" fmla="*/ 196 w 210"/>
                <a:gd name="T1" fmla="*/ 0 h 91"/>
                <a:gd name="T2" fmla="*/ 15 w 210"/>
                <a:gd name="T3" fmla="*/ 0 h 91"/>
                <a:gd name="T4" fmla="*/ 9 w 210"/>
                <a:gd name="T5" fmla="*/ 1 h 91"/>
                <a:gd name="T6" fmla="*/ 5 w 210"/>
                <a:gd name="T7" fmla="*/ 5 h 91"/>
                <a:gd name="T8" fmla="*/ 2 w 210"/>
                <a:gd name="T9" fmla="*/ 10 h 91"/>
                <a:gd name="T10" fmla="*/ 0 w 210"/>
                <a:gd name="T11" fmla="*/ 16 h 91"/>
                <a:gd name="T12" fmla="*/ 2 w 210"/>
                <a:gd name="T13" fmla="*/ 21 h 91"/>
                <a:gd name="T14" fmla="*/ 5 w 210"/>
                <a:gd name="T15" fmla="*/ 26 h 91"/>
                <a:gd name="T16" fmla="*/ 9 w 210"/>
                <a:gd name="T17" fmla="*/ 30 h 91"/>
                <a:gd name="T18" fmla="*/ 15 w 210"/>
                <a:gd name="T19" fmla="*/ 31 h 91"/>
                <a:gd name="T20" fmla="*/ 91 w 210"/>
                <a:gd name="T21" fmla="*/ 31 h 91"/>
                <a:gd name="T22" fmla="*/ 91 w 210"/>
                <a:gd name="T23" fmla="*/ 76 h 91"/>
                <a:gd name="T24" fmla="*/ 92 w 210"/>
                <a:gd name="T25" fmla="*/ 82 h 91"/>
                <a:gd name="T26" fmla="*/ 94 w 210"/>
                <a:gd name="T27" fmla="*/ 87 h 91"/>
                <a:gd name="T28" fmla="*/ 99 w 210"/>
                <a:gd name="T29" fmla="*/ 89 h 91"/>
                <a:gd name="T30" fmla="*/ 105 w 210"/>
                <a:gd name="T31" fmla="*/ 91 h 91"/>
                <a:gd name="T32" fmla="*/ 111 w 210"/>
                <a:gd name="T33" fmla="*/ 89 h 91"/>
                <a:gd name="T34" fmla="*/ 116 w 210"/>
                <a:gd name="T35" fmla="*/ 87 h 91"/>
                <a:gd name="T36" fmla="*/ 120 w 210"/>
                <a:gd name="T37" fmla="*/ 82 h 91"/>
                <a:gd name="T38" fmla="*/ 120 w 210"/>
                <a:gd name="T39" fmla="*/ 76 h 91"/>
                <a:gd name="T40" fmla="*/ 120 w 210"/>
                <a:gd name="T41" fmla="*/ 31 h 91"/>
                <a:gd name="T42" fmla="*/ 196 w 210"/>
                <a:gd name="T43" fmla="*/ 31 h 91"/>
                <a:gd name="T44" fmla="*/ 202 w 210"/>
                <a:gd name="T45" fmla="*/ 30 h 91"/>
                <a:gd name="T46" fmla="*/ 207 w 210"/>
                <a:gd name="T47" fmla="*/ 26 h 91"/>
                <a:gd name="T48" fmla="*/ 209 w 210"/>
                <a:gd name="T49" fmla="*/ 21 h 91"/>
                <a:gd name="T50" fmla="*/ 210 w 210"/>
                <a:gd name="T51" fmla="*/ 16 h 91"/>
                <a:gd name="T52" fmla="*/ 209 w 210"/>
                <a:gd name="T53" fmla="*/ 10 h 91"/>
                <a:gd name="T54" fmla="*/ 207 w 210"/>
                <a:gd name="T55" fmla="*/ 5 h 91"/>
                <a:gd name="T56" fmla="*/ 202 w 210"/>
                <a:gd name="T57" fmla="*/ 1 h 91"/>
                <a:gd name="T58" fmla="*/ 196 w 210"/>
                <a:gd name="T5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0" h="91">
                  <a:moveTo>
                    <a:pt x="196" y="0"/>
                  </a:moveTo>
                  <a:lnTo>
                    <a:pt x="15" y="0"/>
                  </a:lnTo>
                  <a:lnTo>
                    <a:pt x="9" y="1"/>
                  </a:lnTo>
                  <a:lnTo>
                    <a:pt x="5" y="5"/>
                  </a:lnTo>
                  <a:lnTo>
                    <a:pt x="2" y="10"/>
                  </a:lnTo>
                  <a:lnTo>
                    <a:pt x="0" y="16"/>
                  </a:lnTo>
                  <a:lnTo>
                    <a:pt x="2" y="21"/>
                  </a:lnTo>
                  <a:lnTo>
                    <a:pt x="5" y="26"/>
                  </a:lnTo>
                  <a:lnTo>
                    <a:pt x="9" y="30"/>
                  </a:lnTo>
                  <a:lnTo>
                    <a:pt x="15" y="31"/>
                  </a:lnTo>
                  <a:lnTo>
                    <a:pt x="91" y="31"/>
                  </a:lnTo>
                  <a:lnTo>
                    <a:pt x="91" y="76"/>
                  </a:lnTo>
                  <a:lnTo>
                    <a:pt x="92" y="82"/>
                  </a:lnTo>
                  <a:lnTo>
                    <a:pt x="94" y="87"/>
                  </a:lnTo>
                  <a:lnTo>
                    <a:pt x="99" y="89"/>
                  </a:lnTo>
                  <a:lnTo>
                    <a:pt x="105" y="91"/>
                  </a:lnTo>
                  <a:lnTo>
                    <a:pt x="111" y="89"/>
                  </a:lnTo>
                  <a:lnTo>
                    <a:pt x="116" y="87"/>
                  </a:lnTo>
                  <a:lnTo>
                    <a:pt x="120" y="82"/>
                  </a:lnTo>
                  <a:lnTo>
                    <a:pt x="120" y="76"/>
                  </a:lnTo>
                  <a:lnTo>
                    <a:pt x="120" y="31"/>
                  </a:lnTo>
                  <a:lnTo>
                    <a:pt x="196" y="31"/>
                  </a:lnTo>
                  <a:lnTo>
                    <a:pt x="202" y="30"/>
                  </a:lnTo>
                  <a:lnTo>
                    <a:pt x="207" y="26"/>
                  </a:lnTo>
                  <a:lnTo>
                    <a:pt x="209" y="21"/>
                  </a:lnTo>
                  <a:lnTo>
                    <a:pt x="210" y="16"/>
                  </a:lnTo>
                  <a:lnTo>
                    <a:pt x="209" y="10"/>
                  </a:lnTo>
                  <a:lnTo>
                    <a:pt x="207" y="5"/>
                  </a:lnTo>
                  <a:lnTo>
                    <a:pt x="202" y="1"/>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Text Placeholder 2">
            <a:extLst>
              <a:ext uri="{FF2B5EF4-FFF2-40B4-BE49-F238E27FC236}">
                <a16:creationId xmlns:a16="http://schemas.microsoft.com/office/drawing/2014/main" id="{45BB0F38-DAA9-17E4-4DEC-4A2258877128}"/>
              </a:ext>
            </a:extLst>
          </p:cNvPr>
          <p:cNvSpPr txBox="1">
            <a:spLocks/>
          </p:cNvSpPr>
          <p:nvPr/>
        </p:nvSpPr>
        <p:spPr>
          <a:xfrm>
            <a:off x="2093079" y="1594187"/>
            <a:ext cx="611104" cy="43088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00000"/>
              </a:lnSpc>
              <a:spcBef>
                <a:spcPts val="0"/>
              </a:spcBef>
            </a:pPr>
            <a:r>
              <a:rPr lang="en-US" sz="2800" dirty="0">
                <a:solidFill>
                  <a:schemeClr val="accent1">
                    <a:lumMod val="50000"/>
                  </a:schemeClr>
                </a:solidFill>
                <a:latin typeface="Segoe UI Semibold" panose="020B0702040204020203" pitchFamily="34" charset="0"/>
                <a:cs typeface="Segoe UI Semibold" panose="020B0702040204020203" pitchFamily="34" charset="0"/>
              </a:rPr>
              <a:t>SO</a:t>
            </a:r>
          </a:p>
        </p:txBody>
      </p:sp>
      <p:sp>
        <p:nvSpPr>
          <p:cNvPr id="14" name="Rectangle 13">
            <a:extLst>
              <a:ext uri="{FF2B5EF4-FFF2-40B4-BE49-F238E27FC236}">
                <a16:creationId xmlns:a16="http://schemas.microsoft.com/office/drawing/2014/main" id="{635FA932-F8DB-3DBE-4EC0-E1204C688D3C}"/>
              </a:ext>
            </a:extLst>
          </p:cNvPr>
          <p:cNvSpPr/>
          <p:nvPr/>
        </p:nvSpPr>
        <p:spPr>
          <a:xfrm rot="2700000">
            <a:off x="4304870" y="1253391"/>
            <a:ext cx="1130013" cy="1130013"/>
          </a:xfrm>
          <a:prstGeom prst="rect">
            <a:avLst/>
          </a:prstGeom>
          <a:solidFill>
            <a:schemeClr val="accent1">
              <a:lumMod val="50000"/>
            </a:schemeClr>
          </a:solidFill>
          <a:ln>
            <a:noFill/>
          </a:ln>
          <a:scene3d>
            <a:camera prst="orthographicFront"/>
            <a:lightRig rig="threePt" dir="t"/>
          </a:scene3d>
          <a:sp3d>
            <a:bevelT prst="relaxedInset"/>
          </a:sp3d>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25F56448-1504-CA8E-195F-3DE7938E9C43}"/>
              </a:ext>
            </a:extLst>
          </p:cNvPr>
          <p:cNvSpPr/>
          <p:nvPr/>
        </p:nvSpPr>
        <p:spPr>
          <a:xfrm rot="2700000">
            <a:off x="4474197" y="1429866"/>
            <a:ext cx="782028" cy="782028"/>
          </a:xfrm>
          <a:prstGeom prst="rect">
            <a:avLst/>
          </a:prstGeom>
          <a:solidFill>
            <a:schemeClr val="accent1">
              <a:lumMod val="50000"/>
            </a:schemeClr>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6" name="Snip Diagonal Corner Rectangle 82">
            <a:extLst>
              <a:ext uri="{FF2B5EF4-FFF2-40B4-BE49-F238E27FC236}">
                <a16:creationId xmlns:a16="http://schemas.microsoft.com/office/drawing/2014/main" id="{DDB8AAC0-C246-C561-6552-3981E73DE2A0}"/>
              </a:ext>
            </a:extLst>
          </p:cNvPr>
          <p:cNvSpPr/>
          <p:nvPr/>
        </p:nvSpPr>
        <p:spPr>
          <a:xfrm flipH="1">
            <a:off x="3773645" y="1995138"/>
            <a:ext cx="2192462" cy="4756722"/>
          </a:xfrm>
          <a:prstGeom prst="snip2DiagRect">
            <a:avLst>
              <a:gd name="adj1" fmla="val 0"/>
              <a:gd name="adj2" fmla="val 21555"/>
            </a:avLst>
          </a:prstGeom>
          <a:gradFill flip="none" rotWithShape="1">
            <a:gsLst>
              <a:gs pos="100000">
                <a:srgbClr val="69AFC0"/>
              </a:gs>
              <a:gs pos="0">
                <a:srgbClr val="12568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7" name="Freeform 83">
            <a:extLst>
              <a:ext uri="{FF2B5EF4-FFF2-40B4-BE49-F238E27FC236}">
                <a16:creationId xmlns:a16="http://schemas.microsoft.com/office/drawing/2014/main" id="{7543A05E-16FE-BE94-CF4D-C72A19344144}"/>
              </a:ext>
            </a:extLst>
          </p:cNvPr>
          <p:cNvSpPr/>
          <p:nvPr/>
        </p:nvSpPr>
        <p:spPr>
          <a:xfrm rot="18900000" flipH="1">
            <a:off x="4304870" y="1253391"/>
            <a:ext cx="1130013" cy="1130013"/>
          </a:xfrm>
          <a:custGeom>
            <a:avLst/>
            <a:gdLst>
              <a:gd name="connsiteX0" fmla="*/ 0 w 1130013"/>
              <a:gd name="connsiteY0" fmla="*/ 0 h 1130013"/>
              <a:gd name="connsiteX1" fmla="*/ 6598 w 1130013"/>
              <a:gd name="connsiteY1" fmla="*/ 0 h 1130013"/>
              <a:gd name="connsiteX2" fmla="*/ 1130013 w 1130013"/>
              <a:gd name="connsiteY2" fmla="*/ 1123415 h 1130013"/>
              <a:gd name="connsiteX3" fmla="*/ 1130013 w 1130013"/>
              <a:gd name="connsiteY3" fmla="*/ 1130013 h 1130013"/>
              <a:gd name="connsiteX4" fmla="*/ 0 w 1130013"/>
              <a:gd name="connsiteY4" fmla="*/ 1130013 h 113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013" h="1130013">
                <a:moveTo>
                  <a:pt x="0" y="0"/>
                </a:moveTo>
                <a:lnTo>
                  <a:pt x="6598" y="0"/>
                </a:lnTo>
                <a:lnTo>
                  <a:pt x="1130013" y="1123415"/>
                </a:lnTo>
                <a:lnTo>
                  <a:pt x="1130013" y="1130013"/>
                </a:lnTo>
                <a:lnTo>
                  <a:pt x="0" y="1130013"/>
                </a:lnTo>
                <a:close/>
              </a:path>
            </a:pathLst>
          </a:custGeom>
          <a:solidFill>
            <a:schemeClr val="accent1">
              <a:lumMod val="50000"/>
            </a:schemeClr>
          </a:solidFill>
          <a:ln>
            <a:noFill/>
          </a:ln>
          <a:scene3d>
            <a:camera prst="orthographicFront"/>
            <a:lightRig rig="threePt" dir="t"/>
          </a:scene3d>
          <a:sp3d>
            <a:bevelT/>
          </a:sp3d>
        </p:spPr>
        <p:txBody>
          <a:bodyPr vert="horz" wrap="square" lIns="91440" tIns="45720" rIns="91440" bIns="45720" numCol="1" anchor="t" anchorCtr="0" compatLnSpc="1">
            <a:prstTxWarp prst="textNoShape">
              <a:avLst/>
            </a:prstTxWarp>
          </a:bodyPr>
          <a:lstStyle/>
          <a:p>
            <a:endParaRPr lang="en-US"/>
          </a:p>
        </p:txBody>
      </p:sp>
      <p:sp>
        <p:nvSpPr>
          <p:cNvPr id="18" name="Text Placeholder 2">
            <a:extLst>
              <a:ext uri="{FF2B5EF4-FFF2-40B4-BE49-F238E27FC236}">
                <a16:creationId xmlns:a16="http://schemas.microsoft.com/office/drawing/2014/main" id="{94444DE8-A0F6-0F51-BDE0-294F96641E5D}"/>
              </a:ext>
            </a:extLst>
          </p:cNvPr>
          <p:cNvSpPr txBox="1">
            <a:spLocks/>
          </p:cNvSpPr>
          <p:nvPr/>
        </p:nvSpPr>
        <p:spPr>
          <a:xfrm>
            <a:off x="3878228" y="2612659"/>
            <a:ext cx="2008235" cy="3488134"/>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ctr">
              <a:lnSpc>
                <a:spcPts val="1700"/>
              </a:lnSpc>
              <a:spcBef>
                <a:spcPts val="0"/>
              </a:spcBef>
              <a:buFont typeface="+mj-lt"/>
              <a:buAutoNum type="arabicPeriod"/>
            </a:pPr>
            <a:r>
              <a:rPr lang="en-US" sz="1600" dirty="0">
                <a:solidFill>
                  <a:schemeClr val="bg1"/>
                </a:solidFill>
              </a:rPr>
              <a:t>Enhance job stability through long-term incentive policies.</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Develop an attractive work environment to reduce external competition for skilled employees.</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Improve promotion policies to ensure high-performing employees stay. </a:t>
            </a:r>
            <a:endParaRPr lang="en-US" sz="1600" dirty="0">
              <a:solidFill>
                <a:schemeClr val="bg1"/>
              </a:solidFill>
              <a:latin typeface="Segoe UI" panose="020B0502040204020203" pitchFamily="34" charset="0"/>
              <a:cs typeface="Segoe UI" panose="020B0502040204020203" pitchFamily="34" charset="0"/>
            </a:endParaRPr>
          </a:p>
        </p:txBody>
      </p:sp>
      <p:sp>
        <p:nvSpPr>
          <p:cNvPr id="19" name="Text Placeholder 2">
            <a:extLst>
              <a:ext uri="{FF2B5EF4-FFF2-40B4-BE49-F238E27FC236}">
                <a16:creationId xmlns:a16="http://schemas.microsoft.com/office/drawing/2014/main" id="{75F3ACB8-8EB6-3AB9-E734-A23A866B4464}"/>
              </a:ext>
            </a:extLst>
          </p:cNvPr>
          <p:cNvSpPr txBox="1">
            <a:spLocks/>
          </p:cNvSpPr>
          <p:nvPr/>
        </p:nvSpPr>
        <p:spPr>
          <a:xfrm>
            <a:off x="4969500" y="1571637"/>
            <a:ext cx="438772" cy="43088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00000"/>
              </a:lnSpc>
              <a:spcBef>
                <a:spcPts val="0"/>
              </a:spcBef>
            </a:pPr>
            <a:r>
              <a:rPr lang="en-US" sz="2800" dirty="0">
                <a:solidFill>
                  <a:schemeClr val="bg1"/>
                </a:solidFill>
                <a:latin typeface="Segoe UI Semibold" panose="020B0702040204020203" pitchFamily="34" charset="0"/>
                <a:cs typeface="Segoe UI Semibold" panose="020B0702040204020203" pitchFamily="34" charset="0"/>
              </a:rPr>
              <a:t>ST</a:t>
            </a:r>
          </a:p>
        </p:txBody>
      </p:sp>
      <p:grpSp>
        <p:nvGrpSpPr>
          <p:cNvPr id="20" name="Group 19">
            <a:extLst>
              <a:ext uri="{FF2B5EF4-FFF2-40B4-BE49-F238E27FC236}">
                <a16:creationId xmlns:a16="http://schemas.microsoft.com/office/drawing/2014/main" id="{DE24CEB7-9F20-EED1-E551-6025937DBC89}"/>
              </a:ext>
            </a:extLst>
          </p:cNvPr>
          <p:cNvGrpSpPr/>
          <p:nvPr/>
        </p:nvGrpSpPr>
        <p:grpSpPr>
          <a:xfrm>
            <a:off x="4559967" y="6152566"/>
            <a:ext cx="619820" cy="571340"/>
            <a:chOff x="4313201" y="1920875"/>
            <a:chExt cx="284163" cy="261938"/>
          </a:xfrm>
          <a:solidFill>
            <a:srgbClr val="B0F7F4"/>
          </a:solidFill>
          <a:effectLst/>
        </p:grpSpPr>
        <p:sp>
          <p:nvSpPr>
            <p:cNvPr id="21" name="Freeform 3131">
              <a:extLst>
                <a:ext uri="{FF2B5EF4-FFF2-40B4-BE49-F238E27FC236}">
                  <a16:creationId xmlns:a16="http://schemas.microsoft.com/office/drawing/2014/main" id="{5732C039-4DE1-729B-A4EE-CF73EBC3F4B8}"/>
                </a:ext>
              </a:extLst>
            </p:cNvPr>
            <p:cNvSpPr>
              <a:spLocks/>
            </p:cNvSpPr>
            <p:nvPr/>
          </p:nvSpPr>
          <p:spPr bwMode="auto">
            <a:xfrm>
              <a:off x="4313201" y="1920875"/>
              <a:ext cx="236538" cy="200025"/>
            </a:xfrm>
            <a:custGeom>
              <a:avLst/>
              <a:gdLst>
                <a:gd name="T0" fmla="*/ 599 w 599"/>
                <a:gd name="T1" fmla="*/ 12 h 503"/>
                <a:gd name="T2" fmla="*/ 599 w 599"/>
                <a:gd name="T3" fmla="*/ 7 h 503"/>
                <a:gd name="T4" fmla="*/ 595 w 599"/>
                <a:gd name="T5" fmla="*/ 3 h 503"/>
                <a:gd name="T6" fmla="*/ 592 w 599"/>
                <a:gd name="T7" fmla="*/ 1 h 503"/>
                <a:gd name="T8" fmla="*/ 587 w 599"/>
                <a:gd name="T9" fmla="*/ 0 h 503"/>
                <a:gd name="T10" fmla="*/ 12 w 599"/>
                <a:gd name="T11" fmla="*/ 0 h 503"/>
                <a:gd name="T12" fmla="*/ 8 w 599"/>
                <a:gd name="T13" fmla="*/ 1 h 503"/>
                <a:gd name="T14" fmla="*/ 4 w 599"/>
                <a:gd name="T15" fmla="*/ 3 h 503"/>
                <a:gd name="T16" fmla="*/ 2 w 599"/>
                <a:gd name="T17" fmla="*/ 7 h 503"/>
                <a:gd name="T18" fmla="*/ 0 w 599"/>
                <a:gd name="T19" fmla="*/ 12 h 503"/>
                <a:gd name="T20" fmla="*/ 0 w 599"/>
                <a:gd name="T21" fmla="*/ 371 h 503"/>
                <a:gd name="T22" fmla="*/ 2 w 599"/>
                <a:gd name="T23" fmla="*/ 376 h 503"/>
                <a:gd name="T24" fmla="*/ 4 w 599"/>
                <a:gd name="T25" fmla="*/ 379 h 503"/>
                <a:gd name="T26" fmla="*/ 8 w 599"/>
                <a:gd name="T27" fmla="*/ 382 h 503"/>
                <a:gd name="T28" fmla="*/ 12 w 599"/>
                <a:gd name="T29" fmla="*/ 383 h 503"/>
                <a:gd name="T30" fmla="*/ 96 w 599"/>
                <a:gd name="T31" fmla="*/ 383 h 503"/>
                <a:gd name="T32" fmla="*/ 96 w 599"/>
                <a:gd name="T33" fmla="*/ 490 h 503"/>
                <a:gd name="T34" fmla="*/ 97 w 599"/>
                <a:gd name="T35" fmla="*/ 493 h 503"/>
                <a:gd name="T36" fmla="*/ 98 w 599"/>
                <a:gd name="T37" fmla="*/ 497 h 503"/>
                <a:gd name="T38" fmla="*/ 100 w 599"/>
                <a:gd name="T39" fmla="*/ 499 h 503"/>
                <a:gd name="T40" fmla="*/ 104 w 599"/>
                <a:gd name="T41" fmla="*/ 502 h 503"/>
                <a:gd name="T42" fmla="*/ 106 w 599"/>
                <a:gd name="T43" fmla="*/ 502 h 503"/>
                <a:gd name="T44" fmla="*/ 109 w 599"/>
                <a:gd name="T45" fmla="*/ 503 h 503"/>
                <a:gd name="T46" fmla="*/ 112 w 599"/>
                <a:gd name="T47" fmla="*/ 502 h 503"/>
                <a:gd name="T48" fmla="*/ 117 w 599"/>
                <a:gd name="T49" fmla="*/ 499 h 503"/>
                <a:gd name="T50" fmla="*/ 232 w 599"/>
                <a:gd name="T51" fmla="*/ 383 h 503"/>
                <a:gd name="T52" fmla="*/ 288 w 599"/>
                <a:gd name="T53" fmla="*/ 383 h 503"/>
                <a:gd name="T54" fmla="*/ 288 w 599"/>
                <a:gd name="T55" fmla="*/ 251 h 503"/>
                <a:gd name="T56" fmla="*/ 288 w 599"/>
                <a:gd name="T57" fmla="*/ 246 h 503"/>
                <a:gd name="T58" fmla="*/ 291 w 599"/>
                <a:gd name="T59" fmla="*/ 242 h 503"/>
                <a:gd name="T60" fmla="*/ 295 w 599"/>
                <a:gd name="T61" fmla="*/ 240 h 503"/>
                <a:gd name="T62" fmla="*/ 300 w 599"/>
                <a:gd name="T63" fmla="*/ 239 h 503"/>
                <a:gd name="T64" fmla="*/ 599 w 599"/>
                <a:gd name="T65" fmla="*/ 239 h 503"/>
                <a:gd name="T66" fmla="*/ 599 w 599"/>
                <a:gd name="T67" fmla="*/ 1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9" h="503">
                  <a:moveTo>
                    <a:pt x="599" y="12"/>
                  </a:moveTo>
                  <a:lnTo>
                    <a:pt x="599" y="7"/>
                  </a:lnTo>
                  <a:lnTo>
                    <a:pt x="595" y="3"/>
                  </a:lnTo>
                  <a:lnTo>
                    <a:pt x="592" y="1"/>
                  </a:lnTo>
                  <a:lnTo>
                    <a:pt x="587" y="0"/>
                  </a:lnTo>
                  <a:lnTo>
                    <a:pt x="12" y="0"/>
                  </a:lnTo>
                  <a:lnTo>
                    <a:pt x="8" y="1"/>
                  </a:lnTo>
                  <a:lnTo>
                    <a:pt x="4" y="3"/>
                  </a:lnTo>
                  <a:lnTo>
                    <a:pt x="2" y="7"/>
                  </a:lnTo>
                  <a:lnTo>
                    <a:pt x="0" y="12"/>
                  </a:lnTo>
                  <a:lnTo>
                    <a:pt x="0" y="371"/>
                  </a:lnTo>
                  <a:lnTo>
                    <a:pt x="2" y="376"/>
                  </a:lnTo>
                  <a:lnTo>
                    <a:pt x="4" y="379"/>
                  </a:lnTo>
                  <a:lnTo>
                    <a:pt x="8" y="382"/>
                  </a:lnTo>
                  <a:lnTo>
                    <a:pt x="12" y="383"/>
                  </a:lnTo>
                  <a:lnTo>
                    <a:pt x="96" y="383"/>
                  </a:lnTo>
                  <a:lnTo>
                    <a:pt x="96" y="490"/>
                  </a:lnTo>
                  <a:lnTo>
                    <a:pt x="97" y="493"/>
                  </a:lnTo>
                  <a:lnTo>
                    <a:pt x="98" y="497"/>
                  </a:lnTo>
                  <a:lnTo>
                    <a:pt x="100" y="499"/>
                  </a:lnTo>
                  <a:lnTo>
                    <a:pt x="104" y="502"/>
                  </a:lnTo>
                  <a:lnTo>
                    <a:pt x="106" y="502"/>
                  </a:lnTo>
                  <a:lnTo>
                    <a:pt x="109" y="503"/>
                  </a:lnTo>
                  <a:lnTo>
                    <a:pt x="112" y="502"/>
                  </a:lnTo>
                  <a:lnTo>
                    <a:pt x="117" y="499"/>
                  </a:lnTo>
                  <a:lnTo>
                    <a:pt x="232" y="383"/>
                  </a:lnTo>
                  <a:lnTo>
                    <a:pt x="288" y="383"/>
                  </a:lnTo>
                  <a:lnTo>
                    <a:pt x="288" y="251"/>
                  </a:lnTo>
                  <a:lnTo>
                    <a:pt x="288" y="246"/>
                  </a:lnTo>
                  <a:lnTo>
                    <a:pt x="291" y="242"/>
                  </a:lnTo>
                  <a:lnTo>
                    <a:pt x="295" y="240"/>
                  </a:lnTo>
                  <a:lnTo>
                    <a:pt x="300" y="239"/>
                  </a:lnTo>
                  <a:lnTo>
                    <a:pt x="599" y="239"/>
                  </a:lnTo>
                  <a:lnTo>
                    <a:pt x="59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132">
              <a:extLst>
                <a:ext uri="{FF2B5EF4-FFF2-40B4-BE49-F238E27FC236}">
                  <a16:creationId xmlns:a16="http://schemas.microsoft.com/office/drawing/2014/main" id="{FC0A6390-C3C8-B460-2451-48ACEC7CC4C5}"/>
                </a:ext>
              </a:extLst>
            </p:cNvPr>
            <p:cNvSpPr>
              <a:spLocks/>
            </p:cNvSpPr>
            <p:nvPr/>
          </p:nvSpPr>
          <p:spPr bwMode="auto">
            <a:xfrm>
              <a:off x="4437026" y="2025650"/>
              <a:ext cx="160338" cy="157163"/>
            </a:xfrm>
            <a:custGeom>
              <a:avLst/>
              <a:gdLst>
                <a:gd name="T0" fmla="*/ 395 w 407"/>
                <a:gd name="T1" fmla="*/ 0 h 394"/>
                <a:gd name="T2" fmla="*/ 12 w 407"/>
                <a:gd name="T3" fmla="*/ 0 h 394"/>
                <a:gd name="T4" fmla="*/ 0 w 407"/>
                <a:gd name="T5" fmla="*/ 0 h 394"/>
                <a:gd name="T6" fmla="*/ 0 w 407"/>
                <a:gd name="T7" fmla="*/ 11 h 394"/>
                <a:gd name="T8" fmla="*/ 0 w 407"/>
                <a:gd name="T9" fmla="*/ 252 h 394"/>
                <a:gd name="T10" fmla="*/ 0 w 407"/>
                <a:gd name="T11" fmla="*/ 255 h 394"/>
                <a:gd name="T12" fmla="*/ 4 w 407"/>
                <a:gd name="T13" fmla="*/ 260 h 394"/>
                <a:gd name="T14" fmla="*/ 7 w 407"/>
                <a:gd name="T15" fmla="*/ 262 h 394"/>
                <a:gd name="T16" fmla="*/ 12 w 407"/>
                <a:gd name="T17" fmla="*/ 264 h 394"/>
                <a:gd name="T18" fmla="*/ 193 w 407"/>
                <a:gd name="T19" fmla="*/ 264 h 394"/>
                <a:gd name="T20" fmla="*/ 198 w 407"/>
                <a:gd name="T21" fmla="*/ 264 h 394"/>
                <a:gd name="T22" fmla="*/ 314 w 407"/>
                <a:gd name="T23" fmla="*/ 391 h 394"/>
                <a:gd name="T24" fmla="*/ 319 w 407"/>
                <a:gd name="T25" fmla="*/ 394 h 394"/>
                <a:gd name="T26" fmla="*/ 324 w 407"/>
                <a:gd name="T27" fmla="*/ 394 h 394"/>
                <a:gd name="T28" fmla="*/ 325 w 407"/>
                <a:gd name="T29" fmla="*/ 394 h 394"/>
                <a:gd name="T30" fmla="*/ 327 w 407"/>
                <a:gd name="T31" fmla="*/ 394 h 394"/>
                <a:gd name="T32" fmla="*/ 331 w 407"/>
                <a:gd name="T33" fmla="*/ 392 h 394"/>
                <a:gd name="T34" fmla="*/ 333 w 407"/>
                <a:gd name="T35" fmla="*/ 390 h 394"/>
                <a:gd name="T36" fmla="*/ 334 w 407"/>
                <a:gd name="T37" fmla="*/ 386 h 394"/>
                <a:gd name="T38" fmla="*/ 336 w 407"/>
                <a:gd name="T39" fmla="*/ 383 h 394"/>
                <a:gd name="T40" fmla="*/ 336 w 407"/>
                <a:gd name="T41" fmla="*/ 276 h 394"/>
                <a:gd name="T42" fmla="*/ 336 w 407"/>
                <a:gd name="T43" fmla="*/ 264 h 394"/>
                <a:gd name="T44" fmla="*/ 347 w 407"/>
                <a:gd name="T45" fmla="*/ 264 h 394"/>
                <a:gd name="T46" fmla="*/ 395 w 407"/>
                <a:gd name="T47" fmla="*/ 264 h 394"/>
                <a:gd name="T48" fmla="*/ 400 w 407"/>
                <a:gd name="T49" fmla="*/ 262 h 394"/>
                <a:gd name="T50" fmla="*/ 403 w 407"/>
                <a:gd name="T51" fmla="*/ 260 h 394"/>
                <a:gd name="T52" fmla="*/ 406 w 407"/>
                <a:gd name="T53" fmla="*/ 257 h 394"/>
                <a:gd name="T54" fmla="*/ 407 w 407"/>
                <a:gd name="T55" fmla="*/ 252 h 394"/>
                <a:gd name="T56" fmla="*/ 407 w 407"/>
                <a:gd name="T57" fmla="*/ 11 h 394"/>
                <a:gd name="T58" fmla="*/ 406 w 407"/>
                <a:gd name="T59" fmla="*/ 7 h 394"/>
                <a:gd name="T60" fmla="*/ 403 w 407"/>
                <a:gd name="T61" fmla="*/ 3 h 394"/>
                <a:gd name="T62" fmla="*/ 400 w 407"/>
                <a:gd name="T63" fmla="*/ 1 h 394"/>
                <a:gd name="T64" fmla="*/ 395 w 407"/>
                <a:gd name="T65"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7" h="394">
                  <a:moveTo>
                    <a:pt x="395" y="0"/>
                  </a:moveTo>
                  <a:lnTo>
                    <a:pt x="12" y="0"/>
                  </a:lnTo>
                  <a:lnTo>
                    <a:pt x="0" y="0"/>
                  </a:lnTo>
                  <a:lnTo>
                    <a:pt x="0" y="11"/>
                  </a:lnTo>
                  <a:lnTo>
                    <a:pt x="0" y="252"/>
                  </a:lnTo>
                  <a:lnTo>
                    <a:pt x="0" y="255"/>
                  </a:lnTo>
                  <a:lnTo>
                    <a:pt x="4" y="260"/>
                  </a:lnTo>
                  <a:lnTo>
                    <a:pt x="7" y="262"/>
                  </a:lnTo>
                  <a:lnTo>
                    <a:pt x="12" y="264"/>
                  </a:lnTo>
                  <a:lnTo>
                    <a:pt x="193" y="264"/>
                  </a:lnTo>
                  <a:lnTo>
                    <a:pt x="198" y="264"/>
                  </a:lnTo>
                  <a:lnTo>
                    <a:pt x="314" y="391"/>
                  </a:lnTo>
                  <a:lnTo>
                    <a:pt x="319" y="394"/>
                  </a:lnTo>
                  <a:lnTo>
                    <a:pt x="324" y="394"/>
                  </a:lnTo>
                  <a:lnTo>
                    <a:pt x="325" y="394"/>
                  </a:lnTo>
                  <a:lnTo>
                    <a:pt x="327" y="394"/>
                  </a:lnTo>
                  <a:lnTo>
                    <a:pt x="331" y="392"/>
                  </a:lnTo>
                  <a:lnTo>
                    <a:pt x="333" y="390"/>
                  </a:lnTo>
                  <a:lnTo>
                    <a:pt x="334" y="386"/>
                  </a:lnTo>
                  <a:lnTo>
                    <a:pt x="336" y="383"/>
                  </a:lnTo>
                  <a:lnTo>
                    <a:pt x="336" y="276"/>
                  </a:lnTo>
                  <a:lnTo>
                    <a:pt x="336" y="264"/>
                  </a:lnTo>
                  <a:lnTo>
                    <a:pt x="347" y="264"/>
                  </a:lnTo>
                  <a:lnTo>
                    <a:pt x="395" y="264"/>
                  </a:lnTo>
                  <a:lnTo>
                    <a:pt x="400" y="262"/>
                  </a:lnTo>
                  <a:lnTo>
                    <a:pt x="403" y="260"/>
                  </a:lnTo>
                  <a:lnTo>
                    <a:pt x="406" y="257"/>
                  </a:lnTo>
                  <a:lnTo>
                    <a:pt x="407" y="252"/>
                  </a:lnTo>
                  <a:lnTo>
                    <a:pt x="407" y="11"/>
                  </a:lnTo>
                  <a:lnTo>
                    <a:pt x="406" y="7"/>
                  </a:lnTo>
                  <a:lnTo>
                    <a:pt x="403" y="3"/>
                  </a:lnTo>
                  <a:lnTo>
                    <a:pt x="400" y="1"/>
                  </a:lnTo>
                  <a:lnTo>
                    <a:pt x="3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Rectangle 22">
            <a:extLst>
              <a:ext uri="{FF2B5EF4-FFF2-40B4-BE49-F238E27FC236}">
                <a16:creationId xmlns:a16="http://schemas.microsoft.com/office/drawing/2014/main" id="{E46B23A1-27B8-1088-E7A8-3B46C7E0FC75}"/>
              </a:ext>
            </a:extLst>
          </p:cNvPr>
          <p:cNvSpPr/>
          <p:nvPr/>
        </p:nvSpPr>
        <p:spPr>
          <a:xfrm rot="2700000">
            <a:off x="7086055" y="1257201"/>
            <a:ext cx="1130013" cy="1130013"/>
          </a:xfrm>
          <a:prstGeom prst="rect">
            <a:avLst/>
          </a:prstGeom>
          <a:gradFill flip="none" rotWithShape="1">
            <a:gsLst>
              <a:gs pos="100000">
                <a:srgbClr val="4186A2"/>
              </a:gs>
              <a:gs pos="0">
                <a:srgbClr val="B0F7F4"/>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4" name="Rectangle 23">
            <a:extLst>
              <a:ext uri="{FF2B5EF4-FFF2-40B4-BE49-F238E27FC236}">
                <a16:creationId xmlns:a16="http://schemas.microsoft.com/office/drawing/2014/main" id="{5130D1FF-8D66-D5CA-D436-2CE32DB5D6DC}"/>
              </a:ext>
            </a:extLst>
          </p:cNvPr>
          <p:cNvSpPr/>
          <p:nvPr/>
        </p:nvSpPr>
        <p:spPr>
          <a:xfrm rot="2700000">
            <a:off x="7264752" y="1435898"/>
            <a:ext cx="772618" cy="772618"/>
          </a:xfrm>
          <a:prstGeom prst="rect">
            <a:avLst/>
          </a:prstGeom>
          <a:gradFill flip="none" rotWithShape="1">
            <a:gsLst>
              <a:gs pos="100000">
                <a:srgbClr val="4186A2"/>
              </a:gs>
              <a:gs pos="0">
                <a:srgbClr val="B0F7F4"/>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Snip Diagonal Corner Rectangle 94">
            <a:extLst>
              <a:ext uri="{FF2B5EF4-FFF2-40B4-BE49-F238E27FC236}">
                <a16:creationId xmlns:a16="http://schemas.microsoft.com/office/drawing/2014/main" id="{9DFA13C8-432C-56D9-D08F-0B6A4B41FFFC}"/>
              </a:ext>
            </a:extLst>
          </p:cNvPr>
          <p:cNvSpPr/>
          <p:nvPr/>
        </p:nvSpPr>
        <p:spPr>
          <a:xfrm flipH="1">
            <a:off x="6554830" y="1998947"/>
            <a:ext cx="2192462" cy="4756721"/>
          </a:xfrm>
          <a:prstGeom prst="snip2DiagRect">
            <a:avLst>
              <a:gd name="adj1" fmla="val 0"/>
              <a:gd name="adj2" fmla="val 21555"/>
            </a:avLst>
          </a:prstGeom>
          <a:gradFill flip="none" rotWithShape="1">
            <a:gsLst>
              <a:gs pos="100000">
                <a:srgbClr val="69AFC0"/>
              </a:gs>
              <a:gs pos="0">
                <a:srgbClr val="12568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6" name="Freeform 95">
            <a:extLst>
              <a:ext uri="{FF2B5EF4-FFF2-40B4-BE49-F238E27FC236}">
                <a16:creationId xmlns:a16="http://schemas.microsoft.com/office/drawing/2014/main" id="{1445EC82-7A06-0940-1BF5-31E58B390D23}"/>
              </a:ext>
            </a:extLst>
          </p:cNvPr>
          <p:cNvSpPr/>
          <p:nvPr/>
        </p:nvSpPr>
        <p:spPr>
          <a:xfrm rot="18900000" flipH="1">
            <a:off x="7086055" y="1257201"/>
            <a:ext cx="1130013" cy="1130013"/>
          </a:xfrm>
          <a:custGeom>
            <a:avLst/>
            <a:gdLst>
              <a:gd name="connsiteX0" fmla="*/ 0 w 1130013"/>
              <a:gd name="connsiteY0" fmla="*/ 0 h 1130013"/>
              <a:gd name="connsiteX1" fmla="*/ 6598 w 1130013"/>
              <a:gd name="connsiteY1" fmla="*/ 0 h 1130013"/>
              <a:gd name="connsiteX2" fmla="*/ 1130013 w 1130013"/>
              <a:gd name="connsiteY2" fmla="*/ 1123415 h 1130013"/>
              <a:gd name="connsiteX3" fmla="*/ 1130013 w 1130013"/>
              <a:gd name="connsiteY3" fmla="*/ 1130013 h 1130013"/>
              <a:gd name="connsiteX4" fmla="*/ 0 w 1130013"/>
              <a:gd name="connsiteY4" fmla="*/ 1130013 h 113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013" h="1130013">
                <a:moveTo>
                  <a:pt x="0" y="0"/>
                </a:moveTo>
                <a:lnTo>
                  <a:pt x="6598" y="0"/>
                </a:lnTo>
                <a:lnTo>
                  <a:pt x="1130013" y="1123415"/>
                </a:lnTo>
                <a:lnTo>
                  <a:pt x="1130013" y="1130013"/>
                </a:lnTo>
                <a:lnTo>
                  <a:pt x="0" y="1130013"/>
                </a:lnTo>
                <a:close/>
              </a:path>
            </a:pathLst>
          </a:cu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sp>
        <p:nvSpPr>
          <p:cNvPr id="27" name="Text Placeholder 2">
            <a:extLst>
              <a:ext uri="{FF2B5EF4-FFF2-40B4-BE49-F238E27FC236}">
                <a16:creationId xmlns:a16="http://schemas.microsoft.com/office/drawing/2014/main" id="{16306F81-2145-1BA6-9640-AD7EE0E590AF}"/>
              </a:ext>
            </a:extLst>
          </p:cNvPr>
          <p:cNvSpPr txBox="1">
            <a:spLocks/>
          </p:cNvSpPr>
          <p:nvPr/>
        </p:nvSpPr>
        <p:spPr>
          <a:xfrm>
            <a:off x="6646831" y="2681780"/>
            <a:ext cx="2002418" cy="3488134"/>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ctr">
              <a:lnSpc>
                <a:spcPts val="1700"/>
              </a:lnSpc>
              <a:spcBef>
                <a:spcPts val="0"/>
              </a:spcBef>
              <a:buFont typeface="+mj-lt"/>
              <a:buAutoNum type="arabicPeriod"/>
            </a:pPr>
            <a:r>
              <a:rPr lang="en-US" sz="1600" dirty="0">
                <a:solidFill>
                  <a:schemeClr val="bg1"/>
                </a:solidFill>
              </a:rPr>
              <a:t>Improve financial incentives and rewards to create a more competitive work environment.</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Implement sustainable professional development plans to empower employees.</a:t>
            </a:r>
          </a:p>
          <a:p>
            <a:pPr marL="342900" indent="-342900" algn="ctr">
              <a:lnSpc>
                <a:spcPts val="1700"/>
              </a:lnSpc>
              <a:spcBef>
                <a:spcPts val="0"/>
              </a:spcBef>
              <a:buFont typeface="+mj-lt"/>
              <a:buAutoNum type="arabicPeriod"/>
            </a:pPr>
            <a:endParaRPr lang="en-US" sz="1600" dirty="0">
              <a:solidFill>
                <a:schemeClr val="bg1"/>
              </a:solidFill>
            </a:endParaRPr>
          </a:p>
          <a:p>
            <a:pPr marL="342900" indent="-342900" algn="ctr">
              <a:lnSpc>
                <a:spcPts val="1700"/>
              </a:lnSpc>
              <a:spcBef>
                <a:spcPts val="0"/>
              </a:spcBef>
              <a:buFont typeface="+mj-lt"/>
              <a:buAutoNum type="arabicPeriod"/>
            </a:pPr>
            <a:r>
              <a:rPr lang="en-US" sz="1600" dirty="0">
                <a:solidFill>
                  <a:schemeClr val="bg1"/>
                </a:solidFill>
              </a:rPr>
              <a:t>Enhance work-life balance through flexible policies. </a:t>
            </a:r>
            <a:endParaRPr lang="en-US" sz="1600" dirty="0">
              <a:solidFill>
                <a:schemeClr val="bg1"/>
              </a:solidFill>
              <a:latin typeface="Segoe UI" panose="020B0502040204020203" pitchFamily="34" charset="0"/>
              <a:cs typeface="Segoe UI" panose="020B0502040204020203" pitchFamily="34" charset="0"/>
            </a:endParaRPr>
          </a:p>
        </p:txBody>
      </p:sp>
      <p:sp>
        <p:nvSpPr>
          <p:cNvPr id="28" name="Text Placeholder 2">
            <a:extLst>
              <a:ext uri="{FF2B5EF4-FFF2-40B4-BE49-F238E27FC236}">
                <a16:creationId xmlns:a16="http://schemas.microsoft.com/office/drawing/2014/main" id="{58D24E27-29F3-8681-80A8-F342CE5225D5}"/>
              </a:ext>
            </a:extLst>
          </p:cNvPr>
          <p:cNvSpPr txBox="1">
            <a:spLocks/>
          </p:cNvSpPr>
          <p:nvPr/>
        </p:nvSpPr>
        <p:spPr>
          <a:xfrm>
            <a:off x="7533137" y="1575447"/>
            <a:ext cx="916964" cy="43088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00000"/>
              </a:lnSpc>
              <a:spcBef>
                <a:spcPts val="0"/>
              </a:spcBef>
            </a:pPr>
            <a:r>
              <a:rPr lang="en-US" sz="2800" b="1" dirty="0">
                <a:solidFill>
                  <a:schemeClr val="accent1">
                    <a:lumMod val="50000"/>
                  </a:schemeClr>
                </a:solidFill>
                <a:latin typeface="Segoe UI Semibold" panose="020B0702040204020203" pitchFamily="34" charset="0"/>
                <a:cs typeface="Segoe UI Semibold" panose="020B0702040204020203" pitchFamily="34" charset="0"/>
              </a:rPr>
              <a:t>WO</a:t>
            </a:r>
          </a:p>
        </p:txBody>
      </p:sp>
      <p:grpSp>
        <p:nvGrpSpPr>
          <p:cNvPr id="29" name="Group 28">
            <a:extLst>
              <a:ext uri="{FF2B5EF4-FFF2-40B4-BE49-F238E27FC236}">
                <a16:creationId xmlns:a16="http://schemas.microsoft.com/office/drawing/2014/main" id="{64E73E75-5C62-ED5F-385D-38D28B459751}"/>
              </a:ext>
            </a:extLst>
          </p:cNvPr>
          <p:cNvGrpSpPr/>
          <p:nvPr/>
        </p:nvGrpSpPr>
        <p:grpSpPr>
          <a:xfrm>
            <a:off x="7284238" y="6170888"/>
            <a:ext cx="632262" cy="498782"/>
            <a:chOff x="9883775" y="5410200"/>
            <a:chExt cx="285750" cy="225425"/>
          </a:xfrm>
          <a:solidFill>
            <a:srgbClr val="B0F7F4"/>
          </a:solidFill>
          <a:effectLst/>
        </p:grpSpPr>
        <p:sp>
          <p:nvSpPr>
            <p:cNvPr id="30" name="Freeform 3677">
              <a:extLst>
                <a:ext uri="{FF2B5EF4-FFF2-40B4-BE49-F238E27FC236}">
                  <a16:creationId xmlns:a16="http://schemas.microsoft.com/office/drawing/2014/main" id="{71785820-B628-4177-0034-0A560B32A17D}"/>
                </a:ext>
              </a:extLst>
            </p:cNvPr>
            <p:cNvSpPr>
              <a:spLocks/>
            </p:cNvSpPr>
            <p:nvPr/>
          </p:nvSpPr>
          <p:spPr bwMode="auto">
            <a:xfrm>
              <a:off x="10052050" y="5445125"/>
              <a:ext cx="117475" cy="190500"/>
            </a:xfrm>
            <a:custGeom>
              <a:avLst/>
              <a:gdLst>
                <a:gd name="T0" fmla="*/ 201 w 296"/>
                <a:gd name="T1" fmla="*/ 285 h 482"/>
                <a:gd name="T2" fmla="*/ 168 w 296"/>
                <a:gd name="T3" fmla="*/ 275 h 482"/>
                <a:gd name="T4" fmla="*/ 153 w 296"/>
                <a:gd name="T5" fmla="*/ 238 h 482"/>
                <a:gd name="T6" fmla="*/ 163 w 296"/>
                <a:gd name="T7" fmla="*/ 230 h 482"/>
                <a:gd name="T8" fmla="*/ 176 w 296"/>
                <a:gd name="T9" fmla="*/ 219 h 482"/>
                <a:gd name="T10" fmla="*/ 185 w 296"/>
                <a:gd name="T11" fmla="*/ 201 h 482"/>
                <a:gd name="T12" fmla="*/ 190 w 296"/>
                <a:gd name="T13" fmla="*/ 175 h 482"/>
                <a:gd name="T14" fmla="*/ 198 w 296"/>
                <a:gd name="T15" fmla="*/ 167 h 482"/>
                <a:gd name="T16" fmla="*/ 201 w 296"/>
                <a:gd name="T17" fmla="*/ 158 h 482"/>
                <a:gd name="T18" fmla="*/ 205 w 296"/>
                <a:gd name="T19" fmla="*/ 133 h 482"/>
                <a:gd name="T20" fmla="*/ 205 w 296"/>
                <a:gd name="T21" fmla="*/ 122 h 482"/>
                <a:gd name="T22" fmla="*/ 201 w 296"/>
                <a:gd name="T23" fmla="*/ 110 h 482"/>
                <a:gd name="T24" fmla="*/ 195 w 296"/>
                <a:gd name="T25" fmla="*/ 101 h 482"/>
                <a:gd name="T26" fmla="*/ 205 w 296"/>
                <a:gd name="T27" fmla="*/ 76 h 482"/>
                <a:gd name="T28" fmla="*/ 208 w 296"/>
                <a:gd name="T29" fmla="*/ 59 h 482"/>
                <a:gd name="T30" fmla="*/ 205 w 296"/>
                <a:gd name="T31" fmla="*/ 43 h 482"/>
                <a:gd name="T32" fmla="*/ 200 w 296"/>
                <a:gd name="T33" fmla="*/ 31 h 482"/>
                <a:gd name="T34" fmla="*/ 192 w 296"/>
                <a:gd name="T35" fmla="*/ 22 h 482"/>
                <a:gd name="T36" fmla="*/ 171 w 296"/>
                <a:gd name="T37" fmla="*/ 9 h 482"/>
                <a:gd name="T38" fmla="*/ 145 w 296"/>
                <a:gd name="T39" fmla="*/ 2 h 482"/>
                <a:gd name="T40" fmla="*/ 118 w 296"/>
                <a:gd name="T41" fmla="*/ 0 h 482"/>
                <a:gd name="T42" fmla="*/ 95 w 296"/>
                <a:gd name="T43" fmla="*/ 2 h 482"/>
                <a:gd name="T44" fmla="*/ 70 w 296"/>
                <a:gd name="T45" fmla="*/ 7 h 482"/>
                <a:gd name="T46" fmla="*/ 50 w 296"/>
                <a:gd name="T47" fmla="*/ 17 h 482"/>
                <a:gd name="T48" fmla="*/ 36 w 296"/>
                <a:gd name="T49" fmla="*/ 32 h 482"/>
                <a:gd name="T50" fmla="*/ 16 w 296"/>
                <a:gd name="T51" fmla="*/ 36 h 482"/>
                <a:gd name="T52" fmla="*/ 7 w 296"/>
                <a:gd name="T53" fmla="*/ 44 h 482"/>
                <a:gd name="T54" fmla="*/ 4 w 296"/>
                <a:gd name="T55" fmla="*/ 57 h 482"/>
                <a:gd name="T56" fmla="*/ 4 w 296"/>
                <a:gd name="T57" fmla="*/ 71 h 482"/>
                <a:gd name="T58" fmla="*/ 13 w 296"/>
                <a:gd name="T59" fmla="*/ 99 h 482"/>
                <a:gd name="T60" fmla="*/ 5 w 296"/>
                <a:gd name="T61" fmla="*/ 110 h 482"/>
                <a:gd name="T62" fmla="*/ 0 w 296"/>
                <a:gd name="T63" fmla="*/ 121 h 482"/>
                <a:gd name="T64" fmla="*/ 0 w 296"/>
                <a:gd name="T65" fmla="*/ 133 h 482"/>
                <a:gd name="T66" fmla="*/ 4 w 296"/>
                <a:gd name="T67" fmla="*/ 158 h 482"/>
                <a:gd name="T68" fmla="*/ 9 w 296"/>
                <a:gd name="T69" fmla="*/ 167 h 482"/>
                <a:gd name="T70" fmla="*/ 15 w 296"/>
                <a:gd name="T71" fmla="*/ 175 h 482"/>
                <a:gd name="T72" fmla="*/ 20 w 296"/>
                <a:gd name="T73" fmla="*/ 199 h 482"/>
                <a:gd name="T74" fmla="*/ 31 w 296"/>
                <a:gd name="T75" fmla="*/ 217 h 482"/>
                <a:gd name="T76" fmla="*/ 43 w 296"/>
                <a:gd name="T77" fmla="*/ 230 h 482"/>
                <a:gd name="T78" fmla="*/ 56 w 296"/>
                <a:gd name="T79" fmla="*/ 238 h 482"/>
                <a:gd name="T80" fmla="*/ 43 w 296"/>
                <a:gd name="T81" fmla="*/ 274 h 482"/>
                <a:gd name="T82" fmla="*/ 42 w 296"/>
                <a:gd name="T83" fmla="*/ 287 h 482"/>
                <a:gd name="T84" fmla="*/ 61 w 296"/>
                <a:gd name="T85" fmla="*/ 302 h 482"/>
                <a:gd name="T86" fmla="*/ 73 w 296"/>
                <a:gd name="T87" fmla="*/ 318 h 482"/>
                <a:gd name="T88" fmla="*/ 79 w 296"/>
                <a:gd name="T89" fmla="*/ 332 h 482"/>
                <a:gd name="T90" fmla="*/ 81 w 296"/>
                <a:gd name="T91" fmla="*/ 482 h 482"/>
                <a:gd name="T92" fmla="*/ 289 w 296"/>
                <a:gd name="T93" fmla="*/ 481 h 482"/>
                <a:gd name="T94" fmla="*/ 295 w 296"/>
                <a:gd name="T95" fmla="*/ 474 h 482"/>
                <a:gd name="T96" fmla="*/ 296 w 296"/>
                <a:gd name="T97" fmla="*/ 334 h 482"/>
                <a:gd name="T98" fmla="*/ 293 w 296"/>
                <a:gd name="T99" fmla="*/ 323 h 482"/>
                <a:gd name="T100" fmla="*/ 278 w 296"/>
                <a:gd name="T101" fmla="*/ 312 h 482"/>
                <a:gd name="T102" fmla="*/ 217 w 296"/>
                <a:gd name="T103" fmla="*/ 291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482">
                  <a:moveTo>
                    <a:pt x="217" y="291"/>
                  </a:moveTo>
                  <a:lnTo>
                    <a:pt x="201" y="285"/>
                  </a:lnTo>
                  <a:lnTo>
                    <a:pt x="185" y="280"/>
                  </a:lnTo>
                  <a:lnTo>
                    <a:pt x="168" y="275"/>
                  </a:lnTo>
                  <a:lnTo>
                    <a:pt x="153" y="270"/>
                  </a:lnTo>
                  <a:lnTo>
                    <a:pt x="153" y="238"/>
                  </a:lnTo>
                  <a:lnTo>
                    <a:pt x="158" y="235"/>
                  </a:lnTo>
                  <a:lnTo>
                    <a:pt x="163" y="230"/>
                  </a:lnTo>
                  <a:lnTo>
                    <a:pt x="169" y="225"/>
                  </a:lnTo>
                  <a:lnTo>
                    <a:pt x="176" y="219"/>
                  </a:lnTo>
                  <a:lnTo>
                    <a:pt x="181" y="210"/>
                  </a:lnTo>
                  <a:lnTo>
                    <a:pt x="185" y="201"/>
                  </a:lnTo>
                  <a:lnTo>
                    <a:pt x="189" y="189"/>
                  </a:lnTo>
                  <a:lnTo>
                    <a:pt x="190" y="175"/>
                  </a:lnTo>
                  <a:lnTo>
                    <a:pt x="194" y="172"/>
                  </a:lnTo>
                  <a:lnTo>
                    <a:pt x="198" y="167"/>
                  </a:lnTo>
                  <a:lnTo>
                    <a:pt x="200" y="163"/>
                  </a:lnTo>
                  <a:lnTo>
                    <a:pt x="201" y="158"/>
                  </a:lnTo>
                  <a:lnTo>
                    <a:pt x="205" y="145"/>
                  </a:lnTo>
                  <a:lnTo>
                    <a:pt x="205" y="133"/>
                  </a:lnTo>
                  <a:lnTo>
                    <a:pt x="205" y="127"/>
                  </a:lnTo>
                  <a:lnTo>
                    <a:pt x="205" y="122"/>
                  </a:lnTo>
                  <a:lnTo>
                    <a:pt x="204" y="116"/>
                  </a:lnTo>
                  <a:lnTo>
                    <a:pt x="201" y="110"/>
                  </a:lnTo>
                  <a:lnTo>
                    <a:pt x="198" y="104"/>
                  </a:lnTo>
                  <a:lnTo>
                    <a:pt x="195" y="101"/>
                  </a:lnTo>
                  <a:lnTo>
                    <a:pt x="200" y="90"/>
                  </a:lnTo>
                  <a:lnTo>
                    <a:pt x="205" y="76"/>
                  </a:lnTo>
                  <a:lnTo>
                    <a:pt x="208" y="67"/>
                  </a:lnTo>
                  <a:lnTo>
                    <a:pt x="208" y="59"/>
                  </a:lnTo>
                  <a:lnTo>
                    <a:pt x="208" y="50"/>
                  </a:lnTo>
                  <a:lnTo>
                    <a:pt x="205" y="43"/>
                  </a:lnTo>
                  <a:lnTo>
                    <a:pt x="203" y="36"/>
                  </a:lnTo>
                  <a:lnTo>
                    <a:pt x="200" y="31"/>
                  </a:lnTo>
                  <a:lnTo>
                    <a:pt x="196" y="26"/>
                  </a:lnTo>
                  <a:lnTo>
                    <a:pt x="192" y="22"/>
                  </a:lnTo>
                  <a:lnTo>
                    <a:pt x="182" y="14"/>
                  </a:lnTo>
                  <a:lnTo>
                    <a:pt x="171" y="9"/>
                  </a:lnTo>
                  <a:lnTo>
                    <a:pt x="158" y="5"/>
                  </a:lnTo>
                  <a:lnTo>
                    <a:pt x="145" y="2"/>
                  </a:lnTo>
                  <a:lnTo>
                    <a:pt x="131" y="0"/>
                  </a:lnTo>
                  <a:lnTo>
                    <a:pt x="118" y="0"/>
                  </a:lnTo>
                  <a:lnTo>
                    <a:pt x="106" y="0"/>
                  </a:lnTo>
                  <a:lnTo>
                    <a:pt x="95" y="2"/>
                  </a:lnTo>
                  <a:lnTo>
                    <a:pt x="82" y="4"/>
                  </a:lnTo>
                  <a:lnTo>
                    <a:pt x="70" y="7"/>
                  </a:lnTo>
                  <a:lnTo>
                    <a:pt x="60" y="12"/>
                  </a:lnTo>
                  <a:lnTo>
                    <a:pt x="50" y="17"/>
                  </a:lnTo>
                  <a:lnTo>
                    <a:pt x="42" y="25"/>
                  </a:lnTo>
                  <a:lnTo>
                    <a:pt x="36" y="32"/>
                  </a:lnTo>
                  <a:lnTo>
                    <a:pt x="24" y="34"/>
                  </a:lnTo>
                  <a:lnTo>
                    <a:pt x="16" y="36"/>
                  </a:lnTo>
                  <a:lnTo>
                    <a:pt x="11" y="40"/>
                  </a:lnTo>
                  <a:lnTo>
                    <a:pt x="7" y="44"/>
                  </a:lnTo>
                  <a:lnTo>
                    <a:pt x="5" y="50"/>
                  </a:lnTo>
                  <a:lnTo>
                    <a:pt x="4" y="57"/>
                  </a:lnTo>
                  <a:lnTo>
                    <a:pt x="2" y="65"/>
                  </a:lnTo>
                  <a:lnTo>
                    <a:pt x="4" y="71"/>
                  </a:lnTo>
                  <a:lnTo>
                    <a:pt x="7" y="86"/>
                  </a:lnTo>
                  <a:lnTo>
                    <a:pt x="13" y="99"/>
                  </a:lnTo>
                  <a:lnTo>
                    <a:pt x="7" y="104"/>
                  </a:lnTo>
                  <a:lnTo>
                    <a:pt x="5" y="110"/>
                  </a:lnTo>
                  <a:lnTo>
                    <a:pt x="2" y="115"/>
                  </a:lnTo>
                  <a:lnTo>
                    <a:pt x="0" y="121"/>
                  </a:lnTo>
                  <a:lnTo>
                    <a:pt x="0" y="127"/>
                  </a:lnTo>
                  <a:lnTo>
                    <a:pt x="0" y="133"/>
                  </a:lnTo>
                  <a:lnTo>
                    <a:pt x="1" y="145"/>
                  </a:lnTo>
                  <a:lnTo>
                    <a:pt x="4" y="158"/>
                  </a:lnTo>
                  <a:lnTo>
                    <a:pt x="6" y="163"/>
                  </a:lnTo>
                  <a:lnTo>
                    <a:pt x="9" y="167"/>
                  </a:lnTo>
                  <a:lnTo>
                    <a:pt x="11" y="172"/>
                  </a:lnTo>
                  <a:lnTo>
                    <a:pt x="15" y="175"/>
                  </a:lnTo>
                  <a:lnTo>
                    <a:pt x="18" y="188"/>
                  </a:lnTo>
                  <a:lnTo>
                    <a:pt x="20" y="199"/>
                  </a:lnTo>
                  <a:lnTo>
                    <a:pt x="25" y="208"/>
                  </a:lnTo>
                  <a:lnTo>
                    <a:pt x="31" y="217"/>
                  </a:lnTo>
                  <a:lnTo>
                    <a:pt x="37" y="224"/>
                  </a:lnTo>
                  <a:lnTo>
                    <a:pt x="43" y="230"/>
                  </a:lnTo>
                  <a:lnTo>
                    <a:pt x="50" y="234"/>
                  </a:lnTo>
                  <a:lnTo>
                    <a:pt x="56" y="238"/>
                  </a:lnTo>
                  <a:lnTo>
                    <a:pt x="56" y="270"/>
                  </a:lnTo>
                  <a:lnTo>
                    <a:pt x="43" y="274"/>
                  </a:lnTo>
                  <a:lnTo>
                    <a:pt x="31" y="279"/>
                  </a:lnTo>
                  <a:lnTo>
                    <a:pt x="42" y="287"/>
                  </a:lnTo>
                  <a:lnTo>
                    <a:pt x="52" y="294"/>
                  </a:lnTo>
                  <a:lnTo>
                    <a:pt x="61" y="302"/>
                  </a:lnTo>
                  <a:lnTo>
                    <a:pt x="68" y="310"/>
                  </a:lnTo>
                  <a:lnTo>
                    <a:pt x="73" y="318"/>
                  </a:lnTo>
                  <a:lnTo>
                    <a:pt x="77" y="324"/>
                  </a:lnTo>
                  <a:lnTo>
                    <a:pt x="79" y="332"/>
                  </a:lnTo>
                  <a:lnTo>
                    <a:pt x="81" y="338"/>
                  </a:lnTo>
                  <a:lnTo>
                    <a:pt x="81" y="482"/>
                  </a:lnTo>
                  <a:lnTo>
                    <a:pt x="285" y="482"/>
                  </a:lnTo>
                  <a:lnTo>
                    <a:pt x="289" y="481"/>
                  </a:lnTo>
                  <a:lnTo>
                    <a:pt x="293" y="478"/>
                  </a:lnTo>
                  <a:lnTo>
                    <a:pt x="295" y="474"/>
                  </a:lnTo>
                  <a:lnTo>
                    <a:pt x="296" y="470"/>
                  </a:lnTo>
                  <a:lnTo>
                    <a:pt x="296" y="334"/>
                  </a:lnTo>
                  <a:lnTo>
                    <a:pt x="295" y="328"/>
                  </a:lnTo>
                  <a:lnTo>
                    <a:pt x="293" y="323"/>
                  </a:lnTo>
                  <a:lnTo>
                    <a:pt x="286" y="318"/>
                  </a:lnTo>
                  <a:lnTo>
                    <a:pt x="278" y="312"/>
                  </a:lnTo>
                  <a:lnTo>
                    <a:pt x="253" y="302"/>
                  </a:lnTo>
                  <a:lnTo>
                    <a:pt x="217"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678">
              <a:extLst>
                <a:ext uri="{FF2B5EF4-FFF2-40B4-BE49-F238E27FC236}">
                  <a16:creationId xmlns:a16="http://schemas.microsoft.com/office/drawing/2014/main" id="{49F6DCB2-DF4E-CDA4-0DD8-77C1CB75CB21}"/>
                </a:ext>
              </a:extLst>
            </p:cNvPr>
            <p:cNvSpPr>
              <a:spLocks/>
            </p:cNvSpPr>
            <p:nvPr/>
          </p:nvSpPr>
          <p:spPr bwMode="auto">
            <a:xfrm>
              <a:off x="9883775" y="5410200"/>
              <a:ext cx="190500" cy="225425"/>
            </a:xfrm>
            <a:custGeom>
              <a:avLst/>
              <a:gdLst>
                <a:gd name="T0" fmla="*/ 421 w 480"/>
                <a:gd name="T1" fmla="*/ 374 h 569"/>
                <a:gd name="T2" fmla="*/ 339 w 480"/>
                <a:gd name="T3" fmla="*/ 333 h 569"/>
                <a:gd name="T4" fmla="*/ 312 w 480"/>
                <a:gd name="T5" fmla="*/ 276 h 569"/>
                <a:gd name="T6" fmla="*/ 316 w 480"/>
                <a:gd name="T7" fmla="*/ 272 h 569"/>
                <a:gd name="T8" fmla="*/ 339 w 480"/>
                <a:gd name="T9" fmla="*/ 226 h 569"/>
                <a:gd name="T10" fmla="*/ 340 w 480"/>
                <a:gd name="T11" fmla="*/ 214 h 569"/>
                <a:gd name="T12" fmla="*/ 345 w 480"/>
                <a:gd name="T13" fmla="*/ 199 h 569"/>
                <a:gd name="T14" fmla="*/ 353 w 480"/>
                <a:gd name="T15" fmla="*/ 190 h 569"/>
                <a:gd name="T16" fmla="*/ 360 w 480"/>
                <a:gd name="T17" fmla="*/ 176 h 569"/>
                <a:gd name="T18" fmla="*/ 361 w 480"/>
                <a:gd name="T19" fmla="*/ 168 h 569"/>
                <a:gd name="T20" fmla="*/ 361 w 480"/>
                <a:gd name="T21" fmla="*/ 159 h 569"/>
                <a:gd name="T22" fmla="*/ 356 w 480"/>
                <a:gd name="T23" fmla="*/ 135 h 569"/>
                <a:gd name="T24" fmla="*/ 347 w 480"/>
                <a:gd name="T25" fmla="*/ 126 h 569"/>
                <a:gd name="T26" fmla="*/ 356 w 480"/>
                <a:gd name="T27" fmla="*/ 100 h 569"/>
                <a:gd name="T28" fmla="*/ 358 w 480"/>
                <a:gd name="T29" fmla="*/ 85 h 569"/>
                <a:gd name="T30" fmla="*/ 358 w 480"/>
                <a:gd name="T31" fmla="*/ 71 h 569"/>
                <a:gd name="T32" fmla="*/ 357 w 480"/>
                <a:gd name="T33" fmla="*/ 54 h 569"/>
                <a:gd name="T34" fmla="*/ 353 w 480"/>
                <a:gd name="T35" fmla="*/ 44 h 569"/>
                <a:gd name="T36" fmla="*/ 349 w 480"/>
                <a:gd name="T37" fmla="*/ 37 h 569"/>
                <a:gd name="T38" fmla="*/ 340 w 480"/>
                <a:gd name="T39" fmla="*/ 27 h 569"/>
                <a:gd name="T40" fmla="*/ 329 w 480"/>
                <a:gd name="T41" fmla="*/ 18 h 569"/>
                <a:gd name="T42" fmla="*/ 298 w 480"/>
                <a:gd name="T43" fmla="*/ 5 h 569"/>
                <a:gd name="T44" fmla="*/ 270 w 480"/>
                <a:gd name="T45" fmla="*/ 0 h 569"/>
                <a:gd name="T46" fmla="*/ 254 w 480"/>
                <a:gd name="T47" fmla="*/ 0 h 569"/>
                <a:gd name="T48" fmla="*/ 235 w 480"/>
                <a:gd name="T49" fmla="*/ 0 h 569"/>
                <a:gd name="T50" fmla="*/ 218 w 480"/>
                <a:gd name="T51" fmla="*/ 3 h 569"/>
                <a:gd name="T52" fmla="*/ 205 w 480"/>
                <a:gd name="T53" fmla="*/ 6 h 569"/>
                <a:gd name="T54" fmla="*/ 194 w 480"/>
                <a:gd name="T55" fmla="*/ 10 h 569"/>
                <a:gd name="T56" fmla="*/ 158 w 480"/>
                <a:gd name="T57" fmla="*/ 39 h 569"/>
                <a:gd name="T58" fmla="*/ 155 w 480"/>
                <a:gd name="T59" fmla="*/ 44 h 569"/>
                <a:gd name="T60" fmla="*/ 141 w 480"/>
                <a:gd name="T61" fmla="*/ 45 h 569"/>
                <a:gd name="T62" fmla="*/ 133 w 480"/>
                <a:gd name="T63" fmla="*/ 48 h 569"/>
                <a:gd name="T64" fmla="*/ 127 w 480"/>
                <a:gd name="T65" fmla="*/ 51 h 569"/>
                <a:gd name="T66" fmla="*/ 123 w 480"/>
                <a:gd name="T67" fmla="*/ 57 h 569"/>
                <a:gd name="T68" fmla="*/ 119 w 480"/>
                <a:gd name="T69" fmla="*/ 66 h 569"/>
                <a:gd name="T70" fmla="*/ 118 w 480"/>
                <a:gd name="T71" fmla="*/ 73 h 569"/>
                <a:gd name="T72" fmla="*/ 118 w 480"/>
                <a:gd name="T73" fmla="*/ 82 h 569"/>
                <a:gd name="T74" fmla="*/ 121 w 480"/>
                <a:gd name="T75" fmla="*/ 91 h 569"/>
                <a:gd name="T76" fmla="*/ 122 w 480"/>
                <a:gd name="T77" fmla="*/ 100 h 569"/>
                <a:gd name="T78" fmla="*/ 126 w 480"/>
                <a:gd name="T79" fmla="*/ 108 h 569"/>
                <a:gd name="T80" fmla="*/ 132 w 480"/>
                <a:gd name="T81" fmla="*/ 125 h 569"/>
                <a:gd name="T82" fmla="*/ 118 w 480"/>
                <a:gd name="T83" fmla="*/ 145 h 569"/>
                <a:gd name="T84" fmla="*/ 117 w 480"/>
                <a:gd name="T85" fmla="*/ 166 h 569"/>
                <a:gd name="T86" fmla="*/ 118 w 480"/>
                <a:gd name="T87" fmla="*/ 171 h 569"/>
                <a:gd name="T88" fmla="*/ 119 w 480"/>
                <a:gd name="T89" fmla="*/ 177 h 569"/>
                <a:gd name="T90" fmla="*/ 132 w 480"/>
                <a:gd name="T91" fmla="*/ 199 h 569"/>
                <a:gd name="T92" fmla="*/ 136 w 480"/>
                <a:gd name="T93" fmla="*/ 202 h 569"/>
                <a:gd name="T94" fmla="*/ 137 w 480"/>
                <a:gd name="T95" fmla="*/ 220 h 569"/>
                <a:gd name="T96" fmla="*/ 151 w 480"/>
                <a:gd name="T97" fmla="*/ 258 h 569"/>
                <a:gd name="T98" fmla="*/ 168 w 480"/>
                <a:gd name="T99" fmla="*/ 312 h 569"/>
                <a:gd name="T100" fmla="*/ 86 w 480"/>
                <a:gd name="T101" fmla="*/ 358 h 569"/>
                <a:gd name="T102" fmla="*/ 18 w 480"/>
                <a:gd name="T103" fmla="*/ 401 h 569"/>
                <a:gd name="T104" fmla="*/ 0 w 480"/>
                <a:gd name="T105" fmla="*/ 421 h 569"/>
                <a:gd name="T106" fmla="*/ 2 w 480"/>
                <a:gd name="T107" fmla="*/ 565 h 569"/>
                <a:gd name="T108" fmla="*/ 469 w 480"/>
                <a:gd name="T109" fmla="*/ 569 h 569"/>
                <a:gd name="T110" fmla="*/ 479 w 480"/>
                <a:gd name="T111" fmla="*/ 421 h 569"/>
                <a:gd name="T112" fmla="*/ 449 w 480"/>
                <a:gd name="T113" fmla="*/ 39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0" h="569">
                  <a:moveTo>
                    <a:pt x="425" y="375"/>
                  </a:moveTo>
                  <a:lnTo>
                    <a:pt x="425" y="375"/>
                  </a:lnTo>
                  <a:lnTo>
                    <a:pt x="424" y="375"/>
                  </a:lnTo>
                  <a:lnTo>
                    <a:pt x="421" y="374"/>
                  </a:lnTo>
                  <a:lnTo>
                    <a:pt x="419" y="372"/>
                  </a:lnTo>
                  <a:lnTo>
                    <a:pt x="393" y="358"/>
                  </a:lnTo>
                  <a:lnTo>
                    <a:pt x="366" y="345"/>
                  </a:lnTo>
                  <a:lnTo>
                    <a:pt x="339" y="333"/>
                  </a:lnTo>
                  <a:lnTo>
                    <a:pt x="312" y="321"/>
                  </a:lnTo>
                  <a:lnTo>
                    <a:pt x="312" y="312"/>
                  </a:lnTo>
                  <a:lnTo>
                    <a:pt x="312" y="281"/>
                  </a:lnTo>
                  <a:lnTo>
                    <a:pt x="312" y="276"/>
                  </a:lnTo>
                  <a:lnTo>
                    <a:pt x="313" y="275"/>
                  </a:lnTo>
                  <a:lnTo>
                    <a:pt x="316" y="272"/>
                  </a:lnTo>
                  <a:lnTo>
                    <a:pt x="316" y="272"/>
                  </a:lnTo>
                  <a:lnTo>
                    <a:pt x="316" y="272"/>
                  </a:lnTo>
                  <a:lnTo>
                    <a:pt x="322" y="266"/>
                  </a:lnTo>
                  <a:lnTo>
                    <a:pt x="329" y="256"/>
                  </a:lnTo>
                  <a:lnTo>
                    <a:pt x="334" y="243"/>
                  </a:lnTo>
                  <a:lnTo>
                    <a:pt x="339" y="226"/>
                  </a:lnTo>
                  <a:lnTo>
                    <a:pt x="339" y="223"/>
                  </a:lnTo>
                  <a:lnTo>
                    <a:pt x="340" y="220"/>
                  </a:lnTo>
                  <a:lnTo>
                    <a:pt x="340" y="217"/>
                  </a:lnTo>
                  <a:lnTo>
                    <a:pt x="340" y="214"/>
                  </a:lnTo>
                  <a:lnTo>
                    <a:pt x="342" y="208"/>
                  </a:lnTo>
                  <a:lnTo>
                    <a:pt x="342" y="202"/>
                  </a:lnTo>
                  <a:lnTo>
                    <a:pt x="344" y="202"/>
                  </a:lnTo>
                  <a:lnTo>
                    <a:pt x="345" y="199"/>
                  </a:lnTo>
                  <a:lnTo>
                    <a:pt x="345" y="199"/>
                  </a:lnTo>
                  <a:lnTo>
                    <a:pt x="345" y="199"/>
                  </a:lnTo>
                  <a:lnTo>
                    <a:pt x="349" y="195"/>
                  </a:lnTo>
                  <a:lnTo>
                    <a:pt x="353" y="190"/>
                  </a:lnTo>
                  <a:lnTo>
                    <a:pt x="357" y="184"/>
                  </a:lnTo>
                  <a:lnTo>
                    <a:pt x="358" y="177"/>
                  </a:lnTo>
                  <a:lnTo>
                    <a:pt x="358" y="176"/>
                  </a:lnTo>
                  <a:lnTo>
                    <a:pt x="360" y="176"/>
                  </a:lnTo>
                  <a:lnTo>
                    <a:pt x="360" y="173"/>
                  </a:lnTo>
                  <a:lnTo>
                    <a:pt x="360" y="171"/>
                  </a:lnTo>
                  <a:lnTo>
                    <a:pt x="361" y="170"/>
                  </a:lnTo>
                  <a:lnTo>
                    <a:pt x="361" y="168"/>
                  </a:lnTo>
                  <a:lnTo>
                    <a:pt x="361" y="167"/>
                  </a:lnTo>
                  <a:lnTo>
                    <a:pt x="361" y="164"/>
                  </a:lnTo>
                  <a:lnTo>
                    <a:pt x="361" y="162"/>
                  </a:lnTo>
                  <a:lnTo>
                    <a:pt x="361" y="159"/>
                  </a:lnTo>
                  <a:lnTo>
                    <a:pt x="361" y="152"/>
                  </a:lnTo>
                  <a:lnTo>
                    <a:pt x="360" y="145"/>
                  </a:lnTo>
                  <a:lnTo>
                    <a:pt x="358" y="140"/>
                  </a:lnTo>
                  <a:lnTo>
                    <a:pt x="356" y="135"/>
                  </a:lnTo>
                  <a:lnTo>
                    <a:pt x="356" y="135"/>
                  </a:lnTo>
                  <a:lnTo>
                    <a:pt x="356" y="135"/>
                  </a:lnTo>
                  <a:lnTo>
                    <a:pt x="351" y="130"/>
                  </a:lnTo>
                  <a:lnTo>
                    <a:pt x="347" y="126"/>
                  </a:lnTo>
                  <a:lnTo>
                    <a:pt x="348" y="122"/>
                  </a:lnTo>
                  <a:lnTo>
                    <a:pt x="349" y="117"/>
                  </a:lnTo>
                  <a:lnTo>
                    <a:pt x="353" y="109"/>
                  </a:lnTo>
                  <a:lnTo>
                    <a:pt x="356" y="100"/>
                  </a:lnTo>
                  <a:lnTo>
                    <a:pt x="356" y="100"/>
                  </a:lnTo>
                  <a:lnTo>
                    <a:pt x="356" y="100"/>
                  </a:lnTo>
                  <a:lnTo>
                    <a:pt x="357" y="92"/>
                  </a:lnTo>
                  <a:lnTo>
                    <a:pt x="358" y="85"/>
                  </a:lnTo>
                  <a:lnTo>
                    <a:pt x="358" y="85"/>
                  </a:lnTo>
                  <a:lnTo>
                    <a:pt x="358" y="85"/>
                  </a:lnTo>
                  <a:lnTo>
                    <a:pt x="358" y="77"/>
                  </a:lnTo>
                  <a:lnTo>
                    <a:pt x="358" y="71"/>
                  </a:lnTo>
                  <a:lnTo>
                    <a:pt x="358" y="69"/>
                  </a:lnTo>
                  <a:lnTo>
                    <a:pt x="358" y="68"/>
                  </a:lnTo>
                  <a:lnTo>
                    <a:pt x="358" y="60"/>
                  </a:lnTo>
                  <a:lnTo>
                    <a:pt x="357" y="54"/>
                  </a:lnTo>
                  <a:lnTo>
                    <a:pt x="356" y="51"/>
                  </a:lnTo>
                  <a:lnTo>
                    <a:pt x="354" y="48"/>
                  </a:lnTo>
                  <a:lnTo>
                    <a:pt x="353" y="46"/>
                  </a:lnTo>
                  <a:lnTo>
                    <a:pt x="353" y="44"/>
                  </a:lnTo>
                  <a:lnTo>
                    <a:pt x="352" y="42"/>
                  </a:lnTo>
                  <a:lnTo>
                    <a:pt x="352" y="42"/>
                  </a:lnTo>
                  <a:lnTo>
                    <a:pt x="351" y="40"/>
                  </a:lnTo>
                  <a:lnTo>
                    <a:pt x="349" y="37"/>
                  </a:lnTo>
                  <a:lnTo>
                    <a:pt x="349" y="37"/>
                  </a:lnTo>
                  <a:lnTo>
                    <a:pt x="349" y="37"/>
                  </a:lnTo>
                  <a:lnTo>
                    <a:pt x="344" y="32"/>
                  </a:lnTo>
                  <a:lnTo>
                    <a:pt x="340" y="27"/>
                  </a:lnTo>
                  <a:lnTo>
                    <a:pt x="335" y="22"/>
                  </a:lnTo>
                  <a:lnTo>
                    <a:pt x="329" y="18"/>
                  </a:lnTo>
                  <a:lnTo>
                    <a:pt x="329" y="18"/>
                  </a:lnTo>
                  <a:lnTo>
                    <a:pt x="329" y="18"/>
                  </a:lnTo>
                  <a:lnTo>
                    <a:pt x="326" y="17"/>
                  </a:lnTo>
                  <a:lnTo>
                    <a:pt x="324" y="15"/>
                  </a:lnTo>
                  <a:lnTo>
                    <a:pt x="311" y="9"/>
                  </a:lnTo>
                  <a:lnTo>
                    <a:pt x="298" y="5"/>
                  </a:lnTo>
                  <a:lnTo>
                    <a:pt x="284" y="3"/>
                  </a:lnTo>
                  <a:lnTo>
                    <a:pt x="270" y="0"/>
                  </a:lnTo>
                  <a:lnTo>
                    <a:pt x="270" y="0"/>
                  </a:lnTo>
                  <a:lnTo>
                    <a:pt x="270" y="0"/>
                  </a:lnTo>
                  <a:lnTo>
                    <a:pt x="266" y="0"/>
                  </a:lnTo>
                  <a:lnTo>
                    <a:pt x="262" y="0"/>
                  </a:lnTo>
                  <a:lnTo>
                    <a:pt x="258" y="0"/>
                  </a:lnTo>
                  <a:lnTo>
                    <a:pt x="254" y="0"/>
                  </a:lnTo>
                  <a:lnTo>
                    <a:pt x="247" y="0"/>
                  </a:lnTo>
                  <a:lnTo>
                    <a:pt x="239" y="0"/>
                  </a:lnTo>
                  <a:lnTo>
                    <a:pt x="238" y="0"/>
                  </a:lnTo>
                  <a:lnTo>
                    <a:pt x="235" y="0"/>
                  </a:lnTo>
                  <a:lnTo>
                    <a:pt x="231" y="1"/>
                  </a:lnTo>
                  <a:lnTo>
                    <a:pt x="226" y="1"/>
                  </a:lnTo>
                  <a:lnTo>
                    <a:pt x="222" y="3"/>
                  </a:lnTo>
                  <a:lnTo>
                    <a:pt x="218" y="3"/>
                  </a:lnTo>
                  <a:lnTo>
                    <a:pt x="216" y="4"/>
                  </a:lnTo>
                  <a:lnTo>
                    <a:pt x="214" y="4"/>
                  </a:lnTo>
                  <a:lnTo>
                    <a:pt x="209" y="5"/>
                  </a:lnTo>
                  <a:lnTo>
                    <a:pt x="205" y="6"/>
                  </a:lnTo>
                  <a:lnTo>
                    <a:pt x="200" y="8"/>
                  </a:lnTo>
                  <a:lnTo>
                    <a:pt x="196" y="9"/>
                  </a:lnTo>
                  <a:lnTo>
                    <a:pt x="195" y="10"/>
                  </a:lnTo>
                  <a:lnTo>
                    <a:pt x="194" y="10"/>
                  </a:lnTo>
                  <a:lnTo>
                    <a:pt x="184" y="15"/>
                  </a:lnTo>
                  <a:lnTo>
                    <a:pt x="173" y="23"/>
                  </a:lnTo>
                  <a:lnTo>
                    <a:pt x="166" y="30"/>
                  </a:lnTo>
                  <a:lnTo>
                    <a:pt x="158" y="39"/>
                  </a:lnTo>
                  <a:lnTo>
                    <a:pt x="158" y="39"/>
                  </a:lnTo>
                  <a:lnTo>
                    <a:pt x="158" y="39"/>
                  </a:lnTo>
                  <a:lnTo>
                    <a:pt x="157" y="41"/>
                  </a:lnTo>
                  <a:lnTo>
                    <a:pt x="155" y="44"/>
                  </a:lnTo>
                  <a:lnTo>
                    <a:pt x="151" y="44"/>
                  </a:lnTo>
                  <a:lnTo>
                    <a:pt x="148" y="44"/>
                  </a:lnTo>
                  <a:lnTo>
                    <a:pt x="144" y="44"/>
                  </a:lnTo>
                  <a:lnTo>
                    <a:pt x="141" y="45"/>
                  </a:lnTo>
                  <a:lnTo>
                    <a:pt x="140" y="45"/>
                  </a:lnTo>
                  <a:lnTo>
                    <a:pt x="139" y="45"/>
                  </a:lnTo>
                  <a:lnTo>
                    <a:pt x="136" y="46"/>
                  </a:lnTo>
                  <a:lnTo>
                    <a:pt x="133" y="48"/>
                  </a:lnTo>
                  <a:lnTo>
                    <a:pt x="132" y="49"/>
                  </a:lnTo>
                  <a:lnTo>
                    <a:pt x="131" y="49"/>
                  </a:lnTo>
                  <a:lnTo>
                    <a:pt x="128" y="50"/>
                  </a:lnTo>
                  <a:lnTo>
                    <a:pt x="127" y="51"/>
                  </a:lnTo>
                  <a:lnTo>
                    <a:pt x="127" y="53"/>
                  </a:lnTo>
                  <a:lnTo>
                    <a:pt x="126" y="53"/>
                  </a:lnTo>
                  <a:lnTo>
                    <a:pt x="125" y="54"/>
                  </a:lnTo>
                  <a:lnTo>
                    <a:pt x="123" y="57"/>
                  </a:lnTo>
                  <a:lnTo>
                    <a:pt x="121" y="60"/>
                  </a:lnTo>
                  <a:lnTo>
                    <a:pt x="119" y="63"/>
                  </a:lnTo>
                  <a:lnTo>
                    <a:pt x="119" y="64"/>
                  </a:lnTo>
                  <a:lnTo>
                    <a:pt x="119" y="66"/>
                  </a:lnTo>
                  <a:lnTo>
                    <a:pt x="119" y="68"/>
                  </a:lnTo>
                  <a:lnTo>
                    <a:pt x="118" y="72"/>
                  </a:lnTo>
                  <a:lnTo>
                    <a:pt x="118" y="72"/>
                  </a:lnTo>
                  <a:lnTo>
                    <a:pt x="118" y="73"/>
                  </a:lnTo>
                  <a:lnTo>
                    <a:pt x="118" y="77"/>
                  </a:lnTo>
                  <a:lnTo>
                    <a:pt x="118" y="80"/>
                  </a:lnTo>
                  <a:lnTo>
                    <a:pt x="118" y="81"/>
                  </a:lnTo>
                  <a:lnTo>
                    <a:pt x="118" y="82"/>
                  </a:lnTo>
                  <a:lnTo>
                    <a:pt x="119" y="86"/>
                  </a:lnTo>
                  <a:lnTo>
                    <a:pt x="119" y="89"/>
                  </a:lnTo>
                  <a:lnTo>
                    <a:pt x="119" y="90"/>
                  </a:lnTo>
                  <a:lnTo>
                    <a:pt x="121" y="91"/>
                  </a:lnTo>
                  <a:lnTo>
                    <a:pt x="121" y="95"/>
                  </a:lnTo>
                  <a:lnTo>
                    <a:pt x="122" y="99"/>
                  </a:lnTo>
                  <a:lnTo>
                    <a:pt x="122" y="99"/>
                  </a:lnTo>
                  <a:lnTo>
                    <a:pt x="122" y="100"/>
                  </a:lnTo>
                  <a:lnTo>
                    <a:pt x="123" y="104"/>
                  </a:lnTo>
                  <a:lnTo>
                    <a:pt x="126" y="108"/>
                  </a:lnTo>
                  <a:lnTo>
                    <a:pt x="126" y="108"/>
                  </a:lnTo>
                  <a:lnTo>
                    <a:pt x="126" y="108"/>
                  </a:lnTo>
                  <a:lnTo>
                    <a:pt x="128" y="117"/>
                  </a:lnTo>
                  <a:lnTo>
                    <a:pt x="132" y="125"/>
                  </a:lnTo>
                  <a:lnTo>
                    <a:pt x="132" y="125"/>
                  </a:lnTo>
                  <a:lnTo>
                    <a:pt x="132" y="125"/>
                  </a:lnTo>
                  <a:lnTo>
                    <a:pt x="127" y="128"/>
                  </a:lnTo>
                  <a:lnTo>
                    <a:pt x="123" y="135"/>
                  </a:lnTo>
                  <a:lnTo>
                    <a:pt x="121" y="140"/>
                  </a:lnTo>
                  <a:lnTo>
                    <a:pt x="118" y="145"/>
                  </a:lnTo>
                  <a:lnTo>
                    <a:pt x="117" y="152"/>
                  </a:lnTo>
                  <a:lnTo>
                    <a:pt x="117" y="159"/>
                  </a:lnTo>
                  <a:lnTo>
                    <a:pt x="117" y="162"/>
                  </a:lnTo>
                  <a:lnTo>
                    <a:pt x="117" y="166"/>
                  </a:lnTo>
                  <a:lnTo>
                    <a:pt x="117" y="167"/>
                  </a:lnTo>
                  <a:lnTo>
                    <a:pt x="117" y="170"/>
                  </a:lnTo>
                  <a:lnTo>
                    <a:pt x="118" y="171"/>
                  </a:lnTo>
                  <a:lnTo>
                    <a:pt x="118" y="171"/>
                  </a:lnTo>
                  <a:lnTo>
                    <a:pt x="118" y="175"/>
                  </a:lnTo>
                  <a:lnTo>
                    <a:pt x="119" y="177"/>
                  </a:lnTo>
                  <a:lnTo>
                    <a:pt x="119" y="177"/>
                  </a:lnTo>
                  <a:lnTo>
                    <a:pt x="119" y="177"/>
                  </a:lnTo>
                  <a:lnTo>
                    <a:pt x="121" y="184"/>
                  </a:lnTo>
                  <a:lnTo>
                    <a:pt x="125" y="190"/>
                  </a:lnTo>
                  <a:lnTo>
                    <a:pt x="128" y="195"/>
                  </a:lnTo>
                  <a:lnTo>
                    <a:pt x="132" y="199"/>
                  </a:lnTo>
                  <a:lnTo>
                    <a:pt x="132" y="199"/>
                  </a:lnTo>
                  <a:lnTo>
                    <a:pt x="132" y="199"/>
                  </a:lnTo>
                  <a:lnTo>
                    <a:pt x="133" y="202"/>
                  </a:lnTo>
                  <a:lnTo>
                    <a:pt x="136" y="202"/>
                  </a:lnTo>
                  <a:lnTo>
                    <a:pt x="136" y="209"/>
                  </a:lnTo>
                  <a:lnTo>
                    <a:pt x="137" y="216"/>
                  </a:lnTo>
                  <a:lnTo>
                    <a:pt x="137" y="217"/>
                  </a:lnTo>
                  <a:lnTo>
                    <a:pt x="137" y="220"/>
                  </a:lnTo>
                  <a:lnTo>
                    <a:pt x="140" y="231"/>
                  </a:lnTo>
                  <a:lnTo>
                    <a:pt x="144" y="241"/>
                  </a:lnTo>
                  <a:lnTo>
                    <a:pt x="146" y="250"/>
                  </a:lnTo>
                  <a:lnTo>
                    <a:pt x="151" y="258"/>
                  </a:lnTo>
                  <a:lnTo>
                    <a:pt x="159" y="268"/>
                  </a:lnTo>
                  <a:lnTo>
                    <a:pt x="168" y="276"/>
                  </a:lnTo>
                  <a:lnTo>
                    <a:pt x="168" y="281"/>
                  </a:lnTo>
                  <a:lnTo>
                    <a:pt x="168" y="312"/>
                  </a:lnTo>
                  <a:lnTo>
                    <a:pt x="168" y="321"/>
                  </a:lnTo>
                  <a:lnTo>
                    <a:pt x="141" y="333"/>
                  </a:lnTo>
                  <a:lnTo>
                    <a:pt x="113" y="345"/>
                  </a:lnTo>
                  <a:lnTo>
                    <a:pt x="86" y="358"/>
                  </a:lnTo>
                  <a:lnTo>
                    <a:pt x="62" y="372"/>
                  </a:lnTo>
                  <a:lnTo>
                    <a:pt x="46" y="381"/>
                  </a:lnTo>
                  <a:lnTo>
                    <a:pt x="33" y="389"/>
                  </a:lnTo>
                  <a:lnTo>
                    <a:pt x="18" y="401"/>
                  </a:lnTo>
                  <a:lnTo>
                    <a:pt x="8" y="410"/>
                  </a:lnTo>
                  <a:lnTo>
                    <a:pt x="4" y="415"/>
                  </a:lnTo>
                  <a:lnTo>
                    <a:pt x="1" y="419"/>
                  </a:lnTo>
                  <a:lnTo>
                    <a:pt x="0" y="421"/>
                  </a:lnTo>
                  <a:lnTo>
                    <a:pt x="0" y="425"/>
                  </a:lnTo>
                  <a:lnTo>
                    <a:pt x="0" y="557"/>
                  </a:lnTo>
                  <a:lnTo>
                    <a:pt x="0" y="561"/>
                  </a:lnTo>
                  <a:lnTo>
                    <a:pt x="2" y="565"/>
                  </a:lnTo>
                  <a:lnTo>
                    <a:pt x="6" y="568"/>
                  </a:lnTo>
                  <a:lnTo>
                    <a:pt x="11" y="569"/>
                  </a:lnTo>
                  <a:lnTo>
                    <a:pt x="348" y="569"/>
                  </a:lnTo>
                  <a:lnTo>
                    <a:pt x="469" y="569"/>
                  </a:lnTo>
                  <a:lnTo>
                    <a:pt x="480" y="569"/>
                  </a:lnTo>
                  <a:lnTo>
                    <a:pt x="480" y="557"/>
                  </a:lnTo>
                  <a:lnTo>
                    <a:pt x="480" y="425"/>
                  </a:lnTo>
                  <a:lnTo>
                    <a:pt x="479" y="421"/>
                  </a:lnTo>
                  <a:lnTo>
                    <a:pt x="476" y="416"/>
                  </a:lnTo>
                  <a:lnTo>
                    <a:pt x="473" y="411"/>
                  </a:lnTo>
                  <a:lnTo>
                    <a:pt x="466" y="405"/>
                  </a:lnTo>
                  <a:lnTo>
                    <a:pt x="449" y="390"/>
                  </a:lnTo>
                  <a:lnTo>
                    <a:pt x="425" y="3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 name="Rectangle 31">
            <a:extLst>
              <a:ext uri="{FF2B5EF4-FFF2-40B4-BE49-F238E27FC236}">
                <a16:creationId xmlns:a16="http://schemas.microsoft.com/office/drawing/2014/main" id="{7161214B-CF16-FFF4-697E-07C926D3294F}"/>
              </a:ext>
            </a:extLst>
          </p:cNvPr>
          <p:cNvSpPr/>
          <p:nvPr/>
        </p:nvSpPr>
        <p:spPr>
          <a:xfrm rot="2700000">
            <a:off x="9867240" y="1259741"/>
            <a:ext cx="1130013" cy="1130013"/>
          </a:xfrm>
          <a:prstGeom prst="rect">
            <a:avLst/>
          </a:prstGeom>
          <a:solidFill>
            <a:schemeClr val="accent1">
              <a:lumMod val="50000"/>
            </a:schemeClr>
          </a:solidFill>
          <a:ln>
            <a:noFill/>
          </a:ln>
          <a:scene3d>
            <a:camera prst="orthographicFront"/>
            <a:lightRig rig="threePt" dir="t"/>
          </a:scene3d>
          <a:sp3d>
            <a:bevelT prst="relaxedInset"/>
          </a:sp3d>
        </p:spPr>
        <p:txBody>
          <a:bodyPr vert="horz" wrap="square" lIns="91440" tIns="45720" rIns="91440" bIns="45720" numCol="1" anchor="t" anchorCtr="0" compatLnSpc="1">
            <a:prstTxWarp prst="textNoShape">
              <a:avLst/>
            </a:prstTxWarp>
          </a:bodyPr>
          <a:lstStyle/>
          <a:p>
            <a:endParaRPr lang="en-US"/>
          </a:p>
        </p:txBody>
      </p:sp>
      <p:sp>
        <p:nvSpPr>
          <p:cNvPr id="33" name="Rectangle 32">
            <a:extLst>
              <a:ext uri="{FF2B5EF4-FFF2-40B4-BE49-F238E27FC236}">
                <a16:creationId xmlns:a16="http://schemas.microsoft.com/office/drawing/2014/main" id="{1DE84C2D-0AA1-9872-13A0-A55D80B1360C}"/>
              </a:ext>
            </a:extLst>
          </p:cNvPr>
          <p:cNvSpPr/>
          <p:nvPr/>
        </p:nvSpPr>
        <p:spPr>
          <a:xfrm rot="2700000">
            <a:off x="10039780" y="1435259"/>
            <a:ext cx="784936" cy="784936"/>
          </a:xfrm>
          <a:prstGeom prst="rect">
            <a:avLst/>
          </a:prstGeom>
          <a:solidFill>
            <a:schemeClr val="accent1">
              <a:lumMod val="50000"/>
            </a:schemeClr>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4" name="Snip Diagonal Corner Rectangle 106">
            <a:extLst>
              <a:ext uri="{FF2B5EF4-FFF2-40B4-BE49-F238E27FC236}">
                <a16:creationId xmlns:a16="http://schemas.microsoft.com/office/drawing/2014/main" id="{4C71A9A0-A85F-AC31-7232-E29E27D4AB4B}"/>
              </a:ext>
            </a:extLst>
          </p:cNvPr>
          <p:cNvSpPr/>
          <p:nvPr/>
        </p:nvSpPr>
        <p:spPr>
          <a:xfrm flipH="1">
            <a:off x="9336015" y="2001488"/>
            <a:ext cx="2192462" cy="4756720"/>
          </a:xfrm>
          <a:prstGeom prst="snip2DiagRect">
            <a:avLst>
              <a:gd name="adj1" fmla="val 0"/>
              <a:gd name="adj2" fmla="val 21555"/>
            </a:avLst>
          </a:prstGeom>
          <a:gradFill flip="none" rotWithShape="1">
            <a:gsLst>
              <a:gs pos="100000">
                <a:srgbClr val="69AFC0"/>
              </a:gs>
              <a:gs pos="0">
                <a:srgbClr val="12568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5" name="Freeform 107">
            <a:extLst>
              <a:ext uri="{FF2B5EF4-FFF2-40B4-BE49-F238E27FC236}">
                <a16:creationId xmlns:a16="http://schemas.microsoft.com/office/drawing/2014/main" id="{33138FFC-2177-B3A7-D108-8A75FAB049BC}"/>
              </a:ext>
            </a:extLst>
          </p:cNvPr>
          <p:cNvSpPr/>
          <p:nvPr/>
        </p:nvSpPr>
        <p:spPr>
          <a:xfrm rot="18900000" flipH="1">
            <a:off x="9867240" y="1259741"/>
            <a:ext cx="1130013" cy="1130013"/>
          </a:xfrm>
          <a:custGeom>
            <a:avLst/>
            <a:gdLst>
              <a:gd name="connsiteX0" fmla="*/ 0 w 1130013"/>
              <a:gd name="connsiteY0" fmla="*/ 0 h 1130013"/>
              <a:gd name="connsiteX1" fmla="*/ 6598 w 1130013"/>
              <a:gd name="connsiteY1" fmla="*/ 0 h 1130013"/>
              <a:gd name="connsiteX2" fmla="*/ 1130013 w 1130013"/>
              <a:gd name="connsiteY2" fmla="*/ 1123415 h 1130013"/>
              <a:gd name="connsiteX3" fmla="*/ 1130013 w 1130013"/>
              <a:gd name="connsiteY3" fmla="*/ 1130013 h 1130013"/>
              <a:gd name="connsiteX4" fmla="*/ 0 w 1130013"/>
              <a:gd name="connsiteY4" fmla="*/ 1130013 h 113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013" h="1130013">
                <a:moveTo>
                  <a:pt x="0" y="0"/>
                </a:moveTo>
                <a:lnTo>
                  <a:pt x="6598" y="0"/>
                </a:lnTo>
                <a:lnTo>
                  <a:pt x="1130013" y="1123415"/>
                </a:lnTo>
                <a:lnTo>
                  <a:pt x="1130013" y="1130013"/>
                </a:lnTo>
                <a:lnTo>
                  <a:pt x="0" y="1130013"/>
                </a:lnTo>
                <a:close/>
              </a:path>
            </a:pathLst>
          </a:custGeom>
          <a:solidFill>
            <a:schemeClr val="accent1">
              <a:lumMod val="50000"/>
            </a:schemeClr>
          </a:solidFill>
          <a:ln>
            <a:noFill/>
          </a:ln>
          <a:scene3d>
            <a:camera prst="orthographicFront"/>
            <a:lightRig rig="threePt" dir="t"/>
          </a:scene3d>
          <a:sp3d>
            <a:bevelT/>
          </a:sp3d>
        </p:spPr>
        <p:txBody>
          <a:bodyPr vert="horz" wrap="square" lIns="91440" tIns="45720" rIns="91440" bIns="45720" numCol="1" anchor="t" anchorCtr="0" compatLnSpc="1">
            <a:prstTxWarp prst="textNoShape">
              <a:avLst/>
            </a:prstTxWarp>
          </a:bodyPr>
          <a:lstStyle/>
          <a:p>
            <a:endParaRPr lang="en-US"/>
          </a:p>
        </p:txBody>
      </p:sp>
      <p:sp>
        <p:nvSpPr>
          <p:cNvPr id="36" name="Text Placeholder 2">
            <a:extLst>
              <a:ext uri="{FF2B5EF4-FFF2-40B4-BE49-F238E27FC236}">
                <a16:creationId xmlns:a16="http://schemas.microsoft.com/office/drawing/2014/main" id="{4F4159DE-8A75-8C51-A954-74588D64F171}"/>
              </a:ext>
            </a:extLst>
          </p:cNvPr>
          <p:cNvSpPr txBox="1">
            <a:spLocks/>
          </p:cNvSpPr>
          <p:nvPr/>
        </p:nvSpPr>
        <p:spPr>
          <a:xfrm>
            <a:off x="9400428" y="2608124"/>
            <a:ext cx="2051343" cy="3488134"/>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lgn="ctr">
              <a:lnSpc>
                <a:spcPts val="1700"/>
              </a:lnSpc>
              <a:spcBef>
                <a:spcPts val="0"/>
              </a:spcBef>
              <a:buFont typeface="+mj-lt"/>
              <a:buAutoNum type="arabicPeriod"/>
            </a:pPr>
            <a:r>
              <a:rPr lang="en-US" sz="1600" dirty="0">
                <a:solidFill>
                  <a:schemeClr val="bg1"/>
                </a:solidFill>
              </a:rPr>
              <a:t>Reduce attrition rates through work environment improvements and stress reduction initiatives.</a:t>
            </a:r>
          </a:p>
          <a:p>
            <a:pPr marL="228600" indent="-228600" algn="ctr">
              <a:lnSpc>
                <a:spcPts val="1700"/>
              </a:lnSpc>
              <a:spcBef>
                <a:spcPts val="0"/>
              </a:spcBef>
              <a:buFont typeface="+mj-lt"/>
              <a:buAutoNum type="arabicPeriod"/>
            </a:pPr>
            <a:r>
              <a:rPr lang="en-US" sz="1600" dirty="0">
                <a:solidFill>
                  <a:schemeClr val="bg1"/>
                </a:solidFill>
              </a:rPr>
              <a:t>Review recruitment and retention policies to ensure workforce stability.</a:t>
            </a:r>
          </a:p>
          <a:p>
            <a:pPr marL="228600" indent="-228600" algn="ctr">
              <a:lnSpc>
                <a:spcPts val="1700"/>
              </a:lnSpc>
              <a:spcBef>
                <a:spcPts val="0"/>
              </a:spcBef>
              <a:buFont typeface="+mj-lt"/>
              <a:buAutoNum type="arabicPeriod"/>
            </a:pPr>
            <a:r>
              <a:rPr lang="en-US" sz="1600" dirty="0">
                <a:solidFill>
                  <a:schemeClr val="bg1"/>
                </a:solidFill>
              </a:rPr>
              <a:t>Introduce psychological support and career counseling programs to reduce job stress and increase productivity. </a:t>
            </a:r>
            <a:endParaRPr lang="en-US" sz="1600" dirty="0">
              <a:solidFill>
                <a:schemeClr val="bg1"/>
              </a:solidFill>
              <a:latin typeface="Segoe UI" panose="020B0502040204020203" pitchFamily="34" charset="0"/>
              <a:cs typeface="Segoe UI" panose="020B0502040204020203" pitchFamily="34" charset="0"/>
            </a:endParaRPr>
          </a:p>
        </p:txBody>
      </p:sp>
      <p:sp>
        <p:nvSpPr>
          <p:cNvPr id="37" name="Text Placeholder 2">
            <a:extLst>
              <a:ext uri="{FF2B5EF4-FFF2-40B4-BE49-F238E27FC236}">
                <a16:creationId xmlns:a16="http://schemas.microsoft.com/office/drawing/2014/main" id="{2F44317A-51F9-836C-0E22-3A897DF8B7C5}"/>
              </a:ext>
            </a:extLst>
          </p:cNvPr>
          <p:cNvSpPr txBox="1">
            <a:spLocks/>
          </p:cNvSpPr>
          <p:nvPr/>
        </p:nvSpPr>
        <p:spPr>
          <a:xfrm>
            <a:off x="10406837" y="1577987"/>
            <a:ext cx="667670" cy="43088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00000"/>
              </a:lnSpc>
              <a:spcBef>
                <a:spcPts val="0"/>
              </a:spcBef>
            </a:pPr>
            <a:r>
              <a:rPr lang="en-US" sz="2800" dirty="0">
                <a:solidFill>
                  <a:schemeClr val="bg1"/>
                </a:solidFill>
                <a:latin typeface="Segoe UI Semibold" panose="020B0702040204020203" pitchFamily="34" charset="0"/>
                <a:cs typeface="Segoe UI Semibold" panose="020B0702040204020203" pitchFamily="34" charset="0"/>
              </a:rPr>
              <a:t>WT</a:t>
            </a:r>
          </a:p>
        </p:txBody>
      </p:sp>
      <p:grpSp>
        <p:nvGrpSpPr>
          <p:cNvPr id="38" name="Group 37">
            <a:extLst>
              <a:ext uri="{FF2B5EF4-FFF2-40B4-BE49-F238E27FC236}">
                <a16:creationId xmlns:a16="http://schemas.microsoft.com/office/drawing/2014/main" id="{BF949439-3253-E73C-D5BC-F7C182F2A970}"/>
              </a:ext>
            </a:extLst>
          </p:cNvPr>
          <p:cNvGrpSpPr/>
          <p:nvPr/>
        </p:nvGrpSpPr>
        <p:grpSpPr>
          <a:xfrm>
            <a:off x="10202807" y="6190960"/>
            <a:ext cx="458878" cy="529026"/>
            <a:chOff x="896938" y="1943100"/>
            <a:chExt cx="249237" cy="287338"/>
          </a:xfrm>
          <a:solidFill>
            <a:srgbClr val="B0F7F4"/>
          </a:solidFill>
          <a:effectLst/>
        </p:grpSpPr>
        <p:sp>
          <p:nvSpPr>
            <p:cNvPr id="39" name="Freeform 1088">
              <a:extLst>
                <a:ext uri="{FF2B5EF4-FFF2-40B4-BE49-F238E27FC236}">
                  <a16:creationId xmlns:a16="http://schemas.microsoft.com/office/drawing/2014/main" id="{3C94B0DF-F026-489E-F324-0AAAF9383681}"/>
                </a:ext>
              </a:extLst>
            </p:cNvPr>
            <p:cNvSpPr>
              <a:spLocks noEditPoints="1"/>
            </p:cNvSpPr>
            <p:nvPr/>
          </p:nvSpPr>
          <p:spPr bwMode="auto">
            <a:xfrm>
              <a:off x="965200" y="1943100"/>
              <a:ext cx="180975" cy="249238"/>
            </a:xfrm>
            <a:custGeom>
              <a:avLst/>
              <a:gdLst>
                <a:gd name="T0" fmla="*/ 301 w 457"/>
                <a:gd name="T1" fmla="*/ 156 h 626"/>
                <a:gd name="T2" fmla="*/ 301 w 457"/>
                <a:gd name="T3" fmla="*/ 12 h 626"/>
                <a:gd name="T4" fmla="*/ 446 w 457"/>
                <a:gd name="T5" fmla="*/ 156 h 626"/>
                <a:gd name="T6" fmla="*/ 301 w 457"/>
                <a:gd name="T7" fmla="*/ 156 h 626"/>
                <a:gd name="T8" fmla="*/ 454 w 457"/>
                <a:gd name="T9" fmla="*/ 148 h 626"/>
                <a:gd name="T10" fmla="*/ 309 w 457"/>
                <a:gd name="T11" fmla="*/ 3 h 626"/>
                <a:gd name="T12" fmla="*/ 305 w 457"/>
                <a:gd name="T13" fmla="*/ 1 h 626"/>
                <a:gd name="T14" fmla="*/ 301 w 457"/>
                <a:gd name="T15" fmla="*/ 0 h 626"/>
                <a:gd name="T16" fmla="*/ 12 w 457"/>
                <a:gd name="T17" fmla="*/ 0 h 626"/>
                <a:gd name="T18" fmla="*/ 7 w 457"/>
                <a:gd name="T19" fmla="*/ 1 h 626"/>
                <a:gd name="T20" fmla="*/ 3 w 457"/>
                <a:gd name="T21" fmla="*/ 4 h 626"/>
                <a:gd name="T22" fmla="*/ 1 w 457"/>
                <a:gd name="T23" fmla="*/ 7 h 626"/>
                <a:gd name="T24" fmla="*/ 0 w 457"/>
                <a:gd name="T25" fmla="*/ 12 h 626"/>
                <a:gd name="T26" fmla="*/ 0 w 457"/>
                <a:gd name="T27" fmla="*/ 72 h 626"/>
                <a:gd name="T28" fmla="*/ 118 w 457"/>
                <a:gd name="T29" fmla="*/ 72 h 626"/>
                <a:gd name="T30" fmla="*/ 122 w 457"/>
                <a:gd name="T31" fmla="*/ 74 h 626"/>
                <a:gd name="T32" fmla="*/ 127 w 457"/>
                <a:gd name="T33" fmla="*/ 76 h 626"/>
                <a:gd name="T34" fmla="*/ 286 w 457"/>
                <a:gd name="T35" fmla="*/ 235 h 626"/>
                <a:gd name="T36" fmla="*/ 288 w 457"/>
                <a:gd name="T37" fmla="*/ 239 h 626"/>
                <a:gd name="T38" fmla="*/ 289 w 457"/>
                <a:gd name="T39" fmla="*/ 244 h 626"/>
                <a:gd name="T40" fmla="*/ 289 w 457"/>
                <a:gd name="T41" fmla="*/ 626 h 626"/>
                <a:gd name="T42" fmla="*/ 446 w 457"/>
                <a:gd name="T43" fmla="*/ 626 h 626"/>
                <a:gd name="T44" fmla="*/ 450 w 457"/>
                <a:gd name="T45" fmla="*/ 625 h 626"/>
                <a:gd name="T46" fmla="*/ 454 w 457"/>
                <a:gd name="T47" fmla="*/ 623 h 626"/>
                <a:gd name="T48" fmla="*/ 457 w 457"/>
                <a:gd name="T49" fmla="*/ 619 h 626"/>
                <a:gd name="T50" fmla="*/ 457 w 457"/>
                <a:gd name="T51" fmla="*/ 614 h 626"/>
                <a:gd name="T52" fmla="*/ 457 w 457"/>
                <a:gd name="T53" fmla="*/ 156 h 626"/>
                <a:gd name="T54" fmla="*/ 457 w 457"/>
                <a:gd name="T55" fmla="*/ 152 h 626"/>
                <a:gd name="T56" fmla="*/ 454 w 457"/>
                <a:gd name="T57" fmla="*/ 148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7" h="626">
                  <a:moveTo>
                    <a:pt x="301" y="156"/>
                  </a:moveTo>
                  <a:lnTo>
                    <a:pt x="301" y="12"/>
                  </a:lnTo>
                  <a:lnTo>
                    <a:pt x="446" y="156"/>
                  </a:lnTo>
                  <a:lnTo>
                    <a:pt x="301" y="156"/>
                  </a:lnTo>
                  <a:close/>
                  <a:moveTo>
                    <a:pt x="454" y="148"/>
                  </a:moveTo>
                  <a:lnTo>
                    <a:pt x="309" y="3"/>
                  </a:lnTo>
                  <a:lnTo>
                    <a:pt x="305" y="1"/>
                  </a:lnTo>
                  <a:lnTo>
                    <a:pt x="301" y="0"/>
                  </a:lnTo>
                  <a:lnTo>
                    <a:pt x="12" y="0"/>
                  </a:lnTo>
                  <a:lnTo>
                    <a:pt x="7" y="1"/>
                  </a:lnTo>
                  <a:lnTo>
                    <a:pt x="3" y="4"/>
                  </a:lnTo>
                  <a:lnTo>
                    <a:pt x="1" y="7"/>
                  </a:lnTo>
                  <a:lnTo>
                    <a:pt x="0" y="12"/>
                  </a:lnTo>
                  <a:lnTo>
                    <a:pt x="0" y="72"/>
                  </a:lnTo>
                  <a:lnTo>
                    <a:pt x="118" y="72"/>
                  </a:lnTo>
                  <a:lnTo>
                    <a:pt x="122" y="74"/>
                  </a:lnTo>
                  <a:lnTo>
                    <a:pt x="127" y="76"/>
                  </a:lnTo>
                  <a:lnTo>
                    <a:pt x="286" y="235"/>
                  </a:lnTo>
                  <a:lnTo>
                    <a:pt x="288" y="239"/>
                  </a:lnTo>
                  <a:lnTo>
                    <a:pt x="289" y="244"/>
                  </a:lnTo>
                  <a:lnTo>
                    <a:pt x="289" y="626"/>
                  </a:lnTo>
                  <a:lnTo>
                    <a:pt x="446" y="626"/>
                  </a:lnTo>
                  <a:lnTo>
                    <a:pt x="450" y="625"/>
                  </a:lnTo>
                  <a:lnTo>
                    <a:pt x="454" y="623"/>
                  </a:lnTo>
                  <a:lnTo>
                    <a:pt x="457" y="619"/>
                  </a:lnTo>
                  <a:lnTo>
                    <a:pt x="457" y="614"/>
                  </a:lnTo>
                  <a:lnTo>
                    <a:pt x="457" y="156"/>
                  </a:lnTo>
                  <a:lnTo>
                    <a:pt x="457" y="152"/>
                  </a:lnTo>
                  <a:lnTo>
                    <a:pt x="454"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1089">
              <a:extLst>
                <a:ext uri="{FF2B5EF4-FFF2-40B4-BE49-F238E27FC236}">
                  <a16:creationId xmlns:a16="http://schemas.microsoft.com/office/drawing/2014/main" id="{8F33ABCE-2FF9-660E-4D84-63CC4F8B9A83}"/>
                </a:ext>
              </a:extLst>
            </p:cNvPr>
            <p:cNvSpPr>
              <a:spLocks noEditPoints="1"/>
            </p:cNvSpPr>
            <p:nvPr/>
          </p:nvSpPr>
          <p:spPr bwMode="auto">
            <a:xfrm>
              <a:off x="896938" y="1981200"/>
              <a:ext cx="173038" cy="249238"/>
            </a:xfrm>
            <a:custGeom>
              <a:avLst/>
              <a:gdLst>
                <a:gd name="T0" fmla="*/ 277 w 434"/>
                <a:gd name="T1" fmla="*/ 157 h 627"/>
                <a:gd name="T2" fmla="*/ 277 w 434"/>
                <a:gd name="T3" fmla="*/ 12 h 627"/>
                <a:gd name="T4" fmla="*/ 422 w 434"/>
                <a:gd name="T5" fmla="*/ 157 h 627"/>
                <a:gd name="T6" fmla="*/ 277 w 434"/>
                <a:gd name="T7" fmla="*/ 157 h 627"/>
                <a:gd name="T8" fmla="*/ 277 w 434"/>
                <a:gd name="T9" fmla="*/ 0 h 627"/>
                <a:gd name="T10" fmla="*/ 12 w 434"/>
                <a:gd name="T11" fmla="*/ 0 h 627"/>
                <a:gd name="T12" fmla="*/ 8 w 434"/>
                <a:gd name="T13" fmla="*/ 1 h 627"/>
                <a:gd name="T14" fmla="*/ 4 w 434"/>
                <a:gd name="T15" fmla="*/ 4 h 627"/>
                <a:gd name="T16" fmla="*/ 1 w 434"/>
                <a:gd name="T17" fmla="*/ 8 h 627"/>
                <a:gd name="T18" fmla="*/ 0 w 434"/>
                <a:gd name="T19" fmla="*/ 12 h 627"/>
                <a:gd name="T20" fmla="*/ 0 w 434"/>
                <a:gd name="T21" fmla="*/ 615 h 627"/>
                <a:gd name="T22" fmla="*/ 1 w 434"/>
                <a:gd name="T23" fmla="*/ 620 h 627"/>
                <a:gd name="T24" fmla="*/ 4 w 434"/>
                <a:gd name="T25" fmla="*/ 623 h 627"/>
                <a:gd name="T26" fmla="*/ 8 w 434"/>
                <a:gd name="T27" fmla="*/ 626 h 627"/>
                <a:gd name="T28" fmla="*/ 12 w 434"/>
                <a:gd name="T29" fmla="*/ 627 h 627"/>
                <a:gd name="T30" fmla="*/ 422 w 434"/>
                <a:gd name="T31" fmla="*/ 627 h 627"/>
                <a:gd name="T32" fmla="*/ 426 w 434"/>
                <a:gd name="T33" fmla="*/ 626 h 627"/>
                <a:gd name="T34" fmla="*/ 430 w 434"/>
                <a:gd name="T35" fmla="*/ 623 h 627"/>
                <a:gd name="T36" fmla="*/ 433 w 434"/>
                <a:gd name="T37" fmla="*/ 620 h 627"/>
                <a:gd name="T38" fmla="*/ 434 w 434"/>
                <a:gd name="T39" fmla="*/ 615 h 627"/>
                <a:gd name="T40" fmla="*/ 434 w 434"/>
                <a:gd name="T41" fmla="*/ 157 h 627"/>
                <a:gd name="T42" fmla="*/ 434 w 434"/>
                <a:gd name="T43" fmla="*/ 152 h 627"/>
                <a:gd name="T44" fmla="*/ 282 w 434"/>
                <a:gd name="T45" fmla="*/ 0 h 627"/>
                <a:gd name="T46" fmla="*/ 277 w 434"/>
                <a:gd name="T47"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4" h="627">
                  <a:moveTo>
                    <a:pt x="277" y="157"/>
                  </a:moveTo>
                  <a:lnTo>
                    <a:pt x="277" y="12"/>
                  </a:lnTo>
                  <a:lnTo>
                    <a:pt x="422" y="157"/>
                  </a:lnTo>
                  <a:lnTo>
                    <a:pt x="277" y="157"/>
                  </a:lnTo>
                  <a:close/>
                  <a:moveTo>
                    <a:pt x="277" y="0"/>
                  </a:moveTo>
                  <a:lnTo>
                    <a:pt x="12" y="0"/>
                  </a:lnTo>
                  <a:lnTo>
                    <a:pt x="8" y="1"/>
                  </a:lnTo>
                  <a:lnTo>
                    <a:pt x="4" y="4"/>
                  </a:lnTo>
                  <a:lnTo>
                    <a:pt x="1" y="8"/>
                  </a:lnTo>
                  <a:lnTo>
                    <a:pt x="0" y="12"/>
                  </a:lnTo>
                  <a:lnTo>
                    <a:pt x="0" y="615"/>
                  </a:lnTo>
                  <a:lnTo>
                    <a:pt x="1" y="620"/>
                  </a:lnTo>
                  <a:lnTo>
                    <a:pt x="4" y="623"/>
                  </a:lnTo>
                  <a:lnTo>
                    <a:pt x="8" y="626"/>
                  </a:lnTo>
                  <a:lnTo>
                    <a:pt x="12" y="627"/>
                  </a:lnTo>
                  <a:lnTo>
                    <a:pt x="422" y="627"/>
                  </a:lnTo>
                  <a:lnTo>
                    <a:pt x="426" y="626"/>
                  </a:lnTo>
                  <a:lnTo>
                    <a:pt x="430" y="623"/>
                  </a:lnTo>
                  <a:lnTo>
                    <a:pt x="433" y="620"/>
                  </a:lnTo>
                  <a:lnTo>
                    <a:pt x="434" y="615"/>
                  </a:lnTo>
                  <a:lnTo>
                    <a:pt x="434" y="157"/>
                  </a:lnTo>
                  <a:lnTo>
                    <a:pt x="434" y="152"/>
                  </a:lnTo>
                  <a:lnTo>
                    <a:pt x="282" y="0"/>
                  </a:lnTo>
                  <a:lnTo>
                    <a:pt x="2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41" name="TextBox 40">
            <a:extLst>
              <a:ext uri="{FF2B5EF4-FFF2-40B4-BE49-F238E27FC236}">
                <a16:creationId xmlns:a16="http://schemas.microsoft.com/office/drawing/2014/main" id="{B623BD90-5EC0-D215-AA47-3C8E7B9BDC92}"/>
              </a:ext>
            </a:extLst>
          </p:cNvPr>
          <p:cNvSpPr txBox="1"/>
          <p:nvPr/>
        </p:nvSpPr>
        <p:spPr>
          <a:xfrm>
            <a:off x="2080390" y="23285"/>
            <a:ext cx="8559064" cy="830997"/>
          </a:xfrm>
          <a:prstGeom prst="rect">
            <a:avLst/>
          </a:prstGeom>
          <a:noFill/>
          <a:ln w="6350">
            <a:noFill/>
            <a:prstDash val="dash"/>
          </a:ln>
        </p:spPr>
        <p:txBody>
          <a:bodyPr wrap="square" lIns="0" tIns="0" rIns="0" bIns="0" rtlCol="0">
            <a:spAutoFit/>
          </a:bodyPr>
          <a:lstStyle/>
          <a:p>
            <a:pPr algn="ctr"/>
            <a:r>
              <a:rPr lang="en-US" sz="5400" b="1" dirty="0">
                <a:solidFill>
                  <a:srgbClr val="54A0AC"/>
                </a:solidFill>
                <a:latin typeface="Inter"/>
              </a:rPr>
              <a:t>TWOS ANALYSIS</a:t>
            </a:r>
          </a:p>
        </p:txBody>
      </p:sp>
    </p:spTree>
    <p:extLst>
      <p:ext uri="{BB962C8B-B14F-4D97-AF65-F5344CB8AC3E}">
        <p14:creationId xmlns:p14="http://schemas.microsoft.com/office/powerpoint/2010/main" val="2242813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a:stretch>
            <a:fillRect l="-7000" r="-7000"/>
          </a:stretch>
        </a:blipFill>
        <a:effectLst/>
      </p:bgPr>
    </p:bg>
    <p:spTree>
      <p:nvGrpSpPr>
        <p:cNvPr id="1" name="Shape 1152">
          <a:extLst>
            <a:ext uri="{FF2B5EF4-FFF2-40B4-BE49-F238E27FC236}">
              <a16:creationId xmlns:a16="http://schemas.microsoft.com/office/drawing/2014/main" id="{47428B4F-5E9C-9061-F0D5-407E27B68731}"/>
            </a:ext>
          </a:extLst>
        </p:cNvPr>
        <p:cNvGrpSpPr/>
        <p:nvPr/>
      </p:nvGrpSpPr>
      <p:grpSpPr>
        <a:xfrm>
          <a:off x="0" y="0"/>
          <a:ext cx="0" cy="0"/>
          <a:chOff x="0" y="0"/>
          <a:chExt cx="0" cy="0"/>
        </a:xfrm>
      </p:grpSpPr>
    </p:spTree>
    <p:extLst>
      <p:ext uri="{BB962C8B-B14F-4D97-AF65-F5344CB8AC3E}">
        <p14:creationId xmlns:p14="http://schemas.microsoft.com/office/powerpoint/2010/main" val="3885505246"/>
      </p:ext>
    </p:extLst>
  </p:cSld>
  <p:clrMapOvr>
    <a:masterClrMapping/>
  </p:clrMapOvr>
  <mc:AlternateContent xmlns:mc="http://schemas.openxmlformats.org/markup-compatibility/2006" xmlns:p159="http://schemas.microsoft.com/office/powerpoint/2015/09/main">
    <mc:Choice Requires="p159">
      <p:transition advClick="0" advTm="50">
        <p159:morph option="byObject"/>
      </p:transition>
    </mc:Choice>
    <mc:Fallback xmlns="">
      <p:transition advClick="0" advTm="5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a:stretch>
            <a:fillRect l="-7000" r="-7000"/>
          </a:stretch>
        </a:blipFill>
        <a:effectLst/>
      </p:bgPr>
    </p:bg>
    <p:spTree>
      <p:nvGrpSpPr>
        <p:cNvPr id="1" name="Shape 1152">
          <a:extLst>
            <a:ext uri="{FF2B5EF4-FFF2-40B4-BE49-F238E27FC236}">
              <a16:creationId xmlns:a16="http://schemas.microsoft.com/office/drawing/2014/main" id="{4A145BE4-00E4-EB8A-7F3E-161A4C64B2CD}"/>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6966EE40-A0D2-0F80-0A15-406452F8440B}"/>
              </a:ext>
            </a:extLst>
          </p:cNvPr>
          <p:cNvGrpSpPr/>
          <p:nvPr/>
        </p:nvGrpSpPr>
        <p:grpSpPr>
          <a:xfrm>
            <a:off x="4525075" y="73837"/>
            <a:ext cx="3090018" cy="3289376"/>
            <a:chOff x="4426987" y="228390"/>
            <a:chExt cx="2846794" cy="3030460"/>
          </a:xfrm>
        </p:grpSpPr>
        <p:sp>
          <p:nvSpPr>
            <p:cNvPr id="7" name="Freeform 5">
              <a:extLst>
                <a:ext uri="{FF2B5EF4-FFF2-40B4-BE49-F238E27FC236}">
                  <a16:creationId xmlns:a16="http://schemas.microsoft.com/office/drawing/2014/main" id="{DBDFCD5C-E0E2-9D1C-CD8C-CC966ADF8092}"/>
                </a:ext>
              </a:extLst>
            </p:cNvPr>
            <p:cNvSpPr>
              <a:spLocks/>
            </p:cNvSpPr>
            <p:nvPr/>
          </p:nvSpPr>
          <p:spPr bwMode="auto">
            <a:xfrm>
              <a:off x="4540858" y="527763"/>
              <a:ext cx="2732923" cy="2731087"/>
            </a:xfrm>
            <a:custGeom>
              <a:avLst/>
              <a:gdLst>
                <a:gd name="T0" fmla="*/ 396 w 791"/>
                <a:gd name="T1" fmla="*/ 0 h 791"/>
                <a:gd name="T2" fmla="*/ 0 w 791"/>
                <a:gd name="T3" fmla="*/ 395 h 791"/>
                <a:gd name="T4" fmla="*/ 394 w 791"/>
                <a:gd name="T5" fmla="*/ 791 h 791"/>
                <a:gd name="T6" fmla="*/ 396 w 791"/>
                <a:gd name="T7" fmla="*/ 791 h 791"/>
                <a:gd name="T8" fmla="*/ 398 w 791"/>
                <a:gd name="T9" fmla="*/ 791 h 791"/>
                <a:gd name="T10" fmla="*/ 444 w 791"/>
                <a:gd name="T11" fmla="*/ 788 h 791"/>
                <a:gd name="T12" fmla="*/ 789 w 791"/>
                <a:gd name="T13" fmla="*/ 442 h 791"/>
                <a:gd name="T14" fmla="*/ 791 w 791"/>
                <a:gd name="T15" fmla="*/ 396 h 791"/>
                <a:gd name="T16" fmla="*/ 791 w 791"/>
                <a:gd name="T17" fmla="*/ 395 h 791"/>
                <a:gd name="T18" fmla="*/ 396 w 791"/>
                <a:gd name="T19" fmla="*/ 0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1" h="791">
                  <a:moveTo>
                    <a:pt x="396" y="0"/>
                  </a:moveTo>
                  <a:cubicBezTo>
                    <a:pt x="178" y="0"/>
                    <a:pt x="0" y="177"/>
                    <a:pt x="0" y="395"/>
                  </a:cubicBezTo>
                  <a:cubicBezTo>
                    <a:pt x="208" y="417"/>
                    <a:pt x="374" y="583"/>
                    <a:pt x="394" y="791"/>
                  </a:cubicBezTo>
                  <a:cubicBezTo>
                    <a:pt x="395" y="791"/>
                    <a:pt x="395" y="791"/>
                    <a:pt x="396" y="791"/>
                  </a:cubicBezTo>
                  <a:cubicBezTo>
                    <a:pt x="397" y="791"/>
                    <a:pt x="397" y="791"/>
                    <a:pt x="398" y="791"/>
                  </a:cubicBezTo>
                  <a:cubicBezTo>
                    <a:pt x="414" y="791"/>
                    <a:pt x="429" y="790"/>
                    <a:pt x="444" y="788"/>
                  </a:cubicBezTo>
                  <a:cubicBezTo>
                    <a:pt x="624" y="766"/>
                    <a:pt x="768" y="622"/>
                    <a:pt x="789" y="442"/>
                  </a:cubicBezTo>
                  <a:cubicBezTo>
                    <a:pt x="791" y="426"/>
                    <a:pt x="791" y="411"/>
                    <a:pt x="791" y="396"/>
                  </a:cubicBezTo>
                  <a:cubicBezTo>
                    <a:pt x="791" y="395"/>
                    <a:pt x="791" y="395"/>
                    <a:pt x="791" y="395"/>
                  </a:cubicBezTo>
                  <a:cubicBezTo>
                    <a:pt x="791" y="177"/>
                    <a:pt x="614" y="0"/>
                    <a:pt x="39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9">
              <a:extLst>
                <a:ext uri="{FF2B5EF4-FFF2-40B4-BE49-F238E27FC236}">
                  <a16:creationId xmlns:a16="http://schemas.microsoft.com/office/drawing/2014/main" id="{3C1D0BE6-1D5E-CEC8-D050-3DDB6A16AAF1}"/>
                </a:ext>
              </a:extLst>
            </p:cNvPr>
            <p:cNvSpPr>
              <a:spLocks noChangeArrowheads="1"/>
            </p:cNvSpPr>
            <p:nvPr/>
          </p:nvSpPr>
          <p:spPr bwMode="auto">
            <a:xfrm>
              <a:off x="4426987" y="228390"/>
              <a:ext cx="1458294" cy="145278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Oval 8">
              <a:extLst>
                <a:ext uri="{FF2B5EF4-FFF2-40B4-BE49-F238E27FC236}">
                  <a16:creationId xmlns:a16="http://schemas.microsoft.com/office/drawing/2014/main" id="{D4C1D7E0-CE8F-6EBB-B587-7C69F931662C}"/>
                </a:ext>
              </a:extLst>
            </p:cNvPr>
            <p:cNvSpPr/>
            <p:nvPr/>
          </p:nvSpPr>
          <p:spPr>
            <a:xfrm>
              <a:off x="4532463" y="331111"/>
              <a:ext cx="1247341" cy="1247341"/>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mj-lt"/>
              </a:endParaRPr>
            </a:p>
          </p:txBody>
        </p:sp>
      </p:grpSp>
      <p:grpSp>
        <p:nvGrpSpPr>
          <p:cNvPr id="10" name="Group 9">
            <a:extLst>
              <a:ext uri="{FF2B5EF4-FFF2-40B4-BE49-F238E27FC236}">
                <a16:creationId xmlns:a16="http://schemas.microsoft.com/office/drawing/2014/main" id="{6576B5C5-F181-1F9B-AFA1-0DBC2CEFC599}"/>
              </a:ext>
            </a:extLst>
          </p:cNvPr>
          <p:cNvGrpSpPr/>
          <p:nvPr/>
        </p:nvGrpSpPr>
        <p:grpSpPr>
          <a:xfrm>
            <a:off x="6133877" y="1704570"/>
            <a:ext cx="3321273" cy="3137864"/>
            <a:chOff x="5909156" y="1730764"/>
            <a:chExt cx="3059846" cy="2890874"/>
          </a:xfrm>
        </p:grpSpPr>
        <p:sp>
          <p:nvSpPr>
            <p:cNvPr id="11" name="Freeform 7">
              <a:extLst>
                <a:ext uri="{FF2B5EF4-FFF2-40B4-BE49-F238E27FC236}">
                  <a16:creationId xmlns:a16="http://schemas.microsoft.com/office/drawing/2014/main" id="{76734F2B-AAA8-677C-FBC4-622881A62494}"/>
                </a:ext>
              </a:extLst>
            </p:cNvPr>
            <p:cNvSpPr>
              <a:spLocks/>
            </p:cNvSpPr>
            <p:nvPr/>
          </p:nvSpPr>
          <p:spPr bwMode="auto">
            <a:xfrm>
              <a:off x="5909156" y="1892388"/>
              <a:ext cx="2731087" cy="2729250"/>
            </a:xfrm>
            <a:custGeom>
              <a:avLst/>
              <a:gdLst>
                <a:gd name="T0" fmla="*/ 395 w 791"/>
                <a:gd name="T1" fmla="*/ 0 h 791"/>
                <a:gd name="T2" fmla="*/ 393 w 791"/>
                <a:gd name="T3" fmla="*/ 0 h 791"/>
                <a:gd name="T4" fmla="*/ 0 w 791"/>
                <a:gd name="T5" fmla="*/ 395 h 791"/>
                <a:gd name="T6" fmla="*/ 0 w 791"/>
                <a:gd name="T7" fmla="*/ 398 h 791"/>
                <a:gd name="T8" fmla="*/ 3 w 791"/>
                <a:gd name="T9" fmla="*/ 444 h 791"/>
                <a:gd name="T10" fmla="*/ 347 w 791"/>
                <a:gd name="T11" fmla="*/ 788 h 791"/>
                <a:gd name="T12" fmla="*/ 393 w 791"/>
                <a:gd name="T13" fmla="*/ 791 h 791"/>
                <a:gd name="T14" fmla="*/ 395 w 791"/>
                <a:gd name="T15" fmla="*/ 791 h 791"/>
                <a:gd name="T16" fmla="*/ 791 w 791"/>
                <a:gd name="T17" fmla="*/ 395 h 791"/>
                <a:gd name="T18" fmla="*/ 395 w 791"/>
                <a:gd name="T19" fmla="*/ 0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1" h="791">
                  <a:moveTo>
                    <a:pt x="395" y="0"/>
                  </a:moveTo>
                  <a:cubicBezTo>
                    <a:pt x="395" y="0"/>
                    <a:pt x="394" y="0"/>
                    <a:pt x="393" y="0"/>
                  </a:cubicBezTo>
                  <a:cubicBezTo>
                    <a:pt x="373" y="208"/>
                    <a:pt x="208" y="374"/>
                    <a:pt x="0" y="395"/>
                  </a:cubicBezTo>
                  <a:cubicBezTo>
                    <a:pt x="0" y="396"/>
                    <a:pt x="0" y="397"/>
                    <a:pt x="0" y="398"/>
                  </a:cubicBezTo>
                  <a:cubicBezTo>
                    <a:pt x="0" y="413"/>
                    <a:pt x="1" y="428"/>
                    <a:pt x="3" y="444"/>
                  </a:cubicBezTo>
                  <a:cubicBezTo>
                    <a:pt x="25" y="623"/>
                    <a:pt x="168" y="766"/>
                    <a:pt x="347" y="788"/>
                  </a:cubicBezTo>
                  <a:cubicBezTo>
                    <a:pt x="362" y="790"/>
                    <a:pt x="378" y="791"/>
                    <a:pt x="393" y="791"/>
                  </a:cubicBezTo>
                  <a:cubicBezTo>
                    <a:pt x="394" y="791"/>
                    <a:pt x="395" y="791"/>
                    <a:pt x="395" y="791"/>
                  </a:cubicBezTo>
                  <a:cubicBezTo>
                    <a:pt x="614" y="791"/>
                    <a:pt x="791" y="613"/>
                    <a:pt x="791" y="395"/>
                  </a:cubicBezTo>
                  <a:cubicBezTo>
                    <a:pt x="791" y="177"/>
                    <a:pt x="614" y="0"/>
                    <a:pt x="395" y="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Oval 10">
              <a:extLst>
                <a:ext uri="{FF2B5EF4-FFF2-40B4-BE49-F238E27FC236}">
                  <a16:creationId xmlns:a16="http://schemas.microsoft.com/office/drawing/2014/main" id="{C6DF29BB-4C0F-BF4E-77A0-CB855A0D7A4A}"/>
                </a:ext>
              </a:extLst>
            </p:cNvPr>
            <p:cNvSpPr>
              <a:spLocks noChangeArrowheads="1"/>
            </p:cNvSpPr>
            <p:nvPr/>
          </p:nvSpPr>
          <p:spPr bwMode="auto">
            <a:xfrm>
              <a:off x="7514381" y="1730764"/>
              <a:ext cx="1454621" cy="1452785"/>
            </a:xfrm>
            <a:prstGeom prst="ellipse">
              <a:avLst/>
            </a:pr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Oval 12">
              <a:extLst>
                <a:ext uri="{FF2B5EF4-FFF2-40B4-BE49-F238E27FC236}">
                  <a16:creationId xmlns:a16="http://schemas.microsoft.com/office/drawing/2014/main" id="{EB4DD746-5233-9CC9-5810-BDC27EC24B03}"/>
                </a:ext>
              </a:extLst>
            </p:cNvPr>
            <p:cNvSpPr/>
            <p:nvPr/>
          </p:nvSpPr>
          <p:spPr>
            <a:xfrm>
              <a:off x="7618022" y="1833484"/>
              <a:ext cx="1247341" cy="1247341"/>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dirty="0">
                <a:solidFill>
                  <a:schemeClr val="accent2"/>
                </a:solidFill>
                <a:latin typeface="+mj-lt"/>
              </a:endParaRPr>
            </a:p>
          </p:txBody>
        </p:sp>
      </p:grpSp>
      <p:grpSp>
        <p:nvGrpSpPr>
          <p:cNvPr id="14" name="Group 13">
            <a:extLst>
              <a:ext uri="{FF2B5EF4-FFF2-40B4-BE49-F238E27FC236}">
                <a16:creationId xmlns:a16="http://schemas.microsoft.com/office/drawing/2014/main" id="{DCA75217-15C3-228F-5992-77CE71CC95F4}"/>
              </a:ext>
            </a:extLst>
          </p:cNvPr>
          <p:cNvGrpSpPr/>
          <p:nvPr/>
        </p:nvGrpSpPr>
        <p:grpSpPr>
          <a:xfrm>
            <a:off x="2736850" y="1868042"/>
            <a:ext cx="3397026" cy="3046162"/>
            <a:chOff x="2779518" y="1881368"/>
            <a:chExt cx="3129637" cy="2806390"/>
          </a:xfrm>
        </p:grpSpPr>
        <p:sp>
          <p:nvSpPr>
            <p:cNvPr id="15" name="Freeform 6">
              <a:extLst>
                <a:ext uri="{FF2B5EF4-FFF2-40B4-BE49-F238E27FC236}">
                  <a16:creationId xmlns:a16="http://schemas.microsoft.com/office/drawing/2014/main" id="{293B474A-E88A-718E-ACEB-937E67C37CC1}"/>
                </a:ext>
              </a:extLst>
            </p:cNvPr>
            <p:cNvSpPr>
              <a:spLocks/>
            </p:cNvSpPr>
            <p:nvPr/>
          </p:nvSpPr>
          <p:spPr bwMode="auto">
            <a:xfrm>
              <a:off x="3176232" y="1881368"/>
              <a:ext cx="2732923" cy="2731087"/>
            </a:xfrm>
            <a:custGeom>
              <a:avLst/>
              <a:gdLst>
                <a:gd name="T0" fmla="*/ 788 w 791"/>
                <a:gd name="T1" fmla="*/ 350 h 791"/>
                <a:gd name="T2" fmla="*/ 444 w 791"/>
                <a:gd name="T3" fmla="*/ 3 h 791"/>
                <a:gd name="T4" fmla="*/ 398 w 791"/>
                <a:gd name="T5" fmla="*/ 0 h 791"/>
                <a:gd name="T6" fmla="*/ 395 w 791"/>
                <a:gd name="T7" fmla="*/ 0 h 791"/>
                <a:gd name="T8" fmla="*/ 0 w 791"/>
                <a:gd name="T9" fmla="*/ 396 h 791"/>
                <a:gd name="T10" fmla="*/ 395 w 791"/>
                <a:gd name="T11" fmla="*/ 791 h 791"/>
                <a:gd name="T12" fmla="*/ 398 w 791"/>
                <a:gd name="T13" fmla="*/ 791 h 791"/>
                <a:gd name="T14" fmla="*/ 791 w 791"/>
                <a:gd name="T15" fmla="*/ 398 h 791"/>
                <a:gd name="T16" fmla="*/ 791 w 791"/>
                <a:gd name="T17" fmla="*/ 396 h 791"/>
                <a:gd name="T18" fmla="*/ 791 w 791"/>
                <a:gd name="T19" fmla="*/ 396 h 791"/>
                <a:gd name="T20" fmla="*/ 788 w 791"/>
                <a:gd name="T21" fmla="*/ 350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1" h="791">
                  <a:moveTo>
                    <a:pt x="788" y="350"/>
                  </a:moveTo>
                  <a:cubicBezTo>
                    <a:pt x="767" y="169"/>
                    <a:pt x="624" y="25"/>
                    <a:pt x="444" y="3"/>
                  </a:cubicBezTo>
                  <a:cubicBezTo>
                    <a:pt x="428" y="1"/>
                    <a:pt x="413" y="0"/>
                    <a:pt x="398" y="0"/>
                  </a:cubicBezTo>
                  <a:cubicBezTo>
                    <a:pt x="397" y="0"/>
                    <a:pt x="396" y="0"/>
                    <a:pt x="395" y="0"/>
                  </a:cubicBezTo>
                  <a:cubicBezTo>
                    <a:pt x="177" y="0"/>
                    <a:pt x="0" y="178"/>
                    <a:pt x="0" y="396"/>
                  </a:cubicBezTo>
                  <a:cubicBezTo>
                    <a:pt x="0" y="614"/>
                    <a:pt x="177" y="791"/>
                    <a:pt x="395" y="791"/>
                  </a:cubicBezTo>
                  <a:cubicBezTo>
                    <a:pt x="396" y="791"/>
                    <a:pt x="397" y="791"/>
                    <a:pt x="398" y="791"/>
                  </a:cubicBezTo>
                  <a:cubicBezTo>
                    <a:pt x="419" y="584"/>
                    <a:pt x="584" y="419"/>
                    <a:pt x="791" y="398"/>
                  </a:cubicBezTo>
                  <a:cubicBezTo>
                    <a:pt x="791" y="397"/>
                    <a:pt x="791" y="397"/>
                    <a:pt x="791" y="396"/>
                  </a:cubicBezTo>
                  <a:cubicBezTo>
                    <a:pt x="791" y="396"/>
                    <a:pt x="791" y="396"/>
                    <a:pt x="791" y="396"/>
                  </a:cubicBezTo>
                  <a:cubicBezTo>
                    <a:pt x="791" y="380"/>
                    <a:pt x="790" y="365"/>
                    <a:pt x="788" y="35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2">
              <a:extLst>
                <a:ext uri="{FF2B5EF4-FFF2-40B4-BE49-F238E27FC236}">
                  <a16:creationId xmlns:a16="http://schemas.microsoft.com/office/drawing/2014/main" id="{F874C9A9-63E7-D84D-98FE-3A155621F5D1}"/>
                </a:ext>
              </a:extLst>
            </p:cNvPr>
            <p:cNvSpPr>
              <a:spLocks noChangeArrowheads="1"/>
            </p:cNvSpPr>
            <p:nvPr/>
          </p:nvSpPr>
          <p:spPr bwMode="auto">
            <a:xfrm>
              <a:off x="2779518" y="3234973"/>
              <a:ext cx="1456458" cy="1452785"/>
            </a:xfrm>
            <a:prstGeom prst="ellipse">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6">
              <a:extLst>
                <a:ext uri="{FF2B5EF4-FFF2-40B4-BE49-F238E27FC236}">
                  <a16:creationId xmlns:a16="http://schemas.microsoft.com/office/drawing/2014/main" id="{1D94B6B8-0352-681B-5570-EEFBE186B648}"/>
                </a:ext>
              </a:extLst>
            </p:cNvPr>
            <p:cNvSpPr/>
            <p:nvPr/>
          </p:nvSpPr>
          <p:spPr>
            <a:xfrm>
              <a:off x="2884077" y="3337695"/>
              <a:ext cx="1247341" cy="1247341"/>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chemeClr val="tx2"/>
                </a:solidFill>
                <a:latin typeface="+mj-lt"/>
              </a:endParaRPr>
            </a:p>
          </p:txBody>
        </p:sp>
      </p:grpSp>
      <p:grpSp>
        <p:nvGrpSpPr>
          <p:cNvPr id="18" name="Group 17">
            <a:extLst>
              <a:ext uri="{FF2B5EF4-FFF2-40B4-BE49-F238E27FC236}">
                <a16:creationId xmlns:a16="http://schemas.microsoft.com/office/drawing/2014/main" id="{96518D06-24DC-054E-F6F6-7F56A364F1F3}"/>
              </a:ext>
            </a:extLst>
          </p:cNvPr>
          <p:cNvGrpSpPr/>
          <p:nvPr/>
        </p:nvGrpSpPr>
        <p:grpSpPr>
          <a:xfrm>
            <a:off x="4640701" y="3359225"/>
            <a:ext cx="3337221" cy="3424938"/>
            <a:chOff x="4533512" y="3255176"/>
            <a:chExt cx="3074539" cy="3155352"/>
          </a:xfrm>
        </p:grpSpPr>
        <p:sp>
          <p:nvSpPr>
            <p:cNvPr id="19" name="Freeform 8">
              <a:extLst>
                <a:ext uri="{FF2B5EF4-FFF2-40B4-BE49-F238E27FC236}">
                  <a16:creationId xmlns:a16="http://schemas.microsoft.com/office/drawing/2014/main" id="{6794AB40-F4EF-B8E0-AE9E-7F03CA5CE630}"/>
                </a:ext>
              </a:extLst>
            </p:cNvPr>
            <p:cNvSpPr>
              <a:spLocks/>
            </p:cNvSpPr>
            <p:nvPr/>
          </p:nvSpPr>
          <p:spPr bwMode="auto">
            <a:xfrm>
              <a:off x="4533512" y="3255176"/>
              <a:ext cx="2732923" cy="2731087"/>
            </a:xfrm>
            <a:custGeom>
              <a:avLst/>
              <a:gdLst>
                <a:gd name="T0" fmla="*/ 791 w 791"/>
                <a:gd name="T1" fmla="*/ 393 h 791"/>
                <a:gd name="T2" fmla="*/ 398 w 791"/>
                <a:gd name="T3" fmla="*/ 0 h 791"/>
                <a:gd name="T4" fmla="*/ 396 w 791"/>
                <a:gd name="T5" fmla="*/ 0 h 791"/>
                <a:gd name="T6" fmla="*/ 393 w 791"/>
                <a:gd name="T7" fmla="*/ 0 h 791"/>
                <a:gd name="T8" fmla="*/ 347 w 791"/>
                <a:gd name="T9" fmla="*/ 3 h 791"/>
                <a:gd name="T10" fmla="*/ 3 w 791"/>
                <a:gd name="T11" fmla="*/ 347 h 791"/>
                <a:gd name="T12" fmla="*/ 0 w 791"/>
                <a:gd name="T13" fmla="*/ 393 h 791"/>
                <a:gd name="T14" fmla="*/ 0 w 791"/>
                <a:gd name="T15" fmla="*/ 396 h 791"/>
                <a:gd name="T16" fmla="*/ 396 w 791"/>
                <a:gd name="T17" fmla="*/ 791 h 791"/>
                <a:gd name="T18" fmla="*/ 791 w 791"/>
                <a:gd name="T19" fmla="*/ 396 h 791"/>
                <a:gd name="T20" fmla="*/ 791 w 791"/>
                <a:gd name="T21" fmla="*/ 393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1" h="791">
                  <a:moveTo>
                    <a:pt x="791" y="393"/>
                  </a:moveTo>
                  <a:cubicBezTo>
                    <a:pt x="584" y="372"/>
                    <a:pt x="419" y="207"/>
                    <a:pt x="398" y="0"/>
                  </a:cubicBezTo>
                  <a:cubicBezTo>
                    <a:pt x="397" y="0"/>
                    <a:pt x="396" y="0"/>
                    <a:pt x="396" y="0"/>
                  </a:cubicBezTo>
                  <a:cubicBezTo>
                    <a:pt x="395" y="0"/>
                    <a:pt x="394" y="0"/>
                    <a:pt x="393" y="0"/>
                  </a:cubicBezTo>
                  <a:cubicBezTo>
                    <a:pt x="378" y="0"/>
                    <a:pt x="362" y="1"/>
                    <a:pt x="347" y="3"/>
                  </a:cubicBezTo>
                  <a:cubicBezTo>
                    <a:pt x="168" y="25"/>
                    <a:pt x="25" y="168"/>
                    <a:pt x="3" y="347"/>
                  </a:cubicBezTo>
                  <a:cubicBezTo>
                    <a:pt x="1" y="362"/>
                    <a:pt x="0" y="378"/>
                    <a:pt x="0" y="393"/>
                  </a:cubicBezTo>
                  <a:cubicBezTo>
                    <a:pt x="0" y="394"/>
                    <a:pt x="0" y="395"/>
                    <a:pt x="0" y="396"/>
                  </a:cubicBezTo>
                  <a:cubicBezTo>
                    <a:pt x="0" y="614"/>
                    <a:pt x="177" y="791"/>
                    <a:pt x="396" y="791"/>
                  </a:cubicBezTo>
                  <a:cubicBezTo>
                    <a:pt x="614" y="791"/>
                    <a:pt x="791" y="614"/>
                    <a:pt x="791" y="396"/>
                  </a:cubicBezTo>
                  <a:cubicBezTo>
                    <a:pt x="791" y="395"/>
                    <a:pt x="791" y="394"/>
                    <a:pt x="791" y="393"/>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1">
              <a:extLst>
                <a:ext uri="{FF2B5EF4-FFF2-40B4-BE49-F238E27FC236}">
                  <a16:creationId xmlns:a16="http://schemas.microsoft.com/office/drawing/2014/main" id="{551355A6-33C9-ADFC-F2CF-8D02E2A17EA7}"/>
                </a:ext>
              </a:extLst>
            </p:cNvPr>
            <p:cNvSpPr>
              <a:spLocks noChangeArrowheads="1"/>
            </p:cNvSpPr>
            <p:nvPr/>
          </p:nvSpPr>
          <p:spPr bwMode="auto">
            <a:xfrm>
              <a:off x="6149757" y="4957743"/>
              <a:ext cx="1458294" cy="1452785"/>
            </a:xfrm>
            <a:prstGeom prst="ellipse">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20">
              <a:extLst>
                <a:ext uri="{FF2B5EF4-FFF2-40B4-BE49-F238E27FC236}">
                  <a16:creationId xmlns:a16="http://schemas.microsoft.com/office/drawing/2014/main" id="{146A7074-B135-4F92-D1AE-48DB4B64D30A}"/>
                </a:ext>
              </a:extLst>
            </p:cNvPr>
            <p:cNvSpPr/>
            <p:nvPr/>
          </p:nvSpPr>
          <p:spPr>
            <a:xfrm>
              <a:off x="6255233" y="5072998"/>
              <a:ext cx="1247341" cy="1247341"/>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chemeClr val="accent3"/>
                </a:solidFill>
                <a:latin typeface="+mj-lt"/>
              </a:endParaRPr>
            </a:p>
          </p:txBody>
        </p:sp>
      </p:grpSp>
      <p:sp>
        <p:nvSpPr>
          <p:cNvPr id="22" name="Oval 21">
            <a:extLst>
              <a:ext uri="{FF2B5EF4-FFF2-40B4-BE49-F238E27FC236}">
                <a16:creationId xmlns:a16="http://schemas.microsoft.com/office/drawing/2014/main" id="{B71EFC6D-113C-4F20-1B8A-864EA5493F55}"/>
              </a:ext>
            </a:extLst>
          </p:cNvPr>
          <p:cNvSpPr/>
          <p:nvPr/>
        </p:nvSpPr>
        <p:spPr>
          <a:xfrm>
            <a:off x="4957642" y="2290642"/>
            <a:ext cx="2276717" cy="2276717"/>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4196">
            <a:extLst>
              <a:ext uri="{FF2B5EF4-FFF2-40B4-BE49-F238E27FC236}">
                <a16:creationId xmlns:a16="http://schemas.microsoft.com/office/drawing/2014/main" id="{BE577EA1-6B7C-238C-CF43-7CFEC81DB81D}"/>
              </a:ext>
            </a:extLst>
          </p:cNvPr>
          <p:cNvSpPr>
            <a:spLocks/>
          </p:cNvSpPr>
          <p:nvPr/>
        </p:nvSpPr>
        <p:spPr bwMode="auto">
          <a:xfrm>
            <a:off x="7819731" y="2960036"/>
            <a:ext cx="19971" cy="19971"/>
          </a:xfrm>
          <a:custGeom>
            <a:avLst/>
            <a:gdLst>
              <a:gd name="T0" fmla="*/ 30 w 60"/>
              <a:gd name="T1" fmla="*/ 0 h 60"/>
              <a:gd name="T2" fmla="*/ 25 w 60"/>
              <a:gd name="T3" fmla="*/ 1 h 60"/>
              <a:gd name="T4" fmla="*/ 20 w 60"/>
              <a:gd name="T5" fmla="*/ 2 h 60"/>
              <a:gd name="T6" fmla="*/ 14 w 60"/>
              <a:gd name="T7" fmla="*/ 6 h 60"/>
              <a:gd name="T8" fmla="*/ 10 w 60"/>
              <a:gd name="T9" fmla="*/ 9 h 60"/>
              <a:gd name="T10" fmla="*/ 6 w 60"/>
              <a:gd name="T11" fmla="*/ 13 h 60"/>
              <a:gd name="T12" fmla="*/ 4 w 60"/>
              <a:gd name="T13" fmla="*/ 18 h 60"/>
              <a:gd name="T14" fmla="*/ 2 w 60"/>
              <a:gd name="T15" fmla="*/ 25 h 60"/>
              <a:gd name="T16" fmla="*/ 0 w 60"/>
              <a:gd name="T17" fmla="*/ 30 h 60"/>
              <a:gd name="T18" fmla="*/ 2 w 60"/>
              <a:gd name="T19" fmla="*/ 37 h 60"/>
              <a:gd name="T20" fmla="*/ 4 w 60"/>
              <a:gd name="T21" fmla="*/ 42 h 60"/>
              <a:gd name="T22" fmla="*/ 6 w 60"/>
              <a:gd name="T23" fmla="*/ 47 h 60"/>
              <a:gd name="T24" fmla="*/ 10 w 60"/>
              <a:gd name="T25" fmla="*/ 52 h 60"/>
              <a:gd name="T26" fmla="*/ 14 w 60"/>
              <a:gd name="T27" fmla="*/ 55 h 60"/>
              <a:gd name="T28" fmla="*/ 20 w 60"/>
              <a:gd name="T29" fmla="*/ 58 h 60"/>
              <a:gd name="T30" fmla="*/ 25 w 60"/>
              <a:gd name="T31" fmla="*/ 60 h 60"/>
              <a:gd name="T32" fmla="*/ 30 w 60"/>
              <a:gd name="T33" fmla="*/ 60 h 60"/>
              <a:gd name="T34" fmla="*/ 37 w 60"/>
              <a:gd name="T35" fmla="*/ 60 h 60"/>
              <a:gd name="T36" fmla="*/ 42 w 60"/>
              <a:gd name="T37" fmla="*/ 58 h 60"/>
              <a:gd name="T38" fmla="*/ 48 w 60"/>
              <a:gd name="T39" fmla="*/ 55 h 60"/>
              <a:gd name="T40" fmla="*/ 52 w 60"/>
              <a:gd name="T41" fmla="*/ 52 h 60"/>
              <a:gd name="T42" fmla="*/ 56 w 60"/>
              <a:gd name="T43" fmla="*/ 47 h 60"/>
              <a:gd name="T44" fmla="*/ 58 w 60"/>
              <a:gd name="T45" fmla="*/ 42 h 60"/>
              <a:gd name="T46" fmla="*/ 60 w 60"/>
              <a:gd name="T47" fmla="*/ 37 h 60"/>
              <a:gd name="T48" fmla="*/ 60 w 60"/>
              <a:gd name="T49" fmla="*/ 30 h 60"/>
              <a:gd name="T50" fmla="*/ 60 w 60"/>
              <a:gd name="T51" fmla="*/ 25 h 60"/>
              <a:gd name="T52" fmla="*/ 58 w 60"/>
              <a:gd name="T53" fmla="*/ 18 h 60"/>
              <a:gd name="T54" fmla="*/ 56 w 60"/>
              <a:gd name="T55" fmla="*/ 13 h 60"/>
              <a:gd name="T56" fmla="*/ 52 w 60"/>
              <a:gd name="T57" fmla="*/ 9 h 60"/>
              <a:gd name="T58" fmla="*/ 48 w 60"/>
              <a:gd name="T59" fmla="*/ 6 h 60"/>
              <a:gd name="T60" fmla="*/ 42 w 60"/>
              <a:gd name="T61" fmla="*/ 2 h 60"/>
              <a:gd name="T62" fmla="*/ 37 w 60"/>
              <a:gd name="T63" fmla="*/ 1 h 60"/>
              <a:gd name="T64" fmla="*/ 30 w 60"/>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30" y="0"/>
                </a:moveTo>
                <a:lnTo>
                  <a:pt x="25" y="1"/>
                </a:lnTo>
                <a:lnTo>
                  <a:pt x="20" y="2"/>
                </a:lnTo>
                <a:lnTo>
                  <a:pt x="14" y="6"/>
                </a:lnTo>
                <a:lnTo>
                  <a:pt x="10" y="9"/>
                </a:lnTo>
                <a:lnTo>
                  <a:pt x="6" y="13"/>
                </a:lnTo>
                <a:lnTo>
                  <a:pt x="4" y="18"/>
                </a:lnTo>
                <a:lnTo>
                  <a:pt x="2" y="25"/>
                </a:lnTo>
                <a:lnTo>
                  <a:pt x="0" y="30"/>
                </a:lnTo>
                <a:lnTo>
                  <a:pt x="2" y="37"/>
                </a:lnTo>
                <a:lnTo>
                  <a:pt x="4" y="42"/>
                </a:lnTo>
                <a:lnTo>
                  <a:pt x="6" y="47"/>
                </a:lnTo>
                <a:lnTo>
                  <a:pt x="10" y="52"/>
                </a:lnTo>
                <a:lnTo>
                  <a:pt x="14" y="55"/>
                </a:lnTo>
                <a:lnTo>
                  <a:pt x="20" y="58"/>
                </a:lnTo>
                <a:lnTo>
                  <a:pt x="25" y="60"/>
                </a:lnTo>
                <a:lnTo>
                  <a:pt x="30" y="60"/>
                </a:lnTo>
                <a:lnTo>
                  <a:pt x="37" y="60"/>
                </a:lnTo>
                <a:lnTo>
                  <a:pt x="42" y="58"/>
                </a:lnTo>
                <a:lnTo>
                  <a:pt x="48" y="55"/>
                </a:lnTo>
                <a:lnTo>
                  <a:pt x="52" y="52"/>
                </a:lnTo>
                <a:lnTo>
                  <a:pt x="56" y="47"/>
                </a:lnTo>
                <a:lnTo>
                  <a:pt x="58" y="42"/>
                </a:lnTo>
                <a:lnTo>
                  <a:pt x="60" y="37"/>
                </a:lnTo>
                <a:lnTo>
                  <a:pt x="60" y="30"/>
                </a:lnTo>
                <a:lnTo>
                  <a:pt x="60" y="25"/>
                </a:lnTo>
                <a:lnTo>
                  <a:pt x="58" y="18"/>
                </a:lnTo>
                <a:lnTo>
                  <a:pt x="56" y="13"/>
                </a:lnTo>
                <a:lnTo>
                  <a:pt x="52" y="9"/>
                </a:lnTo>
                <a:lnTo>
                  <a:pt x="48" y="6"/>
                </a:lnTo>
                <a:lnTo>
                  <a:pt x="42" y="2"/>
                </a:lnTo>
                <a:lnTo>
                  <a:pt x="37" y="1"/>
                </a:lnTo>
                <a:lnTo>
                  <a:pt x="3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F547AC08-B50B-B654-F025-39DA42CBB2F7}"/>
              </a:ext>
            </a:extLst>
          </p:cNvPr>
          <p:cNvSpPr txBox="1"/>
          <p:nvPr/>
        </p:nvSpPr>
        <p:spPr>
          <a:xfrm>
            <a:off x="5232585" y="2907801"/>
            <a:ext cx="1783123" cy="984885"/>
          </a:xfrm>
          <a:prstGeom prst="rect">
            <a:avLst/>
          </a:prstGeom>
          <a:noFill/>
          <a:ln w="6350">
            <a:noFill/>
            <a:prstDash val="dash"/>
          </a:ln>
        </p:spPr>
        <p:txBody>
          <a:bodyPr wrap="square" lIns="0" tIns="0" rIns="0" bIns="0" rtlCol="0">
            <a:spAutoFit/>
          </a:bodyPr>
          <a:lstStyle/>
          <a:p>
            <a:pPr algn="ctr"/>
            <a:r>
              <a:rPr lang="en-US" sz="3200" b="1" i="0" dirty="0">
                <a:solidFill>
                  <a:srgbClr val="519FAA"/>
                </a:solidFill>
                <a:effectLst/>
                <a:latin typeface="Inter"/>
              </a:rPr>
              <a:t>SOAR</a:t>
            </a:r>
            <a:r>
              <a:rPr lang="en-US" sz="3200" b="1" dirty="0">
                <a:solidFill>
                  <a:srgbClr val="54A0AC"/>
                </a:solidFill>
                <a:latin typeface="Inter"/>
              </a:rPr>
              <a:t> ANALYSIS</a:t>
            </a:r>
          </a:p>
        </p:txBody>
      </p:sp>
      <p:sp>
        <p:nvSpPr>
          <p:cNvPr id="25" name="TextBox 24">
            <a:extLst>
              <a:ext uri="{FF2B5EF4-FFF2-40B4-BE49-F238E27FC236}">
                <a16:creationId xmlns:a16="http://schemas.microsoft.com/office/drawing/2014/main" id="{4B5546AD-993F-CAF6-944B-C390737F93F5}"/>
              </a:ext>
            </a:extLst>
          </p:cNvPr>
          <p:cNvSpPr txBox="1"/>
          <p:nvPr/>
        </p:nvSpPr>
        <p:spPr>
          <a:xfrm>
            <a:off x="7196259" y="3330967"/>
            <a:ext cx="2276718" cy="461665"/>
          </a:xfrm>
          <a:prstGeom prst="rect">
            <a:avLst/>
          </a:prstGeom>
          <a:noFill/>
        </p:spPr>
        <p:txBody>
          <a:bodyPr wrap="square">
            <a:spAutoFit/>
          </a:bodyPr>
          <a:lstStyle/>
          <a:p>
            <a:r>
              <a:rPr lang="en-US" sz="2400" b="1" i="0" dirty="0">
                <a:solidFill>
                  <a:schemeClr val="bg1"/>
                </a:solidFill>
                <a:effectLst/>
                <a:latin typeface="Inter"/>
              </a:rPr>
              <a:t>Opportunities</a:t>
            </a:r>
            <a:endParaRPr lang="en-US" dirty="0">
              <a:solidFill>
                <a:schemeClr val="bg1"/>
              </a:solidFill>
            </a:endParaRPr>
          </a:p>
        </p:txBody>
      </p:sp>
      <p:sp>
        <p:nvSpPr>
          <p:cNvPr id="26" name="TextBox 25">
            <a:extLst>
              <a:ext uri="{FF2B5EF4-FFF2-40B4-BE49-F238E27FC236}">
                <a16:creationId xmlns:a16="http://schemas.microsoft.com/office/drawing/2014/main" id="{35D220B3-E6CE-7E4A-D22A-699F918F34D8}"/>
              </a:ext>
            </a:extLst>
          </p:cNvPr>
          <p:cNvSpPr txBox="1"/>
          <p:nvPr/>
        </p:nvSpPr>
        <p:spPr>
          <a:xfrm>
            <a:off x="4995518" y="4756257"/>
            <a:ext cx="2276718" cy="523220"/>
          </a:xfrm>
          <a:prstGeom prst="rect">
            <a:avLst/>
          </a:prstGeom>
          <a:noFill/>
        </p:spPr>
        <p:txBody>
          <a:bodyPr wrap="square">
            <a:spAutoFit/>
          </a:bodyPr>
          <a:lstStyle/>
          <a:p>
            <a:pPr algn="ctr"/>
            <a:r>
              <a:rPr lang="en-US" sz="2800" b="1" i="0">
                <a:solidFill>
                  <a:schemeClr val="bg1"/>
                </a:solidFill>
                <a:effectLst/>
                <a:latin typeface="Inter"/>
              </a:rPr>
              <a:t>Aspirations</a:t>
            </a:r>
            <a:endParaRPr lang="en-US" dirty="0">
              <a:solidFill>
                <a:schemeClr val="bg1"/>
              </a:solidFill>
            </a:endParaRPr>
          </a:p>
        </p:txBody>
      </p:sp>
      <p:sp>
        <p:nvSpPr>
          <p:cNvPr id="27" name="TextBox 26">
            <a:extLst>
              <a:ext uri="{FF2B5EF4-FFF2-40B4-BE49-F238E27FC236}">
                <a16:creationId xmlns:a16="http://schemas.microsoft.com/office/drawing/2014/main" id="{F168A77A-B5A3-1A7C-1F3E-47B83F2E82A3}"/>
              </a:ext>
            </a:extLst>
          </p:cNvPr>
          <p:cNvSpPr txBox="1"/>
          <p:nvPr/>
        </p:nvSpPr>
        <p:spPr>
          <a:xfrm>
            <a:off x="2580205" y="2790961"/>
            <a:ext cx="2276718" cy="523220"/>
          </a:xfrm>
          <a:prstGeom prst="rect">
            <a:avLst/>
          </a:prstGeom>
          <a:noFill/>
        </p:spPr>
        <p:txBody>
          <a:bodyPr wrap="square">
            <a:spAutoFit/>
          </a:bodyPr>
          <a:lstStyle/>
          <a:p>
            <a:pPr algn="r"/>
            <a:r>
              <a:rPr lang="en-US" sz="2800" b="1" i="0" dirty="0">
                <a:solidFill>
                  <a:schemeClr val="bg1"/>
                </a:solidFill>
                <a:effectLst/>
                <a:latin typeface="Inter"/>
              </a:rPr>
              <a:t>Results</a:t>
            </a:r>
            <a:endParaRPr lang="en-US" dirty="0">
              <a:solidFill>
                <a:schemeClr val="bg1"/>
              </a:solidFill>
            </a:endParaRPr>
          </a:p>
        </p:txBody>
      </p:sp>
      <p:sp>
        <p:nvSpPr>
          <p:cNvPr id="28" name="TextBox 27">
            <a:extLst>
              <a:ext uri="{FF2B5EF4-FFF2-40B4-BE49-F238E27FC236}">
                <a16:creationId xmlns:a16="http://schemas.microsoft.com/office/drawing/2014/main" id="{486F5EFC-98AC-0E46-1076-72F22CF70A07}"/>
              </a:ext>
            </a:extLst>
          </p:cNvPr>
          <p:cNvSpPr txBox="1"/>
          <p:nvPr/>
        </p:nvSpPr>
        <p:spPr>
          <a:xfrm>
            <a:off x="5617699" y="1389005"/>
            <a:ext cx="6096000" cy="584775"/>
          </a:xfrm>
          <a:prstGeom prst="rect">
            <a:avLst/>
          </a:prstGeom>
          <a:noFill/>
        </p:spPr>
        <p:txBody>
          <a:bodyPr wrap="square">
            <a:spAutoFit/>
          </a:bodyPr>
          <a:lstStyle/>
          <a:p>
            <a:r>
              <a:rPr lang="en-US" sz="3200" b="1" i="0" dirty="0">
                <a:solidFill>
                  <a:schemeClr val="bg1"/>
                </a:solidFill>
                <a:effectLst/>
                <a:latin typeface="Inter"/>
              </a:rPr>
              <a:t>Strengths</a:t>
            </a:r>
            <a:endParaRPr lang="en-US" dirty="0">
              <a:solidFill>
                <a:schemeClr val="bg1"/>
              </a:solidFill>
            </a:endParaRPr>
          </a:p>
        </p:txBody>
      </p:sp>
    </p:spTree>
    <p:extLst>
      <p:ext uri="{BB962C8B-B14F-4D97-AF65-F5344CB8AC3E}">
        <p14:creationId xmlns:p14="http://schemas.microsoft.com/office/powerpoint/2010/main" val="4053419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48900" y="1485887"/>
            <a:ext cx="3120180" cy="4344859"/>
            <a:chOff x="1075509" y="1407393"/>
            <a:chExt cx="3120180" cy="4752196"/>
          </a:xfrm>
        </p:grpSpPr>
        <p:sp>
          <p:nvSpPr>
            <p:cNvPr id="5" name="Round Same Side Corner Rectangle 4"/>
            <p:cNvSpPr/>
            <p:nvPr/>
          </p:nvSpPr>
          <p:spPr>
            <a:xfrm>
              <a:off x="1075509" y="4950511"/>
              <a:ext cx="3120180" cy="1209078"/>
            </a:xfrm>
            <a:prstGeom prst="round2SameRect">
              <a:avLst/>
            </a:prstGeom>
            <a:blipFill dpi="0" rotWithShape="1">
              <a:blip r:embed="rId3" cstate="hqprint">
                <a:extLst>
                  <a:ext uri="{28A0092B-C50C-407E-A947-70E740481C1C}">
                    <a14:useLocalDpi xmlns:a14="http://schemas.microsoft.com/office/drawing/2010/main" val="0"/>
                  </a:ext>
                </a:extLst>
              </a:blip>
              <a:srcRect/>
              <a:stretch>
                <a:fillRect/>
              </a:stretch>
            </a:blip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w="0"/>
                  <a:solidFill>
                    <a:srgbClr val="54A0AC"/>
                  </a:solidFill>
                  <a:effectLst>
                    <a:outerShdw blurRad="38100" dist="19050" dir="2700000" algn="tl" rotWithShape="0">
                      <a:schemeClr val="dk1">
                        <a:alpha val="40000"/>
                      </a:schemeClr>
                    </a:outerShdw>
                  </a:effectLst>
                </a:rPr>
                <a:t>Ahmed Emad </a:t>
              </a:r>
              <a:r>
                <a:rPr lang="en-US" sz="2800" b="1" dirty="0">
                  <a:ln w="0"/>
                  <a:solidFill>
                    <a:srgbClr val="519FAA"/>
                  </a:solidFill>
                  <a:effectLst>
                    <a:outerShdw blurRad="38100" dist="19050" dir="2700000" algn="tl" rotWithShape="0">
                      <a:schemeClr val="dk1">
                        <a:alpha val="40000"/>
                      </a:schemeClr>
                    </a:outerShdw>
                  </a:effectLst>
                </a:rPr>
                <a:t>Habib</a:t>
              </a:r>
            </a:p>
          </p:txBody>
        </p:sp>
        <p:sp>
          <p:nvSpPr>
            <p:cNvPr id="6" name="Oval 5"/>
            <p:cNvSpPr/>
            <p:nvPr/>
          </p:nvSpPr>
          <p:spPr>
            <a:xfrm>
              <a:off x="1216193" y="1407393"/>
              <a:ext cx="2873996" cy="3456431"/>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38100">
              <a:solidFill>
                <a:srgbClr val="519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p:cNvGrpSpPr/>
          <p:nvPr/>
        </p:nvGrpSpPr>
        <p:grpSpPr>
          <a:xfrm>
            <a:off x="4539683" y="1479746"/>
            <a:ext cx="3120180" cy="4344857"/>
            <a:chOff x="1075509" y="1407395"/>
            <a:chExt cx="3120180" cy="4752194"/>
          </a:xfrm>
        </p:grpSpPr>
        <p:sp>
          <p:nvSpPr>
            <p:cNvPr id="9" name="Round Same Side Corner Rectangle 8"/>
            <p:cNvSpPr/>
            <p:nvPr/>
          </p:nvSpPr>
          <p:spPr>
            <a:xfrm>
              <a:off x="1075509" y="4950511"/>
              <a:ext cx="3120180" cy="1209078"/>
            </a:xfrm>
            <a:prstGeom prst="round2SameRect">
              <a:avLst/>
            </a:prstGeom>
            <a:blipFill dpi="0" rotWithShape="1">
              <a:blip r:embed="rId3" cstate="hqprint">
                <a:extLst>
                  <a:ext uri="{28A0092B-C50C-407E-A947-70E740481C1C}">
                    <a14:useLocalDpi xmlns:a14="http://schemas.microsoft.com/office/drawing/2010/main" val="0"/>
                  </a:ext>
                </a:extLst>
              </a:blip>
              <a:srcRect/>
              <a:stretch>
                <a:fillRect/>
              </a:stretch>
            </a:blip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pPr>
              <a:r>
                <a:rPr lang="en-US" sz="2800" b="1" dirty="0">
                  <a:ln w="0"/>
                  <a:solidFill>
                    <a:srgbClr val="54A0AC"/>
                  </a:solidFill>
                  <a:effectLst>
                    <a:outerShdw blurRad="38100" dist="19050" dir="2700000" algn="tl" rotWithShape="0">
                      <a:schemeClr val="dk1">
                        <a:alpha val="40000"/>
                      </a:schemeClr>
                    </a:outerShdw>
                  </a:effectLst>
                </a:rPr>
                <a:t>Mohammed Elhossiny Abrabo</a:t>
              </a:r>
            </a:p>
          </p:txBody>
        </p:sp>
        <p:sp>
          <p:nvSpPr>
            <p:cNvPr id="10" name="Oval 9"/>
            <p:cNvSpPr/>
            <p:nvPr/>
          </p:nvSpPr>
          <p:spPr>
            <a:xfrm>
              <a:off x="1216193" y="1407395"/>
              <a:ext cx="2873996" cy="3456429"/>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38100">
              <a:solidFill>
                <a:srgbClr val="519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a:off x="8043951" y="1479746"/>
            <a:ext cx="3120180" cy="4344857"/>
            <a:chOff x="1075509" y="1407395"/>
            <a:chExt cx="3120180" cy="4752194"/>
          </a:xfrm>
        </p:grpSpPr>
        <p:sp>
          <p:nvSpPr>
            <p:cNvPr id="15" name="Round Same Side Corner Rectangle 4"/>
            <p:cNvSpPr/>
            <p:nvPr/>
          </p:nvSpPr>
          <p:spPr>
            <a:xfrm>
              <a:off x="1075509" y="4950511"/>
              <a:ext cx="3120180" cy="1209078"/>
            </a:xfrm>
            <a:prstGeom prst="round2SameRect">
              <a:avLst/>
            </a:prstGeom>
            <a:blipFill dpi="0" rotWithShape="1">
              <a:blip r:embed="rId3" cstate="hqprint">
                <a:extLst>
                  <a:ext uri="{28A0092B-C50C-407E-A947-70E740481C1C}">
                    <a14:useLocalDpi xmlns:a14="http://schemas.microsoft.com/office/drawing/2010/main" val="0"/>
                  </a:ext>
                </a:extLst>
              </a:blip>
              <a:srcRect/>
              <a:stretch>
                <a:fillRect/>
              </a:stretch>
            </a:blip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pPr>
              <a:endParaRPr lang="en-US" sz="2800" b="1" dirty="0">
                <a:ln w="0"/>
                <a:solidFill>
                  <a:srgbClr val="519FAA"/>
                </a:solidFill>
                <a:effectLst>
                  <a:outerShdw blurRad="38100" dist="19050" dir="2700000" algn="tl" rotWithShape="0">
                    <a:schemeClr val="dk1">
                      <a:alpha val="40000"/>
                    </a:schemeClr>
                  </a:outerShdw>
                </a:effectLst>
              </a:endParaRPr>
            </a:p>
            <a:p>
              <a:pPr algn="ctr">
                <a:lnSpc>
                  <a:spcPct val="107000"/>
                </a:lnSpc>
              </a:pPr>
              <a:r>
                <a:rPr lang="en-US" sz="2800" b="1" dirty="0">
                  <a:ln w="0"/>
                  <a:solidFill>
                    <a:srgbClr val="519FAA"/>
                  </a:solidFill>
                  <a:effectLst>
                    <a:outerShdw blurRad="38100" dist="19050" dir="2700000" algn="tl" rotWithShape="0">
                      <a:schemeClr val="dk1">
                        <a:alpha val="40000"/>
                      </a:schemeClr>
                    </a:outerShdw>
                  </a:effectLst>
                </a:rPr>
                <a:t>Peter Rafat Adel</a:t>
              </a:r>
            </a:p>
            <a:p>
              <a:pPr algn="ctr">
                <a:lnSpc>
                  <a:spcPct val="107000"/>
                </a:lnSpc>
              </a:pPr>
              <a:endParaRPr lang="en-US" sz="2800" b="1" dirty="0">
                <a:ln w="0"/>
                <a:solidFill>
                  <a:srgbClr val="519FAA"/>
                </a:solidFill>
                <a:effectLst>
                  <a:outerShdw blurRad="38100" dist="19050" dir="2700000" algn="tl" rotWithShape="0">
                    <a:schemeClr val="dk1">
                      <a:alpha val="40000"/>
                    </a:schemeClr>
                  </a:outerShdw>
                </a:effectLst>
              </a:endParaRPr>
            </a:p>
          </p:txBody>
        </p:sp>
        <p:sp>
          <p:nvSpPr>
            <p:cNvPr id="16" name="Oval 15"/>
            <p:cNvSpPr/>
            <p:nvPr/>
          </p:nvSpPr>
          <p:spPr>
            <a:xfrm>
              <a:off x="1216193" y="1407395"/>
              <a:ext cx="2873996" cy="3456429"/>
            </a:xfrm>
            <a:prstGeom prst="ellipse">
              <a:avLst/>
            </a:prstGeom>
            <a:blipFill dpi="0" rotWithShape="1">
              <a:blip r:embed="rId6" cstate="hqprint">
                <a:extLst>
                  <a:ext uri="{28A0092B-C50C-407E-A947-70E740481C1C}">
                    <a14:useLocalDpi xmlns:a14="http://schemas.microsoft.com/office/drawing/2010/main" val="0"/>
                  </a:ext>
                </a:extLst>
              </a:blip>
              <a:srcRect/>
              <a:stretch>
                <a:fillRect/>
              </a:stretch>
            </a:blipFill>
            <a:ln w="38100">
              <a:solidFill>
                <a:srgbClr val="519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3">
            <a:extLst>
              <a:ext uri="{FF2B5EF4-FFF2-40B4-BE49-F238E27FC236}">
                <a16:creationId xmlns:a16="http://schemas.microsoft.com/office/drawing/2014/main" id="{769681C1-C55C-DD0D-8914-1C92C7488E28}"/>
              </a:ext>
            </a:extLst>
          </p:cNvPr>
          <p:cNvSpPr txBox="1"/>
          <p:nvPr/>
        </p:nvSpPr>
        <p:spPr>
          <a:xfrm>
            <a:off x="2463503" y="-80974"/>
            <a:ext cx="7264994" cy="1397883"/>
          </a:xfrm>
          <a:prstGeom prst="rect">
            <a:avLst/>
          </a:prstGeom>
        </p:spPr>
        <p:txBody>
          <a:bodyPr wrap="square" lIns="0" tIns="0" rIns="0" bIns="0" rtlCol="0" anchor="t">
            <a:spAutoFit/>
          </a:bodyPr>
          <a:lstStyle/>
          <a:p>
            <a:pPr algn="ctr">
              <a:lnSpc>
                <a:spcPts val="11985"/>
              </a:lnSpc>
              <a:spcBef>
                <a:spcPct val="0"/>
              </a:spcBef>
            </a:pPr>
            <a:r>
              <a:rPr lang="en-US" sz="7200" b="1" dirty="0">
                <a:solidFill>
                  <a:schemeClr val="accent3"/>
                </a:solidFill>
                <a:latin typeface="Inter"/>
                <a:ea typeface="TT Octosquares Compressed"/>
                <a:cs typeface="TT Octosquares Compressed"/>
                <a:sym typeface="TT Octosquares Compressed"/>
              </a:rPr>
              <a:t>Meet Our Team</a:t>
            </a:r>
          </a:p>
        </p:txBody>
      </p:sp>
    </p:spTree>
    <p:extLst>
      <p:ext uri="{BB962C8B-B14F-4D97-AF65-F5344CB8AC3E}">
        <p14:creationId xmlns:p14="http://schemas.microsoft.com/office/powerpoint/2010/main" val="2887345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52">
          <a:extLst>
            <a:ext uri="{FF2B5EF4-FFF2-40B4-BE49-F238E27FC236}">
              <a16:creationId xmlns:a16="http://schemas.microsoft.com/office/drawing/2014/main" id="{6CB033EE-BBAA-684A-35D3-54BB0FA6B388}"/>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3478F0F8-AA37-AEAB-FB93-AAD3A2D999E6}"/>
              </a:ext>
            </a:extLst>
          </p:cNvPr>
          <p:cNvGrpSpPr/>
          <p:nvPr/>
        </p:nvGrpSpPr>
        <p:grpSpPr>
          <a:xfrm rot="556722">
            <a:off x="618378" y="595174"/>
            <a:ext cx="5292672" cy="5701235"/>
            <a:chOff x="900854" y="576905"/>
            <a:chExt cx="4420939" cy="4772873"/>
          </a:xfrm>
        </p:grpSpPr>
        <p:sp>
          <p:nvSpPr>
            <p:cNvPr id="3" name="Freeform 5">
              <a:extLst>
                <a:ext uri="{FF2B5EF4-FFF2-40B4-BE49-F238E27FC236}">
                  <a16:creationId xmlns:a16="http://schemas.microsoft.com/office/drawing/2014/main" id="{6B03FEF8-3A86-5800-4C61-9D7BAC2C5FFA}"/>
                </a:ext>
              </a:extLst>
            </p:cNvPr>
            <p:cNvSpPr>
              <a:spLocks/>
            </p:cNvSpPr>
            <p:nvPr/>
          </p:nvSpPr>
          <p:spPr bwMode="auto">
            <a:xfrm rot="3264650">
              <a:off x="899354" y="927339"/>
              <a:ext cx="4423939" cy="4420939"/>
            </a:xfrm>
            <a:custGeom>
              <a:avLst/>
              <a:gdLst>
                <a:gd name="T0" fmla="*/ 396 w 791"/>
                <a:gd name="T1" fmla="*/ 0 h 791"/>
                <a:gd name="T2" fmla="*/ 0 w 791"/>
                <a:gd name="T3" fmla="*/ 395 h 791"/>
                <a:gd name="T4" fmla="*/ 394 w 791"/>
                <a:gd name="T5" fmla="*/ 791 h 791"/>
                <a:gd name="T6" fmla="*/ 396 w 791"/>
                <a:gd name="T7" fmla="*/ 791 h 791"/>
                <a:gd name="T8" fmla="*/ 398 w 791"/>
                <a:gd name="T9" fmla="*/ 791 h 791"/>
                <a:gd name="T10" fmla="*/ 444 w 791"/>
                <a:gd name="T11" fmla="*/ 788 h 791"/>
                <a:gd name="T12" fmla="*/ 789 w 791"/>
                <a:gd name="T13" fmla="*/ 442 h 791"/>
                <a:gd name="T14" fmla="*/ 791 w 791"/>
                <a:gd name="T15" fmla="*/ 396 h 791"/>
                <a:gd name="T16" fmla="*/ 791 w 791"/>
                <a:gd name="T17" fmla="*/ 395 h 791"/>
                <a:gd name="T18" fmla="*/ 396 w 791"/>
                <a:gd name="T19" fmla="*/ 0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1" h="791">
                  <a:moveTo>
                    <a:pt x="396" y="0"/>
                  </a:moveTo>
                  <a:cubicBezTo>
                    <a:pt x="178" y="0"/>
                    <a:pt x="0" y="177"/>
                    <a:pt x="0" y="395"/>
                  </a:cubicBezTo>
                  <a:cubicBezTo>
                    <a:pt x="208" y="417"/>
                    <a:pt x="374" y="583"/>
                    <a:pt x="394" y="791"/>
                  </a:cubicBezTo>
                  <a:cubicBezTo>
                    <a:pt x="395" y="791"/>
                    <a:pt x="395" y="791"/>
                    <a:pt x="396" y="791"/>
                  </a:cubicBezTo>
                  <a:cubicBezTo>
                    <a:pt x="397" y="791"/>
                    <a:pt x="397" y="791"/>
                    <a:pt x="398" y="791"/>
                  </a:cubicBezTo>
                  <a:cubicBezTo>
                    <a:pt x="414" y="791"/>
                    <a:pt x="429" y="790"/>
                    <a:pt x="444" y="788"/>
                  </a:cubicBezTo>
                  <a:cubicBezTo>
                    <a:pt x="624" y="766"/>
                    <a:pt x="768" y="622"/>
                    <a:pt x="789" y="442"/>
                  </a:cubicBezTo>
                  <a:cubicBezTo>
                    <a:pt x="791" y="426"/>
                    <a:pt x="791" y="411"/>
                    <a:pt x="791" y="396"/>
                  </a:cubicBezTo>
                  <a:cubicBezTo>
                    <a:pt x="791" y="395"/>
                    <a:pt x="791" y="395"/>
                    <a:pt x="791" y="395"/>
                  </a:cubicBezTo>
                  <a:cubicBezTo>
                    <a:pt x="791" y="177"/>
                    <a:pt x="614" y="0"/>
                    <a:pt x="39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 name="Oval 9">
              <a:extLst>
                <a:ext uri="{FF2B5EF4-FFF2-40B4-BE49-F238E27FC236}">
                  <a16:creationId xmlns:a16="http://schemas.microsoft.com/office/drawing/2014/main" id="{645821CB-4A92-30C2-A771-AFB578A50842}"/>
                </a:ext>
              </a:extLst>
            </p:cNvPr>
            <p:cNvSpPr>
              <a:spLocks noChangeArrowheads="1"/>
            </p:cNvSpPr>
            <p:nvPr/>
          </p:nvSpPr>
          <p:spPr bwMode="auto">
            <a:xfrm rot="3264650">
              <a:off x="931095" y="580923"/>
              <a:ext cx="2123503" cy="211546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Oval 4">
              <a:extLst>
                <a:ext uri="{FF2B5EF4-FFF2-40B4-BE49-F238E27FC236}">
                  <a16:creationId xmlns:a16="http://schemas.microsoft.com/office/drawing/2014/main" id="{36CC0E8E-CAC0-EEB8-1985-A0A6B3FAA255}"/>
                </a:ext>
              </a:extLst>
            </p:cNvPr>
            <p:cNvSpPr/>
            <p:nvPr/>
          </p:nvSpPr>
          <p:spPr>
            <a:xfrm rot="3264650">
              <a:off x="1113367" y="694401"/>
              <a:ext cx="1657873" cy="1657863"/>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mj-lt"/>
              </a:endParaRPr>
            </a:p>
          </p:txBody>
        </p:sp>
      </p:grpSp>
      <p:grpSp>
        <p:nvGrpSpPr>
          <p:cNvPr id="6" name="Group 5">
            <a:extLst>
              <a:ext uri="{FF2B5EF4-FFF2-40B4-BE49-F238E27FC236}">
                <a16:creationId xmlns:a16="http://schemas.microsoft.com/office/drawing/2014/main" id="{9F040A2C-7D13-E82E-3AC2-EDEF2E2C64B6}"/>
              </a:ext>
            </a:extLst>
          </p:cNvPr>
          <p:cNvGrpSpPr/>
          <p:nvPr/>
        </p:nvGrpSpPr>
        <p:grpSpPr>
          <a:xfrm rot="17217967">
            <a:off x="12494228" y="-105846"/>
            <a:ext cx="5090519" cy="5411806"/>
            <a:chOff x="11890002" y="1624098"/>
            <a:chExt cx="2731087" cy="2903471"/>
          </a:xfrm>
        </p:grpSpPr>
        <p:sp>
          <p:nvSpPr>
            <p:cNvPr id="7" name="Freeform 7">
              <a:extLst>
                <a:ext uri="{FF2B5EF4-FFF2-40B4-BE49-F238E27FC236}">
                  <a16:creationId xmlns:a16="http://schemas.microsoft.com/office/drawing/2014/main" id="{E6067D03-E9B3-CE9D-0212-365C6608C9AB}"/>
                </a:ext>
              </a:extLst>
            </p:cNvPr>
            <p:cNvSpPr>
              <a:spLocks/>
            </p:cNvSpPr>
            <p:nvPr/>
          </p:nvSpPr>
          <p:spPr bwMode="auto">
            <a:xfrm rot="1333567">
              <a:off x="11890002" y="1798319"/>
              <a:ext cx="2731087" cy="2729250"/>
            </a:xfrm>
            <a:custGeom>
              <a:avLst/>
              <a:gdLst>
                <a:gd name="T0" fmla="*/ 395 w 791"/>
                <a:gd name="T1" fmla="*/ 0 h 791"/>
                <a:gd name="T2" fmla="*/ 393 w 791"/>
                <a:gd name="T3" fmla="*/ 0 h 791"/>
                <a:gd name="T4" fmla="*/ 0 w 791"/>
                <a:gd name="T5" fmla="*/ 395 h 791"/>
                <a:gd name="T6" fmla="*/ 0 w 791"/>
                <a:gd name="T7" fmla="*/ 398 h 791"/>
                <a:gd name="T8" fmla="*/ 3 w 791"/>
                <a:gd name="T9" fmla="*/ 444 h 791"/>
                <a:gd name="T10" fmla="*/ 347 w 791"/>
                <a:gd name="T11" fmla="*/ 788 h 791"/>
                <a:gd name="T12" fmla="*/ 393 w 791"/>
                <a:gd name="T13" fmla="*/ 791 h 791"/>
                <a:gd name="T14" fmla="*/ 395 w 791"/>
                <a:gd name="T15" fmla="*/ 791 h 791"/>
                <a:gd name="T16" fmla="*/ 791 w 791"/>
                <a:gd name="T17" fmla="*/ 395 h 791"/>
                <a:gd name="T18" fmla="*/ 395 w 791"/>
                <a:gd name="T19" fmla="*/ 0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1" h="791">
                  <a:moveTo>
                    <a:pt x="395" y="0"/>
                  </a:moveTo>
                  <a:cubicBezTo>
                    <a:pt x="395" y="0"/>
                    <a:pt x="394" y="0"/>
                    <a:pt x="393" y="0"/>
                  </a:cubicBezTo>
                  <a:cubicBezTo>
                    <a:pt x="373" y="208"/>
                    <a:pt x="208" y="374"/>
                    <a:pt x="0" y="395"/>
                  </a:cubicBezTo>
                  <a:cubicBezTo>
                    <a:pt x="0" y="396"/>
                    <a:pt x="0" y="397"/>
                    <a:pt x="0" y="398"/>
                  </a:cubicBezTo>
                  <a:cubicBezTo>
                    <a:pt x="0" y="413"/>
                    <a:pt x="1" y="428"/>
                    <a:pt x="3" y="444"/>
                  </a:cubicBezTo>
                  <a:cubicBezTo>
                    <a:pt x="25" y="623"/>
                    <a:pt x="168" y="766"/>
                    <a:pt x="347" y="788"/>
                  </a:cubicBezTo>
                  <a:cubicBezTo>
                    <a:pt x="362" y="790"/>
                    <a:pt x="378" y="791"/>
                    <a:pt x="393" y="791"/>
                  </a:cubicBezTo>
                  <a:cubicBezTo>
                    <a:pt x="394" y="791"/>
                    <a:pt x="395" y="791"/>
                    <a:pt x="395" y="791"/>
                  </a:cubicBezTo>
                  <a:cubicBezTo>
                    <a:pt x="614" y="791"/>
                    <a:pt x="791" y="613"/>
                    <a:pt x="791" y="395"/>
                  </a:cubicBezTo>
                  <a:cubicBezTo>
                    <a:pt x="791" y="177"/>
                    <a:pt x="614" y="0"/>
                    <a:pt x="395" y="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10">
              <a:extLst>
                <a:ext uri="{FF2B5EF4-FFF2-40B4-BE49-F238E27FC236}">
                  <a16:creationId xmlns:a16="http://schemas.microsoft.com/office/drawing/2014/main" id="{5EC64BBD-3F7D-350F-48F8-B6AFDDA201EC}"/>
                </a:ext>
              </a:extLst>
            </p:cNvPr>
            <p:cNvSpPr>
              <a:spLocks noChangeArrowheads="1"/>
            </p:cNvSpPr>
            <p:nvPr/>
          </p:nvSpPr>
          <p:spPr bwMode="auto">
            <a:xfrm>
              <a:off x="13124380" y="1624098"/>
              <a:ext cx="1121141" cy="1119726"/>
            </a:xfrm>
            <a:prstGeom prst="ellipse">
              <a:avLst/>
            </a:pr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Oval 8">
              <a:extLst>
                <a:ext uri="{FF2B5EF4-FFF2-40B4-BE49-F238E27FC236}">
                  <a16:creationId xmlns:a16="http://schemas.microsoft.com/office/drawing/2014/main" id="{4C6943FA-B370-6B53-E19D-D0F9A4744BB1}"/>
                </a:ext>
              </a:extLst>
            </p:cNvPr>
            <p:cNvSpPr/>
            <p:nvPr/>
          </p:nvSpPr>
          <p:spPr>
            <a:xfrm>
              <a:off x="13248358" y="1730540"/>
              <a:ext cx="909022" cy="909024"/>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dirty="0">
                <a:solidFill>
                  <a:schemeClr val="accent2"/>
                </a:solidFill>
                <a:latin typeface="+mj-lt"/>
              </a:endParaRPr>
            </a:p>
          </p:txBody>
        </p:sp>
      </p:grpSp>
      <p:grpSp>
        <p:nvGrpSpPr>
          <p:cNvPr id="10" name="Group 9">
            <a:extLst>
              <a:ext uri="{FF2B5EF4-FFF2-40B4-BE49-F238E27FC236}">
                <a16:creationId xmlns:a16="http://schemas.microsoft.com/office/drawing/2014/main" id="{CDCE42BF-3056-E7A4-9835-81AAD2F7368E}"/>
              </a:ext>
            </a:extLst>
          </p:cNvPr>
          <p:cNvGrpSpPr/>
          <p:nvPr/>
        </p:nvGrpSpPr>
        <p:grpSpPr>
          <a:xfrm>
            <a:off x="-3943350" y="1868040"/>
            <a:ext cx="3397033" cy="3046159"/>
            <a:chOff x="-3374844" y="1881368"/>
            <a:chExt cx="3129636" cy="2806390"/>
          </a:xfrm>
        </p:grpSpPr>
        <p:sp>
          <p:nvSpPr>
            <p:cNvPr id="11" name="Freeform 6">
              <a:extLst>
                <a:ext uri="{FF2B5EF4-FFF2-40B4-BE49-F238E27FC236}">
                  <a16:creationId xmlns:a16="http://schemas.microsoft.com/office/drawing/2014/main" id="{7519AF77-1C08-94E3-C323-CAE7C8B8A10D}"/>
                </a:ext>
              </a:extLst>
            </p:cNvPr>
            <p:cNvSpPr>
              <a:spLocks/>
            </p:cNvSpPr>
            <p:nvPr/>
          </p:nvSpPr>
          <p:spPr bwMode="auto">
            <a:xfrm>
              <a:off x="-2978131" y="1881368"/>
              <a:ext cx="2732923" cy="2731087"/>
            </a:xfrm>
            <a:custGeom>
              <a:avLst/>
              <a:gdLst>
                <a:gd name="T0" fmla="*/ 788 w 791"/>
                <a:gd name="T1" fmla="*/ 350 h 791"/>
                <a:gd name="T2" fmla="*/ 444 w 791"/>
                <a:gd name="T3" fmla="*/ 3 h 791"/>
                <a:gd name="T4" fmla="*/ 398 w 791"/>
                <a:gd name="T5" fmla="*/ 0 h 791"/>
                <a:gd name="T6" fmla="*/ 395 w 791"/>
                <a:gd name="T7" fmla="*/ 0 h 791"/>
                <a:gd name="T8" fmla="*/ 0 w 791"/>
                <a:gd name="T9" fmla="*/ 396 h 791"/>
                <a:gd name="T10" fmla="*/ 395 w 791"/>
                <a:gd name="T11" fmla="*/ 791 h 791"/>
                <a:gd name="T12" fmla="*/ 398 w 791"/>
                <a:gd name="T13" fmla="*/ 791 h 791"/>
                <a:gd name="T14" fmla="*/ 791 w 791"/>
                <a:gd name="T15" fmla="*/ 398 h 791"/>
                <a:gd name="T16" fmla="*/ 791 w 791"/>
                <a:gd name="T17" fmla="*/ 396 h 791"/>
                <a:gd name="T18" fmla="*/ 791 w 791"/>
                <a:gd name="T19" fmla="*/ 396 h 791"/>
                <a:gd name="T20" fmla="*/ 788 w 791"/>
                <a:gd name="T21" fmla="*/ 350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1" h="791">
                  <a:moveTo>
                    <a:pt x="788" y="350"/>
                  </a:moveTo>
                  <a:cubicBezTo>
                    <a:pt x="767" y="169"/>
                    <a:pt x="624" y="25"/>
                    <a:pt x="444" y="3"/>
                  </a:cubicBezTo>
                  <a:cubicBezTo>
                    <a:pt x="428" y="1"/>
                    <a:pt x="413" y="0"/>
                    <a:pt x="398" y="0"/>
                  </a:cubicBezTo>
                  <a:cubicBezTo>
                    <a:pt x="397" y="0"/>
                    <a:pt x="396" y="0"/>
                    <a:pt x="395" y="0"/>
                  </a:cubicBezTo>
                  <a:cubicBezTo>
                    <a:pt x="177" y="0"/>
                    <a:pt x="0" y="178"/>
                    <a:pt x="0" y="396"/>
                  </a:cubicBezTo>
                  <a:cubicBezTo>
                    <a:pt x="0" y="614"/>
                    <a:pt x="177" y="791"/>
                    <a:pt x="395" y="791"/>
                  </a:cubicBezTo>
                  <a:cubicBezTo>
                    <a:pt x="396" y="791"/>
                    <a:pt x="397" y="791"/>
                    <a:pt x="398" y="791"/>
                  </a:cubicBezTo>
                  <a:cubicBezTo>
                    <a:pt x="419" y="584"/>
                    <a:pt x="584" y="419"/>
                    <a:pt x="791" y="398"/>
                  </a:cubicBezTo>
                  <a:cubicBezTo>
                    <a:pt x="791" y="397"/>
                    <a:pt x="791" y="397"/>
                    <a:pt x="791" y="396"/>
                  </a:cubicBezTo>
                  <a:cubicBezTo>
                    <a:pt x="791" y="396"/>
                    <a:pt x="791" y="396"/>
                    <a:pt x="791" y="396"/>
                  </a:cubicBezTo>
                  <a:cubicBezTo>
                    <a:pt x="791" y="380"/>
                    <a:pt x="790" y="365"/>
                    <a:pt x="788" y="35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
              <a:extLst>
                <a:ext uri="{FF2B5EF4-FFF2-40B4-BE49-F238E27FC236}">
                  <a16:creationId xmlns:a16="http://schemas.microsoft.com/office/drawing/2014/main" id="{52530C46-45C2-8779-EC76-9C13540BFAC8}"/>
                </a:ext>
              </a:extLst>
            </p:cNvPr>
            <p:cNvSpPr>
              <a:spLocks noChangeArrowheads="1"/>
            </p:cNvSpPr>
            <p:nvPr/>
          </p:nvSpPr>
          <p:spPr bwMode="auto">
            <a:xfrm>
              <a:off x="-3374844" y="3234973"/>
              <a:ext cx="1456458" cy="1452785"/>
            </a:xfrm>
            <a:prstGeom prst="ellipse">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2">
              <a:extLst>
                <a:ext uri="{FF2B5EF4-FFF2-40B4-BE49-F238E27FC236}">
                  <a16:creationId xmlns:a16="http://schemas.microsoft.com/office/drawing/2014/main" id="{11EC85EF-BEAE-852F-2A28-FFFD1192AE5F}"/>
                </a:ext>
              </a:extLst>
            </p:cNvPr>
            <p:cNvSpPr/>
            <p:nvPr/>
          </p:nvSpPr>
          <p:spPr>
            <a:xfrm>
              <a:off x="-3270289" y="3337695"/>
              <a:ext cx="1247341" cy="1247341"/>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chemeClr val="tx2"/>
                </a:solidFill>
                <a:latin typeface="+mj-lt"/>
              </a:endParaRPr>
            </a:p>
          </p:txBody>
        </p:sp>
      </p:grpSp>
      <p:grpSp>
        <p:nvGrpSpPr>
          <p:cNvPr id="14" name="Group 13">
            <a:extLst>
              <a:ext uri="{FF2B5EF4-FFF2-40B4-BE49-F238E27FC236}">
                <a16:creationId xmlns:a16="http://schemas.microsoft.com/office/drawing/2014/main" id="{0CB5F3B2-CEFC-8D34-6A2D-857FB1624F24}"/>
              </a:ext>
            </a:extLst>
          </p:cNvPr>
          <p:cNvGrpSpPr/>
          <p:nvPr/>
        </p:nvGrpSpPr>
        <p:grpSpPr>
          <a:xfrm>
            <a:off x="4640698" y="6991421"/>
            <a:ext cx="3337228" cy="3424931"/>
            <a:chOff x="4533512" y="6601477"/>
            <a:chExt cx="3074539" cy="3155348"/>
          </a:xfrm>
        </p:grpSpPr>
        <p:sp>
          <p:nvSpPr>
            <p:cNvPr id="15" name="Freeform 8">
              <a:extLst>
                <a:ext uri="{FF2B5EF4-FFF2-40B4-BE49-F238E27FC236}">
                  <a16:creationId xmlns:a16="http://schemas.microsoft.com/office/drawing/2014/main" id="{9EA588D4-85AB-7F2F-F0E0-3B18B25D1212}"/>
                </a:ext>
              </a:extLst>
            </p:cNvPr>
            <p:cNvSpPr>
              <a:spLocks/>
            </p:cNvSpPr>
            <p:nvPr/>
          </p:nvSpPr>
          <p:spPr bwMode="auto">
            <a:xfrm>
              <a:off x="4533512" y="6601477"/>
              <a:ext cx="2732923" cy="2731087"/>
            </a:xfrm>
            <a:custGeom>
              <a:avLst/>
              <a:gdLst>
                <a:gd name="T0" fmla="*/ 791 w 791"/>
                <a:gd name="T1" fmla="*/ 393 h 791"/>
                <a:gd name="T2" fmla="*/ 398 w 791"/>
                <a:gd name="T3" fmla="*/ 0 h 791"/>
                <a:gd name="T4" fmla="*/ 396 w 791"/>
                <a:gd name="T5" fmla="*/ 0 h 791"/>
                <a:gd name="T6" fmla="*/ 393 w 791"/>
                <a:gd name="T7" fmla="*/ 0 h 791"/>
                <a:gd name="T8" fmla="*/ 347 w 791"/>
                <a:gd name="T9" fmla="*/ 3 h 791"/>
                <a:gd name="T10" fmla="*/ 3 w 791"/>
                <a:gd name="T11" fmla="*/ 347 h 791"/>
                <a:gd name="T12" fmla="*/ 0 w 791"/>
                <a:gd name="T13" fmla="*/ 393 h 791"/>
                <a:gd name="T14" fmla="*/ 0 w 791"/>
                <a:gd name="T15" fmla="*/ 396 h 791"/>
                <a:gd name="T16" fmla="*/ 396 w 791"/>
                <a:gd name="T17" fmla="*/ 791 h 791"/>
                <a:gd name="T18" fmla="*/ 791 w 791"/>
                <a:gd name="T19" fmla="*/ 396 h 791"/>
                <a:gd name="T20" fmla="*/ 791 w 791"/>
                <a:gd name="T21" fmla="*/ 393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1" h="791">
                  <a:moveTo>
                    <a:pt x="791" y="393"/>
                  </a:moveTo>
                  <a:cubicBezTo>
                    <a:pt x="584" y="372"/>
                    <a:pt x="419" y="207"/>
                    <a:pt x="398" y="0"/>
                  </a:cubicBezTo>
                  <a:cubicBezTo>
                    <a:pt x="397" y="0"/>
                    <a:pt x="396" y="0"/>
                    <a:pt x="396" y="0"/>
                  </a:cubicBezTo>
                  <a:cubicBezTo>
                    <a:pt x="395" y="0"/>
                    <a:pt x="394" y="0"/>
                    <a:pt x="393" y="0"/>
                  </a:cubicBezTo>
                  <a:cubicBezTo>
                    <a:pt x="378" y="0"/>
                    <a:pt x="362" y="1"/>
                    <a:pt x="347" y="3"/>
                  </a:cubicBezTo>
                  <a:cubicBezTo>
                    <a:pt x="168" y="25"/>
                    <a:pt x="25" y="168"/>
                    <a:pt x="3" y="347"/>
                  </a:cubicBezTo>
                  <a:cubicBezTo>
                    <a:pt x="1" y="362"/>
                    <a:pt x="0" y="378"/>
                    <a:pt x="0" y="393"/>
                  </a:cubicBezTo>
                  <a:cubicBezTo>
                    <a:pt x="0" y="394"/>
                    <a:pt x="0" y="395"/>
                    <a:pt x="0" y="396"/>
                  </a:cubicBezTo>
                  <a:cubicBezTo>
                    <a:pt x="0" y="614"/>
                    <a:pt x="177" y="791"/>
                    <a:pt x="396" y="791"/>
                  </a:cubicBezTo>
                  <a:cubicBezTo>
                    <a:pt x="614" y="791"/>
                    <a:pt x="791" y="614"/>
                    <a:pt x="791" y="396"/>
                  </a:cubicBezTo>
                  <a:cubicBezTo>
                    <a:pt x="791" y="395"/>
                    <a:pt x="791" y="394"/>
                    <a:pt x="791" y="393"/>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Oval 11">
              <a:extLst>
                <a:ext uri="{FF2B5EF4-FFF2-40B4-BE49-F238E27FC236}">
                  <a16:creationId xmlns:a16="http://schemas.microsoft.com/office/drawing/2014/main" id="{359D3F18-B735-EF2A-1716-557103310760}"/>
                </a:ext>
              </a:extLst>
            </p:cNvPr>
            <p:cNvSpPr>
              <a:spLocks noChangeArrowheads="1"/>
            </p:cNvSpPr>
            <p:nvPr/>
          </p:nvSpPr>
          <p:spPr bwMode="auto">
            <a:xfrm>
              <a:off x="6149757" y="8304040"/>
              <a:ext cx="1458294" cy="1452785"/>
            </a:xfrm>
            <a:prstGeom prst="ellipse">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6">
              <a:extLst>
                <a:ext uri="{FF2B5EF4-FFF2-40B4-BE49-F238E27FC236}">
                  <a16:creationId xmlns:a16="http://schemas.microsoft.com/office/drawing/2014/main" id="{435DC647-E192-81DB-49BD-A480D3D6EB00}"/>
                </a:ext>
              </a:extLst>
            </p:cNvPr>
            <p:cNvSpPr/>
            <p:nvPr/>
          </p:nvSpPr>
          <p:spPr>
            <a:xfrm>
              <a:off x="6255233" y="8419295"/>
              <a:ext cx="1247341" cy="1247341"/>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chemeClr val="accent3"/>
                </a:solidFill>
                <a:latin typeface="+mj-lt"/>
              </a:endParaRPr>
            </a:p>
          </p:txBody>
        </p:sp>
      </p:grpSp>
      <p:sp>
        <p:nvSpPr>
          <p:cNvPr id="18" name="Oval 17">
            <a:extLst>
              <a:ext uri="{FF2B5EF4-FFF2-40B4-BE49-F238E27FC236}">
                <a16:creationId xmlns:a16="http://schemas.microsoft.com/office/drawing/2014/main" id="{CF41ECAF-99DB-8C76-34A2-5B4CB08F4A03}"/>
              </a:ext>
            </a:extLst>
          </p:cNvPr>
          <p:cNvSpPr/>
          <p:nvPr/>
        </p:nvSpPr>
        <p:spPr>
          <a:xfrm>
            <a:off x="-229197" y="2231804"/>
            <a:ext cx="2570905" cy="2570897"/>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82EAEBC-8682-C01B-C716-C5794466B758}"/>
              </a:ext>
            </a:extLst>
          </p:cNvPr>
          <p:cNvSpPr txBox="1"/>
          <p:nvPr/>
        </p:nvSpPr>
        <p:spPr>
          <a:xfrm>
            <a:off x="163282" y="2899514"/>
            <a:ext cx="1856736" cy="1107996"/>
          </a:xfrm>
          <a:prstGeom prst="rect">
            <a:avLst/>
          </a:prstGeom>
          <a:noFill/>
          <a:ln w="6350">
            <a:noFill/>
            <a:prstDash val="dash"/>
          </a:ln>
        </p:spPr>
        <p:txBody>
          <a:bodyPr wrap="square" lIns="0" tIns="0" rIns="0" bIns="0" rtlCol="0">
            <a:spAutoFit/>
          </a:bodyPr>
          <a:lstStyle/>
          <a:p>
            <a:pPr algn="ctr"/>
            <a:r>
              <a:rPr lang="en-US" sz="3600" b="1" i="0" dirty="0">
                <a:solidFill>
                  <a:srgbClr val="519FAA"/>
                </a:solidFill>
                <a:effectLst/>
                <a:latin typeface="Inter"/>
              </a:rPr>
              <a:t>SOAR</a:t>
            </a:r>
            <a:r>
              <a:rPr lang="en-US" sz="3600" b="1" dirty="0">
                <a:solidFill>
                  <a:srgbClr val="54A0AC"/>
                </a:solidFill>
                <a:latin typeface="Inter"/>
              </a:rPr>
              <a:t> ANALYSIS</a:t>
            </a:r>
          </a:p>
        </p:txBody>
      </p:sp>
      <p:sp>
        <p:nvSpPr>
          <p:cNvPr id="20" name="TextBox 19">
            <a:extLst>
              <a:ext uri="{FF2B5EF4-FFF2-40B4-BE49-F238E27FC236}">
                <a16:creationId xmlns:a16="http://schemas.microsoft.com/office/drawing/2014/main" id="{A6BFAFCB-DD68-2F3E-22C5-88B8DA055E5B}"/>
              </a:ext>
            </a:extLst>
          </p:cNvPr>
          <p:cNvSpPr txBox="1"/>
          <p:nvPr/>
        </p:nvSpPr>
        <p:spPr>
          <a:xfrm>
            <a:off x="1259423" y="1205464"/>
            <a:ext cx="1989423" cy="584775"/>
          </a:xfrm>
          <a:prstGeom prst="rect">
            <a:avLst/>
          </a:prstGeom>
          <a:noFill/>
        </p:spPr>
        <p:txBody>
          <a:bodyPr wrap="square">
            <a:spAutoFit/>
          </a:bodyPr>
          <a:lstStyle/>
          <a:p>
            <a:r>
              <a:rPr lang="en-US" sz="3200" b="1" i="0" dirty="0">
                <a:solidFill>
                  <a:schemeClr val="accent1">
                    <a:lumMod val="75000"/>
                  </a:schemeClr>
                </a:solidFill>
                <a:effectLst/>
                <a:latin typeface="Inter"/>
              </a:rPr>
              <a:t>Strengths</a:t>
            </a:r>
            <a:endParaRPr lang="en-US" dirty="0">
              <a:solidFill>
                <a:schemeClr val="accent1">
                  <a:lumMod val="75000"/>
                </a:schemeClr>
              </a:solidFill>
            </a:endParaRPr>
          </a:p>
        </p:txBody>
      </p:sp>
      <p:sp>
        <p:nvSpPr>
          <p:cNvPr id="21" name="TextBox 20">
            <a:extLst>
              <a:ext uri="{FF2B5EF4-FFF2-40B4-BE49-F238E27FC236}">
                <a16:creationId xmlns:a16="http://schemas.microsoft.com/office/drawing/2014/main" id="{B4ED5845-D1D2-B2C3-D4C0-66511301394E}"/>
              </a:ext>
            </a:extLst>
          </p:cNvPr>
          <p:cNvSpPr txBox="1"/>
          <p:nvPr/>
        </p:nvSpPr>
        <p:spPr>
          <a:xfrm>
            <a:off x="12740862" y="1067656"/>
            <a:ext cx="1884322" cy="430887"/>
          </a:xfrm>
          <a:prstGeom prst="rect">
            <a:avLst/>
          </a:prstGeom>
          <a:noFill/>
        </p:spPr>
        <p:txBody>
          <a:bodyPr wrap="square">
            <a:spAutoFit/>
          </a:bodyPr>
          <a:lstStyle/>
          <a:p>
            <a:pPr algn="ctr"/>
            <a:r>
              <a:rPr lang="en-US" sz="2200" b="1" i="0" dirty="0">
                <a:solidFill>
                  <a:schemeClr val="accent5">
                    <a:lumMod val="60000"/>
                    <a:lumOff val="40000"/>
                  </a:schemeClr>
                </a:solidFill>
                <a:effectLst/>
                <a:latin typeface="Inter"/>
              </a:rPr>
              <a:t>Opportunities</a:t>
            </a:r>
            <a:endParaRPr lang="en-US" sz="2200" dirty="0">
              <a:solidFill>
                <a:schemeClr val="accent5">
                  <a:lumMod val="60000"/>
                  <a:lumOff val="40000"/>
                </a:schemeClr>
              </a:solidFill>
            </a:endParaRPr>
          </a:p>
        </p:txBody>
      </p:sp>
      <p:sp>
        <p:nvSpPr>
          <p:cNvPr id="22" name="TextBox 21">
            <a:extLst>
              <a:ext uri="{FF2B5EF4-FFF2-40B4-BE49-F238E27FC236}">
                <a16:creationId xmlns:a16="http://schemas.microsoft.com/office/drawing/2014/main" id="{ED3CFE7B-AD80-A69E-EBCF-9C2A2E475BFA}"/>
              </a:ext>
            </a:extLst>
          </p:cNvPr>
          <p:cNvSpPr txBox="1"/>
          <p:nvPr/>
        </p:nvSpPr>
        <p:spPr>
          <a:xfrm>
            <a:off x="4995518" y="8121757"/>
            <a:ext cx="2276718" cy="523220"/>
          </a:xfrm>
          <a:prstGeom prst="rect">
            <a:avLst/>
          </a:prstGeom>
          <a:noFill/>
        </p:spPr>
        <p:txBody>
          <a:bodyPr wrap="square">
            <a:spAutoFit/>
          </a:bodyPr>
          <a:lstStyle/>
          <a:p>
            <a:pPr algn="ctr"/>
            <a:r>
              <a:rPr lang="en-US" sz="2800" b="1" i="0" dirty="0">
                <a:solidFill>
                  <a:schemeClr val="bg1"/>
                </a:solidFill>
                <a:effectLst/>
                <a:latin typeface="Inter"/>
              </a:rPr>
              <a:t>Aspirations</a:t>
            </a:r>
            <a:endParaRPr lang="en-US" dirty="0">
              <a:solidFill>
                <a:schemeClr val="bg1"/>
              </a:solidFill>
            </a:endParaRPr>
          </a:p>
        </p:txBody>
      </p:sp>
      <p:sp>
        <p:nvSpPr>
          <p:cNvPr id="23" name="TextBox 22">
            <a:extLst>
              <a:ext uri="{FF2B5EF4-FFF2-40B4-BE49-F238E27FC236}">
                <a16:creationId xmlns:a16="http://schemas.microsoft.com/office/drawing/2014/main" id="{AB975076-B85B-1F5C-5317-6E5258EDBEB2}"/>
              </a:ext>
            </a:extLst>
          </p:cNvPr>
          <p:cNvSpPr txBox="1"/>
          <p:nvPr/>
        </p:nvSpPr>
        <p:spPr>
          <a:xfrm>
            <a:off x="-2956995" y="2790961"/>
            <a:ext cx="2276718" cy="523220"/>
          </a:xfrm>
          <a:prstGeom prst="rect">
            <a:avLst/>
          </a:prstGeom>
          <a:noFill/>
        </p:spPr>
        <p:txBody>
          <a:bodyPr wrap="square">
            <a:spAutoFit/>
          </a:bodyPr>
          <a:lstStyle/>
          <a:p>
            <a:pPr algn="r"/>
            <a:r>
              <a:rPr lang="en-US" sz="2800" b="1" i="0" dirty="0">
                <a:solidFill>
                  <a:schemeClr val="bg1"/>
                </a:solidFill>
                <a:effectLst/>
                <a:latin typeface="Inter"/>
              </a:rPr>
              <a:t>Results</a:t>
            </a:r>
            <a:endParaRPr lang="en-US" dirty="0">
              <a:solidFill>
                <a:schemeClr val="bg1"/>
              </a:solidFill>
            </a:endParaRPr>
          </a:p>
        </p:txBody>
      </p:sp>
      <p:sp>
        <p:nvSpPr>
          <p:cNvPr id="24" name="TextBox 23">
            <a:extLst>
              <a:ext uri="{FF2B5EF4-FFF2-40B4-BE49-F238E27FC236}">
                <a16:creationId xmlns:a16="http://schemas.microsoft.com/office/drawing/2014/main" id="{0369B830-421A-A173-9C12-C9AD4A21E8CD}"/>
              </a:ext>
            </a:extLst>
          </p:cNvPr>
          <p:cNvSpPr txBox="1"/>
          <p:nvPr/>
        </p:nvSpPr>
        <p:spPr>
          <a:xfrm>
            <a:off x="2254135" y="2409025"/>
            <a:ext cx="3521125" cy="3105594"/>
          </a:xfrm>
          <a:prstGeom prst="rect">
            <a:avLst/>
          </a:prstGeom>
          <a:noFill/>
        </p:spPr>
        <p:txBody>
          <a:bodyPr wrap="square">
            <a:spAutoFit/>
          </a:bodyPr>
          <a:lstStyle/>
          <a:p>
            <a:pPr algn="l">
              <a:lnSpc>
                <a:spcPts val="2143"/>
              </a:lnSpc>
              <a:spcBef>
                <a:spcPts val="1029"/>
              </a:spcBef>
              <a:spcAft>
                <a:spcPts val="1029"/>
              </a:spcAft>
              <a:buFont typeface="Arial" panose="020B0604020202020204" pitchFamily="34" charset="0"/>
              <a:buChar char="•"/>
            </a:pPr>
            <a:r>
              <a:rPr lang="en-US" sz="1600" b="1" i="0" dirty="0">
                <a:solidFill>
                  <a:schemeClr val="bg1"/>
                </a:solidFill>
                <a:effectLst/>
                <a:latin typeface="Inter"/>
              </a:rPr>
              <a:t>High Workforce Satisfaction:</a:t>
            </a:r>
            <a:r>
              <a:rPr lang="en-US" sz="1600" b="0" i="0" dirty="0">
                <a:solidFill>
                  <a:schemeClr val="bg1"/>
                </a:solidFill>
                <a:effectLst/>
                <a:latin typeface="Inter"/>
              </a:rPr>
              <a:t> Strong employee approval of workplace relationships and organizational culture.</a:t>
            </a:r>
          </a:p>
          <a:p>
            <a:pPr algn="l">
              <a:lnSpc>
                <a:spcPts val="2143"/>
              </a:lnSpc>
              <a:spcBef>
                <a:spcPts val="300"/>
              </a:spcBef>
              <a:spcAft>
                <a:spcPts val="1029"/>
              </a:spcAft>
              <a:buFont typeface="Arial" panose="020B0604020202020204" pitchFamily="34" charset="0"/>
              <a:buChar char="•"/>
            </a:pPr>
            <a:r>
              <a:rPr lang="en-US" sz="1600" b="1" i="0" dirty="0">
                <a:solidFill>
                  <a:schemeClr val="bg1"/>
                </a:solidFill>
                <a:effectLst/>
                <a:latin typeface="Inter"/>
              </a:rPr>
              <a:t>Sustainable Work-Life Integration:</a:t>
            </a:r>
            <a:r>
              <a:rPr lang="en-US" sz="1600" b="0" i="0" dirty="0">
                <a:solidFill>
                  <a:schemeClr val="bg1"/>
                </a:solidFill>
                <a:effectLst/>
                <a:latin typeface="Inter"/>
              </a:rPr>
              <a:t> Established policies supporting employee well-being and balance.</a:t>
            </a:r>
          </a:p>
          <a:p>
            <a:pPr algn="l">
              <a:lnSpc>
                <a:spcPts val="2143"/>
              </a:lnSpc>
              <a:spcBef>
                <a:spcPts val="300"/>
              </a:spcBef>
              <a:spcAft>
                <a:spcPts val="1029"/>
              </a:spcAft>
              <a:buFont typeface="Arial" panose="020B0604020202020204" pitchFamily="34" charset="0"/>
              <a:buChar char="•"/>
            </a:pPr>
            <a:r>
              <a:rPr lang="en-US" sz="1600" b="1" i="0" dirty="0">
                <a:solidFill>
                  <a:schemeClr val="bg1"/>
                </a:solidFill>
                <a:effectLst/>
                <a:latin typeface="Inter"/>
              </a:rPr>
              <a:t>Talent Retention Edge:</a:t>
            </a:r>
            <a:r>
              <a:rPr lang="en-US" sz="1600" b="0" i="0" dirty="0">
                <a:solidFill>
                  <a:schemeClr val="bg1"/>
                </a:solidFill>
                <a:effectLst/>
                <a:latin typeface="Inter"/>
              </a:rPr>
              <a:t> Competitive compensation packages and lower turnover rates than industry peers.</a:t>
            </a:r>
          </a:p>
        </p:txBody>
      </p:sp>
    </p:spTree>
    <p:extLst>
      <p:ext uri="{BB962C8B-B14F-4D97-AF65-F5344CB8AC3E}">
        <p14:creationId xmlns:p14="http://schemas.microsoft.com/office/powerpoint/2010/main" val="3062214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52">
          <a:extLst>
            <a:ext uri="{FF2B5EF4-FFF2-40B4-BE49-F238E27FC236}">
              <a16:creationId xmlns:a16="http://schemas.microsoft.com/office/drawing/2014/main" id="{D907F7E1-872B-6007-37DC-EAEDCCF6F7A3}"/>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F0470218-6E89-5FAE-B09B-71894A36022A}"/>
              </a:ext>
            </a:extLst>
          </p:cNvPr>
          <p:cNvGrpSpPr/>
          <p:nvPr/>
        </p:nvGrpSpPr>
        <p:grpSpPr>
          <a:xfrm rot="12294339">
            <a:off x="-3032123" y="723855"/>
            <a:ext cx="4798665" cy="5180653"/>
            <a:chOff x="900854" y="576905"/>
            <a:chExt cx="4420939" cy="4772873"/>
          </a:xfrm>
        </p:grpSpPr>
        <p:sp>
          <p:nvSpPr>
            <p:cNvPr id="3" name="Freeform 5">
              <a:extLst>
                <a:ext uri="{FF2B5EF4-FFF2-40B4-BE49-F238E27FC236}">
                  <a16:creationId xmlns:a16="http://schemas.microsoft.com/office/drawing/2014/main" id="{BB5B22E9-3B59-E7B2-77BF-30B7ECE6AAAC}"/>
                </a:ext>
              </a:extLst>
            </p:cNvPr>
            <p:cNvSpPr>
              <a:spLocks/>
            </p:cNvSpPr>
            <p:nvPr/>
          </p:nvSpPr>
          <p:spPr bwMode="auto">
            <a:xfrm rot="3264650">
              <a:off x="899354" y="927339"/>
              <a:ext cx="4423939" cy="4420939"/>
            </a:xfrm>
            <a:custGeom>
              <a:avLst/>
              <a:gdLst>
                <a:gd name="T0" fmla="*/ 396 w 791"/>
                <a:gd name="T1" fmla="*/ 0 h 791"/>
                <a:gd name="T2" fmla="*/ 0 w 791"/>
                <a:gd name="T3" fmla="*/ 395 h 791"/>
                <a:gd name="T4" fmla="*/ 394 w 791"/>
                <a:gd name="T5" fmla="*/ 791 h 791"/>
                <a:gd name="T6" fmla="*/ 396 w 791"/>
                <a:gd name="T7" fmla="*/ 791 h 791"/>
                <a:gd name="T8" fmla="*/ 398 w 791"/>
                <a:gd name="T9" fmla="*/ 791 h 791"/>
                <a:gd name="T10" fmla="*/ 444 w 791"/>
                <a:gd name="T11" fmla="*/ 788 h 791"/>
                <a:gd name="T12" fmla="*/ 789 w 791"/>
                <a:gd name="T13" fmla="*/ 442 h 791"/>
                <a:gd name="T14" fmla="*/ 791 w 791"/>
                <a:gd name="T15" fmla="*/ 396 h 791"/>
                <a:gd name="T16" fmla="*/ 791 w 791"/>
                <a:gd name="T17" fmla="*/ 395 h 791"/>
                <a:gd name="T18" fmla="*/ 396 w 791"/>
                <a:gd name="T19" fmla="*/ 0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1" h="791">
                  <a:moveTo>
                    <a:pt x="396" y="0"/>
                  </a:moveTo>
                  <a:cubicBezTo>
                    <a:pt x="178" y="0"/>
                    <a:pt x="0" y="177"/>
                    <a:pt x="0" y="395"/>
                  </a:cubicBezTo>
                  <a:cubicBezTo>
                    <a:pt x="208" y="417"/>
                    <a:pt x="374" y="583"/>
                    <a:pt x="394" y="791"/>
                  </a:cubicBezTo>
                  <a:cubicBezTo>
                    <a:pt x="395" y="791"/>
                    <a:pt x="395" y="791"/>
                    <a:pt x="396" y="791"/>
                  </a:cubicBezTo>
                  <a:cubicBezTo>
                    <a:pt x="397" y="791"/>
                    <a:pt x="397" y="791"/>
                    <a:pt x="398" y="791"/>
                  </a:cubicBezTo>
                  <a:cubicBezTo>
                    <a:pt x="414" y="791"/>
                    <a:pt x="429" y="790"/>
                    <a:pt x="444" y="788"/>
                  </a:cubicBezTo>
                  <a:cubicBezTo>
                    <a:pt x="624" y="766"/>
                    <a:pt x="768" y="622"/>
                    <a:pt x="789" y="442"/>
                  </a:cubicBezTo>
                  <a:cubicBezTo>
                    <a:pt x="791" y="426"/>
                    <a:pt x="791" y="411"/>
                    <a:pt x="791" y="396"/>
                  </a:cubicBezTo>
                  <a:cubicBezTo>
                    <a:pt x="791" y="395"/>
                    <a:pt x="791" y="395"/>
                    <a:pt x="791" y="395"/>
                  </a:cubicBezTo>
                  <a:cubicBezTo>
                    <a:pt x="791" y="177"/>
                    <a:pt x="614" y="0"/>
                    <a:pt x="39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 name="Oval 9">
              <a:extLst>
                <a:ext uri="{FF2B5EF4-FFF2-40B4-BE49-F238E27FC236}">
                  <a16:creationId xmlns:a16="http://schemas.microsoft.com/office/drawing/2014/main" id="{49826534-28A1-AF48-95C1-F95E27BF0786}"/>
                </a:ext>
              </a:extLst>
            </p:cNvPr>
            <p:cNvSpPr>
              <a:spLocks noChangeArrowheads="1"/>
            </p:cNvSpPr>
            <p:nvPr/>
          </p:nvSpPr>
          <p:spPr bwMode="auto">
            <a:xfrm rot="3264650">
              <a:off x="931095" y="580923"/>
              <a:ext cx="2123503" cy="211546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Oval 4">
              <a:extLst>
                <a:ext uri="{FF2B5EF4-FFF2-40B4-BE49-F238E27FC236}">
                  <a16:creationId xmlns:a16="http://schemas.microsoft.com/office/drawing/2014/main" id="{D59CBDBD-09BF-7CF7-E149-F8BF43F8339F}"/>
                </a:ext>
              </a:extLst>
            </p:cNvPr>
            <p:cNvSpPr/>
            <p:nvPr/>
          </p:nvSpPr>
          <p:spPr>
            <a:xfrm rot="3264650">
              <a:off x="1113367" y="694401"/>
              <a:ext cx="1657873" cy="1657863"/>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mj-lt"/>
              </a:endParaRPr>
            </a:p>
          </p:txBody>
        </p:sp>
      </p:grpSp>
      <p:grpSp>
        <p:nvGrpSpPr>
          <p:cNvPr id="6" name="Group 5">
            <a:extLst>
              <a:ext uri="{FF2B5EF4-FFF2-40B4-BE49-F238E27FC236}">
                <a16:creationId xmlns:a16="http://schemas.microsoft.com/office/drawing/2014/main" id="{F73B720D-B894-9DCF-1764-1252B2BE3CAA}"/>
              </a:ext>
            </a:extLst>
          </p:cNvPr>
          <p:cNvGrpSpPr/>
          <p:nvPr/>
        </p:nvGrpSpPr>
        <p:grpSpPr>
          <a:xfrm rot="17217967">
            <a:off x="99028" y="-105846"/>
            <a:ext cx="5090519" cy="5411806"/>
            <a:chOff x="11890002" y="1624098"/>
            <a:chExt cx="2731087" cy="2903471"/>
          </a:xfrm>
        </p:grpSpPr>
        <p:sp>
          <p:nvSpPr>
            <p:cNvPr id="7" name="Freeform 7">
              <a:extLst>
                <a:ext uri="{FF2B5EF4-FFF2-40B4-BE49-F238E27FC236}">
                  <a16:creationId xmlns:a16="http://schemas.microsoft.com/office/drawing/2014/main" id="{266C2046-6BEC-D95C-9256-4A61EF7DE325}"/>
                </a:ext>
              </a:extLst>
            </p:cNvPr>
            <p:cNvSpPr>
              <a:spLocks/>
            </p:cNvSpPr>
            <p:nvPr/>
          </p:nvSpPr>
          <p:spPr bwMode="auto">
            <a:xfrm rot="1333567">
              <a:off x="11890002" y="1798319"/>
              <a:ext cx="2731087" cy="2729250"/>
            </a:xfrm>
            <a:custGeom>
              <a:avLst/>
              <a:gdLst>
                <a:gd name="T0" fmla="*/ 395 w 791"/>
                <a:gd name="T1" fmla="*/ 0 h 791"/>
                <a:gd name="T2" fmla="*/ 393 w 791"/>
                <a:gd name="T3" fmla="*/ 0 h 791"/>
                <a:gd name="T4" fmla="*/ 0 w 791"/>
                <a:gd name="T5" fmla="*/ 395 h 791"/>
                <a:gd name="T6" fmla="*/ 0 w 791"/>
                <a:gd name="T7" fmla="*/ 398 h 791"/>
                <a:gd name="T8" fmla="*/ 3 w 791"/>
                <a:gd name="T9" fmla="*/ 444 h 791"/>
                <a:gd name="T10" fmla="*/ 347 w 791"/>
                <a:gd name="T11" fmla="*/ 788 h 791"/>
                <a:gd name="T12" fmla="*/ 393 w 791"/>
                <a:gd name="T13" fmla="*/ 791 h 791"/>
                <a:gd name="T14" fmla="*/ 395 w 791"/>
                <a:gd name="T15" fmla="*/ 791 h 791"/>
                <a:gd name="T16" fmla="*/ 791 w 791"/>
                <a:gd name="T17" fmla="*/ 395 h 791"/>
                <a:gd name="T18" fmla="*/ 395 w 791"/>
                <a:gd name="T19" fmla="*/ 0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1" h="791">
                  <a:moveTo>
                    <a:pt x="395" y="0"/>
                  </a:moveTo>
                  <a:cubicBezTo>
                    <a:pt x="395" y="0"/>
                    <a:pt x="394" y="0"/>
                    <a:pt x="393" y="0"/>
                  </a:cubicBezTo>
                  <a:cubicBezTo>
                    <a:pt x="373" y="208"/>
                    <a:pt x="208" y="374"/>
                    <a:pt x="0" y="395"/>
                  </a:cubicBezTo>
                  <a:cubicBezTo>
                    <a:pt x="0" y="396"/>
                    <a:pt x="0" y="397"/>
                    <a:pt x="0" y="398"/>
                  </a:cubicBezTo>
                  <a:cubicBezTo>
                    <a:pt x="0" y="413"/>
                    <a:pt x="1" y="428"/>
                    <a:pt x="3" y="444"/>
                  </a:cubicBezTo>
                  <a:cubicBezTo>
                    <a:pt x="25" y="623"/>
                    <a:pt x="168" y="766"/>
                    <a:pt x="347" y="788"/>
                  </a:cubicBezTo>
                  <a:cubicBezTo>
                    <a:pt x="362" y="790"/>
                    <a:pt x="378" y="791"/>
                    <a:pt x="393" y="791"/>
                  </a:cubicBezTo>
                  <a:cubicBezTo>
                    <a:pt x="394" y="791"/>
                    <a:pt x="395" y="791"/>
                    <a:pt x="395" y="791"/>
                  </a:cubicBezTo>
                  <a:cubicBezTo>
                    <a:pt x="614" y="791"/>
                    <a:pt x="791" y="613"/>
                    <a:pt x="791" y="395"/>
                  </a:cubicBezTo>
                  <a:cubicBezTo>
                    <a:pt x="791" y="177"/>
                    <a:pt x="614" y="0"/>
                    <a:pt x="395" y="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10">
              <a:extLst>
                <a:ext uri="{FF2B5EF4-FFF2-40B4-BE49-F238E27FC236}">
                  <a16:creationId xmlns:a16="http://schemas.microsoft.com/office/drawing/2014/main" id="{709B40E8-6A2A-1CCC-BA36-D463AFAFAE44}"/>
                </a:ext>
              </a:extLst>
            </p:cNvPr>
            <p:cNvSpPr>
              <a:spLocks noChangeArrowheads="1"/>
            </p:cNvSpPr>
            <p:nvPr/>
          </p:nvSpPr>
          <p:spPr bwMode="auto">
            <a:xfrm>
              <a:off x="13124380" y="1624098"/>
              <a:ext cx="1121141" cy="1119726"/>
            </a:xfrm>
            <a:prstGeom prst="ellipse">
              <a:avLst/>
            </a:pr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Oval 8">
              <a:extLst>
                <a:ext uri="{FF2B5EF4-FFF2-40B4-BE49-F238E27FC236}">
                  <a16:creationId xmlns:a16="http://schemas.microsoft.com/office/drawing/2014/main" id="{3E537A01-B5DD-7AEE-FFE7-48E09CE1A77E}"/>
                </a:ext>
              </a:extLst>
            </p:cNvPr>
            <p:cNvSpPr/>
            <p:nvPr/>
          </p:nvSpPr>
          <p:spPr>
            <a:xfrm>
              <a:off x="13248358" y="1730540"/>
              <a:ext cx="909022" cy="909024"/>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dirty="0">
                <a:solidFill>
                  <a:schemeClr val="accent2"/>
                </a:solidFill>
                <a:latin typeface="+mj-lt"/>
              </a:endParaRPr>
            </a:p>
          </p:txBody>
        </p:sp>
      </p:grpSp>
      <p:grpSp>
        <p:nvGrpSpPr>
          <p:cNvPr id="10" name="Group 9">
            <a:extLst>
              <a:ext uri="{FF2B5EF4-FFF2-40B4-BE49-F238E27FC236}">
                <a16:creationId xmlns:a16="http://schemas.microsoft.com/office/drawing/2014/main" id="{DABD6198-0A8E-EECC-5FA5-3F2E2C708EBD}"/>
              </a:ext>
            </a:extLst>
          </p:cNvPr>
          <p:cNvGrpSpPr/>
          <p:nvPr/>
        </p:nvGrpSpPr>
        <p:grpSpPr>
          <a:xfrm>
            <a:off x="-3943350" y="1868040"/>
            <a:ext cx="3397033" cy="3046159"/>
            <a:chOff x="-3374844" y="1881368"/>
            <a:chExt cx="3129636" cy="2806390"/>
          </a:xfrm>
        </p:grpSpPr>
        <p:sp>
          <p:nvSpPr>
            <p:cNvPr id="11" name="Freeform 6">
              <a:extLst>
                <a:ext uri="{FF2B5EF4-FFF2-40B4-BE49-F238E27FC236}">
                  <a16:creationId xmlns:a16="http://schemas.microsoft.com/office/drawing/2014/main" id="{4345886A-B1F8-64C3-1454-86DAEBA3E4D9}"/>
                </a:ext>
              </a:extLst>
            </p:cNvPr>
            <p:cNvSpPr>
              <a:spLocks/>
            </p:cNvSpPr>
            <p:nvPr/>
          </p:nvSpPr>
          <p:spPr bwMode="auto">
            <a:xfrm>
              <a:off x="-2978131" y="1881368"/>
              <a:ext cx="2732923" cy="2731087"/>
            </a:xfrm>
            <a:custGeom>
              <a:avLst/>
              <a:gdLst>
                <a:gd name="T0" fmla="*/ 788 w 791"/>
                <a:gd name="T1" fmla="*/ 350 h 791"/>
                <a:gd name="T2" fmla="*/ 444 w 791"/>
                <a:gd name="T3" fmla="*/ 3 h 791"/>
                <a:gd name="T4" fmla="*/ 398 w 791"/>
                <a:gd name="T5" fmla="*/ 0 h 791"/>
                <a:gd name="T6" fmla="*/ 395 w 791"/>
                <a:gd name="T7" fmla="*/ 0 h 791"/>
                <a:gd name="T8" fmla="*/ 0 w 791"/>
                <a:gd name="T9" fmla="*/ 396 h 791"/>
                <a:gd name="T10" fmla="*/ 395 w 791"/>
                <a:gd name="T11" fmla="*/ 791 h 791"/>
                <a:gd name="T12" fmla="*/ 398 w 791"/>
                <a:gd name="T13" fmla="*/ 791 h 791"/>
                <a:gd name="T14" fmla="*/ 791 w 791"/>
                <a:gd name="T15" fmla="*/ 398 h 791"/>
                <a:gd name="T16" fmla="*/ 791 w 791"/>
                <a:gd name="T17" fmla="*/ 396 h 791"/>
                <a:gd name="T18" fmla="*/ 791 w 791"/>
                <a:gd name="T19" fmla="*/ 396 h 791"/>
                <a:gd name="T20" fmla="*/ 788 w 791"/>
                <a:gd name="T21" fmla="*/ 350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1" h="791">
                  <a:moveTo>
                    <a:pt x="788" y="350"/>
                  </a:moveTo>
                  <a:cubicBezTo>
                    <a:pt x="767" y="169"/>
                    <a:pt x="624" y="25"/>
                    <a:pt x="444" y="3"/>
                  </a:cubicBezTo>
                  <a:cubicBezTo>
                    <a:pt x="428" y="1"/>
                    <a:pt x="413" y="0"/>
                    <a:pt x="398" y="0"/>
                  </a:cubicBezTo>
                  <a:cubicBezTo>
                    <a:pt x="397" y="0"/>
                    <a:pt x="396" y="0"/>
                    <a:pt x="395" y="0"/>
                  </a:cubicBezTo>
                  <a:cubicBezTo>
                    <a:pt x="177" y="0"/>
                    <a:pt x="0" y="178"/>
                    <a:pt x="0" y="396"/>
                  </a:cubicBezTo>
                  <a:cubicBezTo>
                    <a:pt x="0" y="614"/>
                    <a:pt x="177" y="791"/>
                    <a:pt x="395" y="791"/>
                  </a:cubicBezTo>
                  <a:cubicBezTo>
                    <a:pt x="396" y="791"/>
                    <a:pt x="397" y="791"/>
                    <a:pt x="398" y="791"/>
                  </a:cubicBezTo>
                  <a:cubicBezTo>
                    <a:pt x="419" y="584"/>
                    <a:pt x="584" y="419"/>
                    <a:pt x="791" y="398"/>
                  </a:cubicBezTo>
                  <a:cubicBezTo>
                    <a:pt x="791" y="397"/>
                    <a:pt x="791" y="397"/>
                    <a:pt x="791" y="396"/>
                  </a:cubicBezTo>
                  <a:cubicBezTo>
                    <a:pt x="791" y="396"/>
                    <a:pt x="791" y="396"/>
                    <a:pt x="791" y="396"/>
                  </a:cubicBezTo>
                  <a:cubicBezTo>
                    <a:pt x="791" y="380"/>
                    <a:pt x="790" y="365"/>
                    <a:pt x="788" y="35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
              <a:extLst>
                <a:ext uri="{FF2B5EF4-FFF2-40B4-BE49-F238E27FC236}">
                  <a16:creationId xmlns:a16="http://schemas.microsoft.com/office/drawing/2014/main" id="{8A15C2EF-BAB5-DB32-DE9B-C37BC3003357}"/>
                </a:ext>
              </a:extLst>
            </p:cNvPr>
            <p:cNvSpPr>
              <a:spLocks noChangeArrowheads="1"/>
            </p:cNvSpPr>
            <p:nvPr/>
          </p:nvSpPr>
          <p:spPr bwMode="auto">
            <a:xfrm>
              <a:off x="-3374844" y="3234973"/>
              <a:ext cx="1456458" cy="1452785"/>
            </a:xfrm>
            <a:prstGeom prst="ellipse">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2">
              <a:extLst>
                <a:ext uri="{FF2B5EF4-FFF2-40B4-BE49-F238E27FC236}">
                  <a16:creationId xmlns:a16="http://schemas.microsoft.com/office/drawing/2014/main" id="{CDF6A1C6-5F92-3EC3-528F-B24DC1B5CB60}"/>
                </a:ext>
              </a:extLst>
            </p:cNvPr>
            <p:cNvSpPr/>
            <p:nvPr/>
          </p:nvSpPr>
          <p:spPr>
            <a:xfrm>
              <a:off x="-3270289" y="3337695"/>
              <a:ext cx="1247341" cy="1247341"/>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chemeClr val="tx2"/>
                </a:solidFill>
                <a:latin typeface="+mj-lt"/>
              </a:endParaRPr>
            </a:p>
          </p:txBody>
        </p:sp>
      </p:grpSp>
      <p:grpSp>
        <p:nvGrpSpPr>
          <p:cNvPr id="14" name="Group 13">
            <a:extLst>
              <a:ext uri="{FF2B5EF4-FFF2-40B4-BE49-F238E27FC236}">
                <a16:creationId xmlns:a16="http://schemas.microsoft.com/office/drawing/2014/main" id="{A750BEC0-4513-1AD1-E164-FCF47CB7EFBC}"/>
              </a:ext>
            </a:extLst>
          </p:cNvPr>
          <p:cNvGrpSpPr/>
          <p:nvPr/>
        </p:nvGrpSpPr>
        <p:grpSpPr>
          <a:xfrm>
            <a:off x="4640698" y="6991421"/>
            <a:ext cx="3337228" cy="3424931"/>
            <a:chOff x="4533512" y="6601477"/>
            <a:chExt cx="3074539" cy="3155348"/>
          </a:xfrm>
        </p:grpSpPr>
        <p:sp>
          <p:nvSpPr>
            <p:cNvPr id="15" name="Freeform 8">
              <a:extLst>
                <a:ext uri="{FF2B5EF4-FFF2-40B4-BE49-F238E27FC236}">
                  <a16:creationId xmlns:a16="http://schemas.microsoft.com/office/drawing/2014/main" id="{23445DB6-1DC9-22C5-46B5-FBDF2A08F8FD}"/>
                </a:ext>
              </a:extLst>
            </p:cNvPr>
            <p:cNvSpPr>
              <a:spLocks/>
            </p:cNvSpPr>
            <p:nvPr/>
          </p:nvSpPr>
          <p:spPr bwMode="auto">
            <a:xfrm>
              <a:off x="4533512" y="6601477"/>
              <a:ext cx="2732923" cy="2731087"/>
            </a:xfrm>
            <a:custGeom>
              <a:avLst/>
              <a:gdLst>
                <a:gd name="T0" fmla="*/ 791 w 791"/>
                <a:gd name="T1" fmla="*/ 393 h 791"/>
                <a:gd name="T2" fmla="*/ 398 w 791"/>
                <a:gd name="T3" fmla="*/ 0 h 791"/>
                <a:gd name="T4" fmla="*/ 396 w 791"/>
                <a:gd name="T5" fmla="*/ 0 h 791"/>
                <a:gd name="T6" fmla="*/ 393 w 791"/>
                <a:gd name="T7" fmla="*/ 0 h 791"/>
                <a:gd name="T8" fmla="*/ 347 w 791"/>
                <a:gd name="T9" fmla="*/ 3 h 791"/>
                <a:gd name="T10" fmla="*/ 3 w 791"/>
                <a:gd name="T11" fmla="*/ 347 h 791"/>
                <a:gd name="T12" fmla="*/ 0 w 791"/>
                <a:gd name="T13" fmla="*/ 393 h 791"/>
                <a:gd name="T14" fmla="*/ 0 w 791"/>
                <a:gd name="T15" fmla="*/ 396 h 791"/>
                <a:gd name="T16" fmla="*/ 396 w 791"/>
                <a:gd name="T17" fmla="*/ 791 h 791"/>
                <a:gd name="T18" fmla="*/ 791 w 791"/>
                <a:gd name="T19" fmla="*/ 396 h 791"/>
                <a:gd name="T20" fmla="*/ 791 w 791"/>
                <a:gd name="T21" fmla="*/ 393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1" h="791">
                  <a:moveTo>
                    <a:pt x="791" y="393"/>
                  </a:moveTo>
                  <a:cubicBezTo>
                    <a:pt x="584" y="372"/>
                    <a:pt x="419" y="207"/>
                    <a:pt x="398" y="0"/>
                  </a:cubicBezTo>
                  <a:cubicBezTo>
                    <a:pt x="397" y="0"/>
                    <a:pt x="396" y="0"/>
                    <a:pt x="396" y="0"/>
                  </a:cubicBezTo>
                  <a:cubicBezTo>
                    <a:pt x="395" y="0"/>
                    <a:pt x="394" y="0"/>
                    <a:pt x="393" y="0"/>
                  </a:cubicBezTo>
                  <a:cubicBezTo>
                    <a:pt x="378" y="0"/>
                    <a:pt x="362" y="1"/>
                    <a:pt x="347" y="3"/>
                  </a:cubicBezTo>
                  <a:cubicBezTo>
                    <a:pt x="168" y="25"/>
                    <a:pt x="25" y="168"/>
                    <a:pt x="3" y="347"/>
                  </a:cubicBezTo>
                  <a:cubicBezTo>
                    <a:pt x="1" y="362"/>
                    <a:pt x="0" y="378"/>
                    <a:pt x="0" y="393"/>
                  </a:cubicBezTo>
                  <a:cubicBezTo>
                    <a:pt x="0" y="394"/>
                    <a:pt x="0" y="395"/>
                    <a:pt x="0" y="396"/>
                  </a:cubicBezTo>
                  <a:cubicBezTo>
                    <a:pt x="0" y="614"/>
                    <a:pt x="177" y="791"/>
                    <a:pt x="396" y="791"/>
                  </a:cubicBezTo>
                  <a:cubicBezTo>
                    <a:pt x="614" y="791"/>
                    <a:pt x="791" y="614"/>
                    <a:pt x="791" y="396"/>
                  </a:cubicBezTo>
                  <a:cubicBezTo>
                    <a:pt x="791" y="395"/>
                    <a:pt x="791" y="394"/>
                    <a:pt x="791" y="393"/>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Oval 11">
              <a:extLst>
                <a:ext uri="{FF2B5EF4-FFF2-40B4-BE49-F238E27FC236}">
                  <a16:creationId xmlns:a16="http://schemas.microsoft.com/office/drawing/2014/main" id="{F18F7ED4-7440-524E-3A9D-5953B2DABEB0}"/>
                </a:ext>
              </a:extLst>
            </p:cNvPr>
            <p:cNvSpPr>
              <a:spLocks noChangeArrowheads="1"/>
            </p:cNvSpPr>
            <p:nvPr/>
          </p:nvSpPr>
          <p:spPr bwMode="auto">
            <a:xfrm>
              <a:off x="6149757" y="8304040"/>
              <a:ext cx="1458294" cy="1452785"/>
            </a:xfrm>
            <a:prstGeom prst="ellipse">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6">
              <a:extLst>
                <a:ext uri="{FF2B5EF4-FFF2-40B4-BE49-F238E27FC236}">
                  <a16:creationId xmlns:a16="http://schemas.microsoft.com/office/drawing/2014/main" id="{09039E13-8B9D-106F-69CC-27943A6F9D2F}"/>
                </a:ext>
              </a:extLst>
            </p:cNvPr>
            <p:cNvSpPr/>
            <p:nvPr/>
          </p:nvSpPr>
          <p:spPr>
            <a:xfrm>
              <a:off x="6255233" y="8419295"/>
              <a:ext cx="1247341" cy="1247341"/>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chemeClr val="accent3"/>
                </a:solidFill>
                <a:latin typeface="+mj-lt"/>
              </a:endParaRPr>
            </a:p>
          </p:txBody>
        </p:sp>
      </p:grpSp>
      <p:sp>
        <p:nvSpPr>
          <p:cNvPr id="18" name="Oval 17">
            <a:extLst>
              <a:ext uri="{FF2B5EF4-FFF2-40B4-BE49-F238E27FC236}">
                <a16:creationId xmlns:a16="http://schemas.microsoft.com/office/drawing/2014/main" id="{A1EB3415-4023-B487-B11E-E6BE79885215}"/>
              </a:ext>
            </a:extLst>
          </p:cNvPr>
          <p:cNvSpPr/>
          <p:nvPr/>
        </p:nvSpPr>
        <p:spPr>
          <a:xfrm>
            <a:off x="42738" y="2290640"/>
            <a:ext cx="2276722" cy="2276715"/>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F006747-AB9B-52A9-F451-13175E260739}"/>
              </a:ext>
            </a:extLst>
          </p:cNvPr>
          <p:cNvSpPr txBox="1"/>
          <p:nvPr/>
        </p:nvSpPr>
        <p:spPr>
          <a:xfrm>
            <a:off x="317684" y="2907799"/>
            <a:ext cx="1783127" cy="984884"/>
          </a:xfrm>
          <a:prstGeom prst="rect">
            <a:avLst/>
          </a:prstGeom>
          <a:noFill/>
          <a:ln w="6350">
            <a:noFill/>
            <a:prstDash val="dash"/>
          </a:ln>
        </p:spPr>
        <p:txBody>
          <a:bodyPr wrap="square" lIns="0" tIns="0" rIns="0" bIns="0" rtlCol="0">
            <a:spAutoFit/>
          </a:bodyPr>
          <a:lstStyle/>
          <a:p>
            <a:pPr algn="ctr"/>
            <a:r>
              <a:rPr lang="en-US" sz="3200" b="1" i="0" dirty="0">
                <a:solidFill>
                  <a:srgbClr val="519FAA"/>
                </a:solidFill>
                <a:effectLst/>
                <a:latin typeface="Inter"/>
              </a:rPr>
              <a:t>SOAR</a:t>
            </a:r>
            <a:r>
              <a:rPr lang="en-US" sz="3200" b="1" dirty="0">
                <a:solidFill>
                  <a:srgbClr val="54A0AC"/>
                </a:solidFill>
                <a:latin typeface="Inter"/>
              </a:rPr>
              <a:t> ANALYSIS</a:t>
            </a:r>
          </a:p>
        </p:txBody>
      </p:sp>
      <p:sp>
        <p:nvSpPr>
          <p:cNvPr id="20" name="TextBox 19">
            <a:extLst>
              <a:ext uri="{FF2B5EF4-FFF2-40B4-BE49-F238E27FC236}">
                <a16:creationId xmlns:a16="http://schemas.microsoft.com/office/drawing/2014/main" id="{EBCE8CEB-1E8D-C6C2-61AB-D9B2527A59C0}"/>
              </a:ext>
            </a:extLst>
          </p:cNvPr>
          <p:cNvSpPr txBox="1"/>
          <p:nvPr/>
        </p:nvSpPr>
        <p:spPr>
          <a:xfrm>
            <a:off x="-1065318" y="4951901"/>
            <a:ext cx="1989423" cy="584775"/>
          </a:xfrm>
          <a:prstGeom prst="rect">
            <a:avLst/>
          </a:prstGeom>
          <a:noFill/>
        </p:spPr>
        <p:txBody>
          <a:bodyPr wrap="square">
            <a:spAutoFit/>
          </a:bodyPr>
          <a:lstStyle/>
          <a:p>
            <a:r>
              <a:rPr lang="en-US" sz="3200" b="1" i="0" dirty="0">
                <a:solidFill>
                  <a:schemeClr val="accent1">
                    <a:lumMod val="75000"/>
                  </a:schemeClr>
                </a:solidFill>
                <a:effectLst/>
                <a:latin typeface="Inter"/>
              </a:rPr>
              <a:t>Strengths</a:t>
            </a:r>
            <a:endParaRPr lang="en-US" dirty="0">
              <a:solidFill>
                <a:schemeClr val="accent1">
                  <a:lumMod val="75000"/>
                </a:schemeClr>
              </a:solidFill>
            </a:endParaRPr>
          </a:p>
        </p:txBody>
      </p:sp>
      <p:sp>
        <p:nvSpPr>
          <p:cNvPr id="21" name="TextBox 20">
            <a:extLst>
              <a:ext uri="{FF2B5EF4-FFF2-40B4-BE49-F238E27FC236}">
                <a16:creationId xmlns:a16="http://schemas.microsoft.com/office/drawing/2014/main" id="{BCD6573B-D80B-1C21-944B-80C2452874B7}"/>
              </a:ext>
            </a:extLst>
          </p:cNvPr>
          <p:cNvSpPr txBox="1"/>
          <p:nvPr/>
        </p:nvSpPr>
        <p:spPr>
          <a:xfrm>
            <a:off x="345662" y="1067656"/>
            <a:ext cx="1884322" cy="430887"/>
          </a:xfrm>
          <a:prstGeom prst="rect">
            <a:avLst/>
          </a:prstGeom>
          <a:noFill/>
        </p:spPr>
        <p:txBody>
          <a:bodyPr wrap="square">
            <a:spAutoFit/>
          </a:bodyPr>
          <a:lstStyle/>
          <a:p>
            <a:pPr algn="ctr"/>
            <a:r>
              <a:rPr lang="en-US" sz="2200" b="1" i="0" dirty="0">
                <a:solidFill>
                  <a:schemeClr val="accent5">
                    <a:lumMod val="60000"/>
                    <a:lumOff val="40000"/>
                  </a:schemeClr>
                </a:solidFill>
                <a:effectLst/>
                <a:latin typeface="Inter"/>
              </a:rPr>
              <a:t>Opportunities</a:t>
            </a:r>
            <a:endParaRPr lang="en-US" sz="2200" dirty="0">
              <a:solidFill>
                <a:schemeClr val="accent5">
                  <a:lumMod val="60000"/>
                  <a:lumOff val="40000"/>
                </a:schemeClr>
              </a:solidFill>
            </a:endParaRPr>
          </a:p>
        </p:txBody>
      </p:sp>
      <p:sp>
        <p:nvSpPr>
          <p:cNvPr id="22" name="TextBox 21">
            <a:extLst>
              <a:ext uri="{FF2B5EF4-FFF2-40B4-BE49-F238E27FC236}">
                <a16:creationId xmlns:a16="http://schemas.microsoft.com/office/drawing/2014/main" id="{141DB4B1-61A7-C4CE-CBC2-95C7984213C5}"/>
              </a:ext>
            </a:extLst>
          </p:cNvPr>
          <p:cNvSpPr txBox="1"/>
          <p:nvPr/>
        </p:nvSpPr>
        <p:spPr>
          <a:xfrm>
            <a:off x="4995518" y="8121757"/>
            <a:ext cx="2276718" cy="523220"/>
          </a:xfrm>
          <a:prstGeom prst="rect">
            <a:avLst/>
          </a:prstGeom>
          <a:noFill/>
        </p:spPr>
        <p:txBody>
          <a:bodyPr wrap="square">
            <a:spAutoFit/>
          </a:bodyPr>
          <a:lstStyle/>
          <a:p>
            <a:pPr algn="ctr"/>
            <a:r>
              <a:rPr lang="en-US" sz="2800" b="1" i="0" dirty="0">
                <a:solidFill>
                  <a:schemeClr val="bg1"/>
                </a:solidFill>
                <a:effectLst/>
                <a:latin typeface="Inter"/>
              </a:rPr>
              <a:t>Aspirations</a:t>
            </a:r>
            <a:endParaRPr lang="en-US" dirty="0">
              <a:solidFill>
                <a:schemeClr val="bg1"/>
              </a:solidFill>
            </a:endParaRPr>
          </a:p>
        </p:txBody>
      </p:sp>
      <p:sp>
        <p:nvSpPr>
          <p:cNvPr id="23" name="TextBox 22">
            <a:extLst>
              <a:ext uri="{FF2B5EF4-FFF2-40B4-BE49-F238E27FC236}">
                <a16:creationId xmlns:a16="http://schemas.microsoft.com/office/drawing/2014/main" id="{9F44402F-6430-CCAC-AFE0-52AF0F7B7210}"/>
              </a:ext>
            </a:extLst>
          </p:cNvPr>
          <p:cNvSpPr txBox="1"/>
          <p:nvPr/>
        </p:nvSpPr>
        <p:spPr>
          <a:xfrm>
            <a:off x="-2956995" y="2790961"/>
            <a:ext cx="2276718" cy="523220"/>
          </a:xfrm>
          <a:prstGeom prst="rect">
            <a:avLst/>
          </a:prstGeom>
          <a:noFill/>
        </p:spPr>
        <p:txBody>
          <a:bodyPr wrap="square">
            <a:spAutoFit/>
          </a:bodyPr>
          <a:lstStyle/>
          <a:p>
            <a:pPr algn="r"/>
            <a:r>
              <a:rPr lang="en-US" sz="2800" b="1" i="0" dirty="0">
                <a:solidFill>
                  <a:schemeClr val="bg1"/>
                </a:solidFill>
                <a:effectLst/>
                <a:latin typeface="Inter"/>
              </a:rPr>
              <a:t>Results</a:t>
            </a:r>
            <a:endParaRPr lang="en-US" dirty="0">
              <a:solidFill>
                <a:schemeClr val="bg1"/>
              </a:solidFill>
            </a:endParaRPr>
          </a:p>
        </p:txBody>
      </p:sp>
      <p:sp>
        <p:nvSpPr>
          <p:cNvPr id="24" name="TextBox 23">
            <a:extLst>
              <a:ext uri="{FF2B5EF4-FFF2-40B4-BE49-F238E27FC236}">
                <a16:creationId xmlns:a16="http://schemas.microsoft.com/office/drawing/2014/main" id="{7185929F-2246-8DFA-D9F0-B05BC1B291E4}"/>
              </a:ext>
            </a:extLst>
          </p:cNvPr>
          <p:cNvSpPr txBox="1"/>
          <p:nvPr/>
        </p:nvSpPr>
        <p:spPr>
          <a:xfrm>
            <a:off x="1877620" y="1458793"/>
            <a:ext cx="3327218" cy="3085460"/>
          </a:xfrm>
          <a:prstGeom prst="rect">
            <a:avLst/>
          </a:prstGeom>
          <a:noFill/>
        </p:spPr>
        <p:txBody>
          <a:bodyPr wrap="square">
            <a:spAutoFit/>
          </a:bodyPr>
          <a:lstStyle/>
          <a:p>
            <a:pPr marL="742950" lvl="1" indent="-285750" algn="l">
              <a:spcBef>
                <a:spcPts val="300"/>
              </a:spcBef>
              <a:buFont typeface="Arial" panose="020B0604020202020204" pitchFamily="34" charset="0"/>
              <a:buChar char="•"/>
            </a:pPr>
            <a:r>
              <a:rPr lang="en-US" sz="2400" b="0" i="0" dirty="0">
                <a:solidFill>
                  <a:schemeClr val="bg1"/>
                </a:solidFill>
                <a:effectLst/>
                <a:latin typeface="Inter"/>
              </a:rPr>
              <a:t>Enhance training programs and attract young talent.</a:t>
            </a:r>
          </a:p>
          <a:p>
            <a:pPr marL="742950" lvl="1" indent="-285750" algn="l">
              <a:spcBef>
                <a:spcPts val="300"/>
              </a:spcBef>
              <a:buFont typeface="Arial" panose="020B0604020202020204" pitchFamily="34" charset="0"/>
              <a:buChar char="•"/>
            </a:pPr>
            <a:r>
              <a:rPr lang="en-US" sz="2400" b="0" i="0" dirty="0">
                <a:solidFill>
                  <a:schemeClr val="bg1"/>
                </a:solidFill>
                <a:effectLst/>
                <a:latin typeface="Inter"/>
              </a:rPr>
              <a:t>Use performance analytics and expand job benefits.</a:t>
            </a:r>
          </a:p>
        </p:txBody>
      </p:sp>
    </p:spTree>
    <p:extLst>
      <p:ext uri="{BB962C8B-B14F-4D97-AF65-F5344CB8AC3E}">
        <p14:creationId xmlns:p14="http://schemas.microsoft.com/office/powerpoint/2010/main" val="1861346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52">
          <a:extLst>
            <a:ext uri="{FF2B5EF4-FFF2-40B4-BE49-F238E27FC236}">
              <a16:creationId xmlns:a16="http://schemas.microsoft.com/office/drawing/2014/main" id="{E52D54ED-EE78-EFBC-0885-68699DFA826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EB58183-87EC-3408-DA6A-DC6804AADB2D}"/>
              </a:ext>
            </a:extLst>
          </p:cNvPr>
          <p:cNvGrpSpPr/>
          <p:nvPr/>
        </p:nvGrpSpPr>
        <p:grpSpPr>
          <a:xfrm rot="10102973">
            <a:off x="-2914110" y="1719503"/>
            <a:ext cx="4798665" cy="5180653"/>
            <a:chOff x="900854" y="576905"/>
            <a:chExt cx="4420939" cy="4772873"/>
          </a:xfrm>
        </p:grpSpPr>
        <p:sp>
          <p:nvSpPr>
            <p:cNvPr id="3" name="Freeform 5">
              <a:extLst>
                <a:ext uri="{FF2B5EF4-FFF2-40B4-BE49-F238E27FC236}">
                  <a16:creationId xmlns:a16="http://schemas.microsoft.com/office/drawing/2014/main" id="{D29E3609-30BD-0C73-DCF9-101C89E029E4}"/>
                </a:ext>
              </a:extLst>
            </p:cNvPr>
            <p:cNvSpPr>
              <a:spLocks/>
            </p:cNvSpPr>
            <p:nvPr/>
          </p:nvSpPr>
          <p:spPr bwMode="auto">
            <a:xfrm rot="3264650">
              <a:off x="899354" y="927339"/>
              <a:ext cx="4423939" cy="4420939"/>
            </a:xfrm>
            <a:custGeom>
              <a:avLst/>
              <a:gdLst>
                <a:gd name="T0" fmla="*/ 396 w 791"/>
                <a:gd name="T1" fmla="*/ 0 h 791"/>
                <a:gd name="T2" fmla="*/ 0 w 791"/>
                <a:gd name="T3" fmla="*/ 395 h 791"/>
                <a:gd name="T4" fmla="*/ 394 w 791"/>
                <a:gd name="T5" fmla="*/ 791 h 791"/>
                <a:gd name="T6" fmla="*/ 396 w 791"/>
                <a:gd name="T7" fmla="*/ 791 h 791"/>
                <a:gd name="T8" fmla="*/ 398 w 791"/>
                <a:gd name="T9" fmla="*/ 791 h 791"/>
                <a:gd name="T10" fmla="*/ 444 w 791"/>
                <a:gd name="T11" fmla="*/ 788 h 791"/>
                <a:gd name="T12" fmla="*/ 789 w 791"/>
                <a:gd name="T13" fmla="*/ 442 h 791"/>
                <a:gd name="T14" fmla="*/ 791 w 791"/>
                <a:gd name="T15" fmla="*/ 396 h 791"/>
                <a:gd name="T16" fmla="*/ 791 w 791"/>
                <a:gd name="T17" fmla="*/ 395 h 791"/>
                <a:gd name="T18" fmla="*/ 396 w 791"/>
                <a:gd name="T19" fmla="*/ 0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1" h="791">
                  <a:moveTo>
                    <a:pt x="396" y="0"/>
                  </a:moveTo>
                  <a:cubicBezTo>
                    <a:pt x="178" y="0"/>
                    <a:pt x="0" y="177"/>
                    <a:pt x="0" y="395"/>
                  </a:cubicBezTo>
                  <a:cubicBezTo>
                    <a:pt x="208" y="417"/>
                    <a:pt x="374" y="583"/>
                    <a:pt x="394" y="791"/>
                  </a:cubicBezTo>
                  <a:cubicBezTo>
                    <a:pt x="395" y="791"/>
                    <a:pt x="395" y="791"/>
                    <a:pt x="396" y="791"/>
                  </a:cubicBezTo>
                  <a:cubicBezTo>
                    <a:pt x="397" y="791"/>
                    <a:pt x="397" y="791"/>
                    <a:pt x="398" y="791"/>
                  </a:cubicBezTo>
                  <a:cubicBezTo>
                    <a:pt x="414" y="791"/>
                    <a:pt x="429" y="790"/>
                    <a:pt x="444" y="788"/>
                  </a:cubicBezTo>
                  <a:cubicBezTo>
                    <a:pt x="624" y="766"/>
                    <a:pt x="768" y="622"/>
                    <a:pt x="789" y="442"/>
                  </a:cubicBezTo>
                  <a:cubicBezTo>
                    <a:pt x="791" y="426"/>
                    <a:pt x="791" y="411"/>
                    <a:pt x="791" y="396"/>
                  </a:cubicBezTo>
                  <a:cubicBezTo>
                    <a:pt x="791" y="395"/>
                    <a:pt x="791" y="395"/>
                    <a:pt x="791" y="395"/>
                  </a:cubicBezTo>
                  <a:cubicBezTo>
                    <a:pt x="791" y="177"/>
                    <a:pt x="614" y="0"/>
                    <a:pt x="39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 name="Oval 9">
              <a:extLst>
                <a:ext uri="{FF2B5EF4-FFF2-40B4-BE49-F238E27FC236}">
                  <a16:creationId xmlns:a16="http://schemas.microsoft.com/office/drawing/2014/main" id="{A27168F0-3BD1-E6C0-10FF-05AD8DD38676}"/>
                </a:ext>
              </a:extLst>
            </p:cNvPr>
            <p:cNvSpPr>
              <a:spLocks noChangeArrowheads="1"/>
            </p:cNvSpPr>
            <p:nvPr/>
          </p:nvSpPr>
          <p:spPr bwMode="auto">
            <a:xfrm rot="3264650">
              <a:off x="931095" y="580923"/>
              <a:ext cx="2123503" cy="211546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Oval 4">
              <a:extLst>
                <a:ext uri="{FF2B5EF4-FFF2-40B4-BE49-F238E27FC236}">
                  <a16:creationId xmlns:a16="http://schemas.microsoft.com/office/drawing/2014/main" id="{DFE61689-FD16-9996-F41F-749A6F39905B}"/>
                </a:ext>
              </a:extLst>
            </p:cNvPr>
            <p:cNvSpPr/>
            <p:nvPr/>
          </p:nvSpPr>
          <p:spPr>
            <a:xfrm rot="3264650">
              <a:off x="1113367" y="694401"/>
              <a:ext cx="1657873" cy="1657863"/>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mj-lt"/>
              </a:endParaRPr>
            </a:p>
          </p:txBody>
        </p:sp>
      </p:grpSp>
      <p:grpSp>
        <p:nvGrpSpPr>
          <p:cNvPr id="6" name="Group 5">
            <a:extLst>
              <a:ext uri="{FF2B5EF4-FFF2-40B4-BE49-F238E27FC236}">
                <a16:creationId xmlns:a16="http://schemas.microsoft.com/office/drawing/2014/main" id="{36B51836-BCF1-7518-03EC-9CF7B85079E9}"/>
              </a:ext>
            </a:extLst>
          </p:cNvPr>
          <p:cNvGrpSpPr/>
          <p:nvPr/>
        </p:nvGrpSpPr>
        <p:grpSpPr>
          <a:xfrm rot="14044237">
            <a:off x="-1496119" y="-594723"/>
            <a:ext cx="5090519" cy="5411806"/>
            <a:chOff x="11890002" y="1624098"/>
            <a:chExt cx="2731087" cy="2903471"/>
          </a:xfrm>
        </p:grpSpPr>
        <p:sp>
          <p:nvSpPr>
            <p:cNvPr id="7" name="Freeform 7">
              <a:extLst>
                <a:ext uri="{FF2B5EF4-FFF2-40B4-BE49-F238E27FC236}">
                  <a16:creationId xmlns:a16="http://schemas.microsoft.com/office/drawing/2014/main" id="{FED50A56-B340-1F79-0CAC-49F37B544BF6}"/>
                </a:ext>
              </a:extLst>
            </p:cNvPr>
            <p:cNvSpPr>
              <a:spLocks/>
            </p:cNvSpPr>
            <p:nvPr/>
          </p:nvSpPr>
          <p:spPr bwMode="auto">
            <a:xfrm rot="1333567">
              <a:off x="11890002" y="1798319"/>
              <a:ext cx="2731087" cy="2729250"/>
            </a:xfrm>
            <a:custGeom>
              <a:avLst/>
              <a:gdLst>
                <a:gd name="T0" fmla="*/ 395 w 791"/>
                <a:gd name="T1" fmla="*/ 0 h 791"/>
                <a:gd name="T2" fmla="*/ 393 w 791"/>
                <a:gd name="T3" fmla="*/ 0 h 791"/>
                <a:gd name="T4" fmla="*/ 0 w 791"/>
                <a:gd name="T5" fmla="*/ 395 h 791"/>
                <a:gd name="T6" fmla="*/ 0 w 791"/>
                <a:gd name="T7" fmla="*/ 398 h 791"/>
                <a:gd name="T8" fmla="*/ 3 w 791"/>
                <a:gd name="T9" fmla="*/ 444 h 791"/>
                <a:gd name="T10" fmla="*/ 347 w 791"/>
                <a:gd name="T11" fmla="*/ 788 h 791"/>
                <a:gd name="T12" fmla="*/ 393 w 791"/>
                <a:gd name="T13" fmla="*/ 791 h 791"/>
                <a:gd name="T14" fmla="*/ 395 w 791"/>
                <a:gd name="T15" fmla="*/ 791 h 791"/>
                <a:gd name="T16" fmla="*/ 791 w 791"/>
                <a:gd name="T17" fmla="*/ 395 h 791"/>
                <a:gd name="T18" fmla="*/ 395 w 791"/>
                <a:gd name="T19" fmla="*/ 0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1" h="791">
                  <a:moveTo>
                    <a:pt x="395" y="0"/>
                  </a:moveTo>
                  <a:cubicBezTo>
                    <a:pt x="395" y="0"/>
                    <a:pt x="394" y="0"/>
                    <a:pt x="393" y="0"/>
                  </a:cubicBezTo>
                  <a:cubicBezTo>
                    <a:pt x="373" y="208"/>
                    <a:pt x="208" y="374"/>
                    <a:pt x="0" y="395"/>
                  </a:cubicBezTo>
                  <a:cubicBezTo>
                    <a:pt x="0" y="396"/>
                    <a:pt x="0" y="397"/>
                    <a:pt x="0" y="398"/>
                  </a:cubicBezTo>
                  <a:cubicBezTo>
                    <a:pt x="0" y="413"/>
                    <a:pt x="1" y="428"/>
                    <a:pt x="3" y="444"/>
                  </a:cubicBezTo>
                  <a:cubicBezTo>
                    <a:pt x="25" y="623"/>
                    <a:pt x="168" y="766"/>
                    <a:pt x="347" y="788"/>
                  </a:cubicBezTo>
                  <a:cubicBezTo>
                    <a:pt x="362" y="790"/>
                    <a:pt x="378" y="791"/>
                    <a:pt x="393" y="791"/>
                  </a:cubicBezTo>
                  <a:cubicBezTo>
                    <a:pt x="394" y="791"/>
                    <a:pt x="395" y="791"/>
                    <a:pt x="395" y="791"/>
                  </a:cubicBezTo>
                  <a:cubicBezTo>
                    <a:pt x="614" y="791"/>
                    <a:pt x="791" y="613"/>
                    <a:pt x="791" y="395"/>
                  </a:cubicBezTo>
                  <a:cubicBezTo>
                    <a:pt x="791" y="177"/>
                    <a:pt x="614" y="0"/>
                    <a:pt x="395" y="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10">
              <a:extLst>
                <a:ext uri="{FF2B5EF4-FFF2-40B4-BE49-F238E27FC236}">
                  <a16:creationId xmlns:a16="http://schemas.microsoft.com/office/drawing/2014/main" id="{AAEEAFF7-02BC-80A3-CA5C-3A93F4568AE3}"/>
                </a:ext>
              </a:extLst>
            </p:cNvPr>
            <p:cNvSpPr>
              <a:spLocks noChangeArrowheads="1"/>
            </p:cNvSpPr>
            <p:nvPr/>
          </p:nvSpPr>
          <p:spPr bwMode="auto">
            <a:xfrm>
              <a:off x="13124380" y="1624098"/>
              <a:ext cx="1121141" cy="1119726"/>
            </a:xfrm>
            <a:prstGeom prst="ellipse">
              <a:avLst/>
            </a:pr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Oval 8">
              <a:extLst>
                <a:ext uri="{FF2B5EF4-FFF2-40B4-BE49-F238E27FC236}">
                  <a16:creationId xmlns:a16="http://schemas.microsoft.com/office/drawing/2014/main" id="{B743AD4A-380F-7F31-D663-50BEAB1A5214}"/>
                </a:ext>
              </a:extLst>
            </p:cNvPr>
            <p:cNvSpPr/>
            <p:nvPr/>
          </p:nvSpPr>
          <p:spPr>
            <a:xfrm>
              <a:off x="13248358" y="1730540"/>
              <a:ext cx="909022" cy="909024"/>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dirty="0">
                <a:solidFill>
                  <a:schemeClr val="accent2"/>
                </a:solidFill>
                <a:latin typeface="+mj-lt"/>
              </a:endParaRPr>
            </a:p>
          </p:txBody>
        </p:sp>
      </p:grpSp>
      <p:grpSp>
        <p:nvGrpSpPr>
          <p:cNvPr id="10" name="Group 9">
            <a:extLst>
              <a:ext uri="{FF2B5EF4-FFF2-40B4-BE49-F238E27FC236}">
                <a16:creationId xmlns:a16="http://schemas.microsoft.com/office/drawing/2014/main" id="{65442555-8BFD-241A-27F3-80CC174308A0}"/>
              </a:ext>
            </a:extLst>
          </p:cNvPr>
          <p:cNvGrpSpPr/>
          <p:nvPr/>
        </p:nvGrpSpPr>
        <p:grpSpPr>
          <a:xfrm>
            <a:off x="-4878776" y="3044275"/>
            <a:ext cx="3397033" cy="3046159"/>
            <a:chOff x="-3374844" y="1881368"/>
            <a:chExt cx="3129636" cy="2806390"/>
          </a:xfrm>
        </p:grpSpPr>
        <p:sp>
          <p:nvSpPr>
            <p:cNvPr id="11" name="Freeform 6">
              <a:extLst>
                <a:ext uri="{FF2B5EF4-FFF2-40B4-BE49-F238E27FC236}">
                  <a16:creationId xmlns:a16="http://schemas.microsoft.com/office/drawing/2014/main" id="{F03CFACB-C6F5-9F3C-6353-C93FBA2E3778}"/>
                </a:ext>
              </a:extLst>
            </p:cNvPr>
            <p:cNvSpPr>
              <a:spLocks/>
            </p:cNvSpPr>
            <p:nvPr/>
          </p:nvSpPr>
          <p:spPr bwMode="auto">
            <a:xfrm>
              <a:off x="-2978131" y="1881368"/>
              <a:ext cx="2732923" cy="2731087"/>
            </a:xfrm>
            <a:custGeom>
              <a:avLst/>
              <a:gdLst>
                <a:gd name="T0" fmla="*/ 788 w 791"/>
                <a:gd name="T1" fmla="*/ 350 h 791"/>
                <a:gd name="T2" fmla="*/ 444 w 791"/>
                <a:gd name="T3" fmla="*/ 3 h 791"/>
                <a:gd name="T4" fmla="*/ 398 w 791"/>
                <a:gd name="T5" fmla="*/ 0 h 791"/>
                <a:gd name="T6" fmla="*/ 395 w 791"/>
                <a:gd name="T7" fmla="*/ 0 h 791"/>
                <a:gd name="T8" fmla="*/ 0 w 791"/>
                <a:gd name="T9" fmla="*/ 396 h 791"/>
                <a:gd name="T10" fmla="*/ 395 w 791"/>
                <a:gd name="T11" fmla="*/ 791 h 791"/>
                <a:gd name="T12" fmla="*/ 398 w 791"/>
                <a:gd name="T13" fmla="*/ 791 h 791"/>
                <a:gd name="T14" fmla="*/ 791 w 791"/>
                <a:gd name="T15" fmla="*/ 398 h 791"/>
                <a:gd name="T16" fmla="*/ 791 w 791"/>
                <a:gd name="T17" fmla="*/ 396 h 791"/>
                <a:gd name="T18" fmla="*/ 791 w 791"/>
                <a:gd name="T19" fmla="*/ 396 h 791"/>
                <a:gd name="T20" fmla="*/ 788 w 791"/>
                <a:gd name="T21" fmla="*/ 350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1" h="791">
                  <a:moveTo>
                    <a:pt x="788" y="350"/>
                  </a:moveTo>
                  <a:cubicBezTo>
                    <a:pt x="767" y="169"/>
                    <a:pt x="624" y="25"/>
                    <a:pt x="444" y="3"/>
                  </a:cubicBezTo>
                  <a:cubicBezTo>
                    <a:pt x="428" y="1"/>
                    <a:pt x="413" y="0"/>
                    <a:pt x="398" y="0"/>
                  </a:cubicBezTo>
                  <a:cubicBezTo>
                    <a:pt x="397" y="0"/>
                    <a:pt x="396" y="0"/>
                    <a:pt x="395" y="0"/>
                  </a:cubicBezTo>
                  <a:cubicBezTo>
                    <a:pt x="177" y="0"/>
                    <a:pt x="0" y="178"/>
                    <a:pt x="0" y="396"/>
                  </a:cubicBezTo>
                  <a:cubicBezTo>
                    <a:pt x="0" y="614"/>
                    <a:pt x="177" y="791"/>
                    <a:pt x="395" y="791"/>
                  </a:cubicBezTo>
                  <a:cubicBezTo>
                    <a:pt x="396" y="791"/>
                    <a:pt x="397" y="791"/>
                    <a:pt x="398" y="791"/>
                  </a:cubicBezTo>
                  <a:cubicBezTo>
                    <a:pt x="419" y="584"/>
                    <a:pt x="584" y="419"/>
                    <a:pt x="791" y="398"/>
                  </a:cubicBezTo>
                  <a:cubicBezTo>
                    <a:pt x="791" y="397"/>
                    <a:pt x="791" y="397"/>
                    <a:pt x="791" y="396"/>
                  </a:cubicBezTo>
                  <a:cubicBezTo>
                    <a:pt x="791" y="396"/>
                    <a:pt x="791" y="396"/>
                    <a:pt x="791" y="396"/>
                  </a:cubicBezTo>
                  <a:cubicBezTo>
                    <a:pt x="791" y="380"/>
                    <a:pt x="790" y="365"/>
                    <a:pt x="788" y="35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
              <a:extLst>
                <a:ext uri="{FF2B5EF4-FFF2-40B4-BE49-F238E27FC236}">
                  <a16:creationId xmlns:a16="http://schemas.microsoft.com/office/drawing/2014/main" id="{A5DD0337-B836-DDE4-AF46-55D8B5657813}"/>
                </a:ext>
              </a:extLst>
            </p:cNvPr>
            <p:cNvSpPr>
              <a:spLocks noChangeArrowheads="1"/>
            </p:cNvSpPr>
            <p:nvPr/>
          </p:nvSpPr>
          <p:spPr bwMode="auto">
            <a:xfrm>
              <a:off x="-3374844" y="3234973"/>
              <a:ext cx="1456458" cy="1452785"/>
            </a:xfrm>
            <a:prstGeom prst="ellipse">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2">
              <a:extLst>
                <a:ext uri="{FF2B5EF4-FFF2-40B4-BE49-F238E27FC236}">
                  <a16:creationId xmlns:a16="http://schemas.microsoft.com/office/drawing/2014/main" id="{398E75DF-956E-01A0-F169-0E0D2959604A}"/>
                </a:ext>
              </a:extLst>
            </p:cNvPr>
            <p:cNvSpPr/>
            <p:nvPr/>
          </p:nvSpPr>
          <p:spPr>
            <a:xfrm>
              <a:off x="-3270289" y="3337695"/>
              <a:ext cx="1247341" cy="1247341"/>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chemeClr val="tx2"/>
                </a:solidFill>
                <a:latin typeface="+mj-lt"/>
              </a:endParaRPr>
            </a:p>
          </p:txBody>
        </p:sp>
      </p:grpSp>
      <p:grpSp>
        <p:nvGrpSpPr>
          <p:cNvPr id="14" name="Group 13">
            <a:extLst>
              <a:ext uri="{FF2B5EF4-FFF2-40B4-BE49-F238E27FC236}">
                <a16:creationId xmlns:a16="http://schemas.microsoft.com/office/drawing/2014/main" id="{A5E9B102-C415-5026-D598-53F0B4F57DD7}"/>
              </a:ext>
            </a:extLst>
          </p:cNvPr>
          <p:cNvGrpSpPr/>
          <p:nvPr/>
        </p:nvGrpSpPr>
        <p:grpSpPr>
          <a:xfrm rot="14931275">
            <a:off x="381212" y="173959"/>
            <a:ext cx="5239307" cy="4802844"/>
            <a:chOff x="4794638" y="6586452"/>
            <a:chExt cx="2979268" cy="2731086"/>
          </a:xfrm>
        </p:grpSpPr>
        <p:sp>
          <p:nvSpPr>
            <p:cNvPr id="15" name="Freeform 8">
              <a:extLst>
                <a:ext uri="{FF2B5EF4-FFF2-40B4-BE49-F238E27FC236}">
                  <a16:creationId xmlns:a16="http://schemas.microsoft.com/office/drawing/2014/main" id="{62029032-233C-31DC-5760-5AF2DE2CC0AB}"/>
                </a:ext>
              </a:extLst>
            </p:cNvPr>
            <p:cNvSpPr>
              <a:spLocks/>
            </p:cNvSpPr>
            <p:nvPr/>
          </p:nvSpPr>
          <p:spPr bwMode="auto">
            <a:xfrm rot="20435137">
              <a:off x="4794638" y="6586452"/>
              <a:ext cx="2732922" cy="2731086"/>
            </a:xfrm>
            <a:custGeom>
              <a:avLst/>
              <a:gdLst>
                <a:gd name="T0" fmla="*/ 791 w 791"/>
                <a:gd name="T1" fmla="*/ 393 h 791"/>
                <a:gd name="T2" fmla="*/ 398 w 791"/>
                <a:gd name="T3" fmla="*/ 0 h 791"/>
                <a:gd name="T4" fmla="*/ 396 w 791"/>
                <a:gd name="T5" fmla="*/ 0 h 791"/>
                <a:gd name="T6" fmla="*/ 393 w 791"/>
                <a:gd name="T7" fmla="*/ 0 h 791"/>
                <a:gd name="T8" fmla="*/ 347 w 791"/>
                <a:gd name="T9" fmla="*/ 3 h 791"/>
                <a:gd name="T10" fmla="*/ 3 w 791"/>
                <a:gd name="T11" fmla="*/ 347 h 791"/>
                <a:gd name="T12" fmla="*/ 0 w 791"/>
                <a:gd name="T13" fmla="*/ 393 h 791"/>
                <a:gd name="T14" fmla="*/ 0 w 791"/>
                <a:gd name="T15" fmla="*/ 396 h 791"/>
                <a:gd name="T16" fmla="*/ 396 w 791"/>
                <a:gd name="T17" fmla="*/ 791 h 791"/>
                <a:gd name="T18" fmla="*/ 791 w 791"/>
                <a:gd name="T19" fmla="*/ 396 h 791"/>
                <a:gd name="T20" fmla="*/ 791 w 791"/>
                <a:gd name="T21" fmla="*/ 393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1" h="791">
                  <a:moveTo>
                    <a:pt x="791" y="393"/>
                  </a:moveTo>
                  <a:cubicBezTo>
                    <a:pt x="584" y="372"/>
                    <a:pt x="419" y="207"/>
                    <a:pt x="398" y="0"/>
                  </a:cubicBezTo>
                  <a:cubicBezTo>
                    <a:pt x="397" y="0"/>
                    <a:pt x="396" y="0"/>
                    <a:pt x="396" y="0"/>
                  </a:cubicBezTo>
                  <a:cubicBezTo>
                    <a:pt x="395" y="0"/>
                    <a:pt x="394" y="0"/>
                    <a:pt x="393" y="0"/>
                  </a:cubicBezTo>
                  <a:cubicBezTo>
                    <a:pt x="378" y="0"/>
                    <a:pt x="362" y="1"/>
                    <a:pt x="347" y="3"/>
                  </a:cubicBezTo>
                  <a:cubicBezTo>
                    <a:pt x="168" y="25"/>
                    <a:pt x="25" y="168"/>
                    <a:pt x="3" y="347"/>
                  </a:cubicBezTo>
                  <a:cubicBezTo>
                    <a:pt x="1" y="362"/>
                    <a:pt x="0" y="378"/>
                    <a:pt x="0" y="393"/>
                  </a:cubicBezTo>
                  <a:cubicBezTo>
                    <a:pt x="0" y="394"/>
                    <a:pt x="0" y="395"/>
                    <a:pt x="0" y="396"/>
                  </a:cubicBezTo>
                  <a:cubicBezTo>
                    <a:pt x="0" y="614"/>
                    <a:pt x="177" y="791"/>
                    <a:pt x="396" y="791"/>
                  </a:cubicBezTo>
                  <a:cubicBezTo>
                    <a:pt x="614" y="791"/>
                    <a:pt x="791" y="614"/>
                    <a:pt x="791" y="396"/>
                  </a:cubicBezTo>
                  <a:cubicBezTo>
                    <a:pt x="791" y="395"/>
                    <a:pt x="791" y="394"/>
                    <a:pt x="791" y="393"/>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Oval 11">
              <a:extLst>
                <a:ext uri="{FF2B5EF4-FFF2-40B4-BE49-F238E27FC236}">
                  <a16:creationId xmlns:a16="http://schemas.microsoft.com/office/drawing/2014/main" id="{0C00DF32-C291-11DD-B3AD-5651A969600F}"/>
                </a:ext>
              </a:extLst>
            </p:cNvPr>
            <p:cNvSpPr>
              <a:spLocks noChangeArrowheads="1"/>
            </p:cNvSpPr>
            <p:nvPr/>
          </p:nvSpPr>
          <p:spPr bwMode="auto">
            <a:xfrm>
              <a:off x="6469799" y="6786637"/>
              <a:ext cx="1304107" cy="1299180"/>
            </a:xfrm>
            <a:prstGeom prst="ellipse">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6">
              <a:extLst>
                <a:ext uri="{FF2B5EF4-FFF2-40B4-BE49-F238E27FC236}">
                  <a16:creationId xmlns:a16="http://schemas.microsoft.com/office/drawing/2014/main" id="{AD00261A-B835-97BB-04EF-E3CBE7A97342}"/>
                </a:ext>
              </a:extLst>
            </p:cNvPr>
            <p:cNvSpPr/>
            <p:nvPr/>
          </p:nvSpPr>
          <p:spPr>
            <a:xfrm>
              <a:off x="6765209" y="6930157"/>
              <a:ext cx="919506" cy="919506"/>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chemeClr val="accent3"/>
                </a:solidFill>
                <a:latin typeface="+mj-lt"/>
              </a:endParaRPr>
            </a:p>
          </p:txBody>
        </p:sp>
      </p:grpSp>
      <p:sp>
        <p:nvSpPr>
          <p:cNvPr id="18" name="Oval 17">
            <a:extLst>
              <a:ext uri="{FF2B5EF4-FFF2-40B4-BE49-F238E27FC236}">
                <a16:creationId xmlns:a16="http://schemas.microsoft.com/office/drawing/2014/main" id="{735E1955-7DE7-E9F5-37B4-F98DB00DD9A2}"/>
              </a:ext>
            </a:extLst>
          </p:cNvPr>
          <p:cNvSpPr/>
          <p:nvPr/>
        </p:nvSpPr>
        <p:spPr>
          <a:xfrm>
            <a:off x="42738" y="2290640"/>
            <a:ext cx="2276722" cy="2276715"/>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727DB0D-1383-ECD8-0447-AF34934F35DF}"/>
              </a:ext>
            </a:extLst>
          </p:cNvPr>
          <p:cNvSpPr txBox="1"/>
          <p:nvPr/>
        </p:nvSpPr>
        <p:spPr>
          <a:xfrm>
            <a:off x="317684" y="2907799"/>
            <a:ext cx="1783127" cy="984884"/>
          </a:xfrm>
          <a:prstGeom prst="rect">
            <a:avLst/>
          </a:prstGeom>
          <a:noFill/>
          <a:ln w="6350">
            <a:noFill/>
            <a:prstDash val="dash"/>
          </a:ln>
        </p:spPr>
        <p:txBody>
          <a:bodyPr wrap="square" lIns="0" tIns="0" rIns="0" bIns="0" rtlCol="0">
            <a:spAutoFit/>
          </a:bodyPr>
          <a:lstStyle/>
          <a:p>
            <a:pPr algn="ctr"/>
            <a:r>
              <a:rPr lang="en-US" sz="3200" b="1" i="0" dirty="0">
                <a:solidFill>
                  <a:srgbClr val="519FAA"/>
                </a:solidFill>
                <a:effectLst/>
                <a:latin typeface="Inter"/>
              </a:rPr>
              <a:t>SOAR</a:t>
            </a:r>
            <a:r>
              <a:rPr lang="en-US" sz="3200" b="1" dirty="0">
                <a:solidFill>
                  <a:srgbClr val="54A0AC"/>
                </a:solidFill>
                <a:latin typeface="Inter"/>
              </a:rPr>
              <a:t> ANALYSIS</a:t>
            </a:r>
          </a:p>
        </p:txBody>
      </p:sp>
      <p:sp>
        <p:nvSpPr>
          <p:cNvPr id="20" name="TextBox 19">
            <a:extLst>
              <a:ext uri="{FF2B5EF4-FFF2-40B4-BE49-F238E27FC236}">
                <a16:creationId xmlns:a16="http://schemas.microsoft.com/office/drawing/2014/main" id="{62B9D029-F1A3-F8F0-4876-9333295814E6}"/>
              </a:ext>
            </a:extLst>
          </p:cNvPr>
          <p:cNvSpPr txBox="1"/>
          <p:nvPr/>
        </p:nvSpPr>
        <p:spPr>
          <a:xfrm>
            <a:off x="160987" y="5316511"/>
            <a:ext cx="1989423" cy="584775"/>
          </a:xfrm>
          <a:prstGeom prst="rect">
            <a:avLst/>
          </a:prstGeom>
          <a:noFill/>
        </p:spPr>
        <p:txBody>
          <a:bodyPr wrap="square">
            <a:spAutoFit/>
          </a:bodyPr>
          <a:lstStyle/>
          <a:p>
            <a:r>
              <a:rPr lang="en-US" sz="3200" b="1" i="0" dirty="0">
                <a:solidFill>
                  <a:schemeClr val="accent1">
                    <a:lumMod val="75000"/>
                  </a:schemeClr>
                </a:solidFill>
                <a:effectLst/>
                <a:latin typeface="Inter"/>
              </a:rPr>
              <a:t>Strengths</a:t>
            </a:r>
            <a:endParaRPr lang="en-US" dirty="0">
              <a:solidFill>
                <a:schemeClr val="accent1">
                  <a:lumMod val="75000"/>
                </a:schemeClr>
              </a:solidFill>
            </a:endParaRPr>
          </a:p>
        </p:txBody>
      </p:sp>
      <p:sp>
        <p:nvSpPr>
          <p:cNvPr id="21" name="TextBox 20">
            <a:extLst>
              <a:ext uri="{FF2B5EF4-FFF2-40B4-BE49-F238E27FC236}">
                <a16:creationId xmlns:a16="http://schemas.microsoft.com/office/drawing/2014/main" id="{70E392AE-4020-A1AC-3203-194AE8F1A066}"/>
              </a:ext>
            </a:extLst>
          </p:cNvPr>
          <p:cNvSpPr txBox="1"/>
          <p:nvPr/>
        </p:nvSpPr>
        <p:spPr>
          <a:xfrm>
            <a:off x="-1749163" y="2031838"/>
            <a:ext cx="1884322" cy="430887"/>
          </a:xfrm>
          <a:prstGeom prst="rect">
            <a:avLst/>
          </a:prstGeom>
          <a:noFill/>
        </p:spPr>
        <p:txBody>
          <a:bodyPr wrap="square">
            <a:spAutoFit/>
          </a:bodyPr>
          <a:lstStyle/>
          <a:p>
            <a:pPr algn="ctr"/>
            <a:r>
              <a:rPr lang="en-US" sz="2200" b="1" i="0" dirty="0">
                <a:solidFill>
                  <a:schemeClr val="accent5">
                    <a:lumMod val="60000"/>
                    <a:lumOff val="40000"/>
                  </a:schemeClr>
                </a:solidFill>
                <a:effectLst/>
                <a:latin typeface="Inter"/>
              </a:rPr>
              <a:t>Opportunities</a:t>
            </a:r>
            <a:endParaRPr lang="en-US" sz="2200" dirty="0">
              <a:solidFill>
                <a:schemeClr val="accent5">
                  <a:lumMod val="60000"/>
                  <a:lumOff val="40000"/>
                </a:schemeClr>
              </a:solidFill>
            </a:endParaRPr>
          </a:p>
        </p:txBody>
      </p:sp>
      <p:sp>
        <p:nvSpPr>
          <p:cNvPr id="22" name="TextBox 21">
            <a:extLst>
              <a:ext uri="{FF2B5EF4-FFF2-40B4-BE49-F238E27FC236}">
                <a16:creationId xmlns:a16="http://schemas.microsoft.com/office/drawing/2014/main" id="{210EA7A6-4551-AE54-388B-32FFA1FC9197}"/>
              </a:ext>
            </a:extLst>
          </p:cNvPr>
          <p:cNvSpPr txBox="1"/>
          <p:nvPr/>
        </p:nvSpPr>
        <p:spPr>
          <a:xfrm>
            <a:off x="672301" y="1120933"/>
            <a:ext cx="1620185" cy="461665"/>
          </a:xfrm>
          <a:prstGeom prst="rect">
            <a:avLst/>
          </a:prstGeom>
          <a:noFill/>
        </p:spPr>
        <p:txBody>
          <a:bodyPr wrap="square">
            <a:spAutoFit/>
          </a:bodyPr>
          <a:lstStyle/>
          <a:p>
            <a:r>
              <a:rPr lang="en-US" sz="2400" b="1" i="0" dirty="0">
                <a:solidFill>
                  <a:srgbClr val="00B0F0"/>
                </a:solidFill>
                <a:effectLst/>
                <a:latin typeface="Inter"/>
              </a:rPr>
              <a:t>Aspirations</a:t>
            </a:r>
            <a:endParaRPr lang="en-US" dirty="0">
              <a:solidFill>
                <a:srgbClr val="00B0F0"/>
              </a:solidFill>
            </a:endParaRPr>
          </a:p>
        </p:txBody>
      </p:sp>
      <p:sp>
        <p:nvSpPr>
          <p:cNvPr id="23" name="TextBox 22">
            <a:extLst>
              <a:ext uri="{FF2B5EF4-FFF2-40B4-BE49-F238E27FC236}">
                <a16:creationId xmlns:a16="http://schemas.microsoft.com/office/drawing/2014/main" id="{049199B2-8DDA-7DF4-D178-9692EC856626}"/>
              </a:ext>
            </a:extLst>
          </p:cNvPr>
          <p:cNvSpPr txBox="1"/>
          <p:nvPr/>
        </p:nvSpPr>
        <p:spPr>
          <a:xfrm>
            <a:off x="-4958873" y="3843004"/>
            <a:ext cx="2276718" cy="523220"/>
          </a:xfrm>
          <a:prstGeom prst="rect">
            <a:avLst/>
          </a:prstGeom>
          <a:noFill/>
        </p:spPr>
        <p:txBody>
          <a:bodyPr wrap="square">
            <a:spAutoFit/>
          </a:bodyPr>
          <a:lstStyle/>
          <a:p>
            <a:pPr algn="r"/>
            <a:r>
              <a:rPr lang="en-US" sz="2800" b="1" i="0" dirty="0">
                <a:solidFill>
                  <a:schemeClr val="bg1"/>
                </a:solidFill>
                <a:effectLst/>
                <a:latin typeface="Inter"/>
              </a:rPr>
              <a:t>Results</a:t>
            </a:r>
            <a:endParaRPr lang="en-US" dirty="0">
              <a:solidFill>
                <a:schemeClr val="bg1"/>
              </a:solidFill>
            </a:endParaRPr>
          </a:p>
        </p:txBody>
      </p:sp>
      <p:sp>
        <p:nvSpPr>
          <p:cNvPr id="24" name="TextBox 23">
            <a:extLst>
              <a:ext uri="{FF2B5EF4-FFF2-40B4-BE49-F238E27FC236}">
                <a16:creationId xmlns:a16="http://schemas.microsoft.com/office/drawing/2014/main" id="{3F4D1F94-9F90-71D9-20C8-DF4FD5720011}"/>
              </a:ext>
            </a:extLst>
          </p:cNvPr>
          <p:cNvSpPr txBox="1"/>
          <p:nvPr/>
        </p:nvSpPr>
        <p:spPr>
          <a:xfrm>
            <a:off x="2280965" y="1575780"/>
            <a:ext cx="3327218" cy="2475037"/>
          </a:xfrm>
          <a:prstGeom prst="rect">
            <a:avLst/>
          </a:prstGeom>
          <a:noFill/>
        </p:spPr>
        <p:txBody>
          <a:bodyPr wrap="square">
            <a:spAutoFit/>
          </a:bodyPr>
          <a:lstStyle/>
          <a:p>
            <a:pPr algn="l">
              <a:spcBef>
                <a:spcPts val="1029"/>
              </a:spcBef>
              <a:spcAft>
                <a:spcPts val="1029"/>
              </a:spcAft>
              <a:buFont typeface="Arial" panose="020B0604020202020204" pitchFamily="34" charset="0"/>
              <a:buChar char="•"/>
            </a:pPr>
            <a:r>
              <a:rPr lang="en-US" sz="2400" b="0" i="0" dirty="0">
                <a:solidFill>
                  <a:schemeClr val="bg1"/>
                </a:solidFill>
                <a:effectLst/>
                <a:latin typeface="Inter"/>
              </a:rPr>
              <a:t>Become a regional leader in flexible work innovation</a:t>
            </a:r>
          </a:p>
          <a:p>
            <a:pPr algn="l">
              <a:spcBef>
                <a:spcPts val="300"/>
              </a:spcBef>
              <a:spcAft>
                <a:spcPts val="1029"/>
              </a:spcAft>
              <a:buFont typeface="Arial" panose="020B0604020202020204" pitchFamily="34" charset="0"/>
              <a:buChar char="•"/>
            </a:pPr>
            <a:r>
              <a:rPr lang="en-US" sz="2400" b="0" i="0" dirty="0">
                <a:solidFill>
                  <a:schemeClr val="bg1"/>
                </a:solidFill>
                <a:effectLst/>
                <a:latin typeface="Inter"/>
              </a:rPr>
              <a:t>Prioritize internal talent growth and decision-making</a:t>
            </a:r>
          </a:p>
        </p:txBody>
      </p:sp>
    </p:spTree>
    <p:extLst>
      <p:ext uri="{BB962C8B-B14F-4D97-AF65-F5344CB8AC3E}">
        <p14:creationId xmlns:p14="http://schemas.microsoft.com/office/powerpoint/2010/main" val="2720160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52">
          <a:extLst>
            <a:ext uri="{FF2B5EF4-FFF2-40B4-BE49-F238E27FC236}">
              <a16:creationId xmlns:a16="http://schemas.microsoft.com/office/drawing/2014/main" id="{C39532AF-C0E4-E0D8-FAA9-360422C8F7E6}"/>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DAA4CD20-C1A8-32A0-B370-E8D7972288D9}"/>
              </a:ext>
            </a:extLst>
          </p:cNvPr>
          <p:cNvGrpSpPr/>
          <p:nvPr/>
        </p:nvGrpSpPr>
        <p:grpSpPr>
          <a:xfrm rot="10102973">
            <a:off x="-2914110" y="1719503"/>
            <a:ext cx="4798665" cy="5180653"/>
            <a:chOff x="900854" y="576905"/>
            <a:chExt cx="4420939" cy="4772873"/>
          </a:xfrm>
        </p:grpSpPr>
        <p:sp>
          <p:nvSpPr>
            <p:cNvPr id="3" name="Freeform 5">
              <a:extLst>
                <a:ext uri="{FF2B5EF4-FFF2-40B4-BE49-F238E27FC236}">
                  <a16:creationId xmlns:a16="http://schemas.microsoft.com/office/drawing/2014/main" id="{C89FAC00-F561-47C1-B131-FF5E280AF98C}"/>
                </a:ext>
              </a:extLst>
            </p:cNvPr>
            <p:cNvSpPr>
              <a:spLocks/>
            </p:cNvSpPr>
            <p:nvPr/>
          </p:nvSpPr>
          <p:spPr bwMode="auto">
            <a:xfrm rot="3264650">
              <a:off x="899354" y="927339"/>
              <a:ext cx="4423939" cy="4420939"/>
            </a:xfrm>
            <a:custGeom>
              <a:avLst/>
              <a:gdLst>
                <a:gd name="T0" fmla="*/ 396 w 791"/>
                <a:gd name="T1" fmla="*/ 0 h 791"/>
                <a:gd name="T2" fmla="*/ 0 w 791"/>
                <a:gd name="T3" fmla="*/ 395 h 791"/>
                <a:gd name="T4" fmla="*/ 394 w 791"/>
                <a:gd name="T5" fmla="*/ 791 h 791"/>
                <a:gd name="T6" fmla="*/ 396 w 791"/>
                <a:gd name="T7" fmla="*/ 791 h 791"/>
                <a:gd name="T8" fmla="*/ 398 w 791"/>
                <a:gd name="T9" fmla="*/ 791 h 791"/>
                <a:gd name="T10" fmla="*/ 444 w 791"/>
                <a:gd name="T11" fmla="*/ 788 h 791"/>
                <a:gd name="T12" fmla="*/ 789 w 791"/>
                <a:gd name="T13" fmla="*/ 442 h 791"/>
                <a:gd name="T14" fmla="*/ 791 w 791"/>
                <a:gd name="T15" fmla="*/ 396 h 791"/>
                <a:gd name="T16" fmla="*/ 791 w 791"/>
                <a:gd name="T17" fmla="*/ 395 h 791"/>
                <a:gd name="T18" fmla="*/ 396 w 791"/>
                <a:gd name="T19" fmla="*/ 0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1" h="791">
                  <a:moveTo>
                    <a:pt x="396" y="0"/>
                  </a:moveTo>
                  <a:cubicBezTo>
                    <a:pt x="178" y="0"/>
                    <a:pt x="0" y="177"/>
                    <a:pt x="0" y="395"/>
                  </a:cubicBezTo>
                  <a:cubicBezTo>
                    <a:pt x="208" y="417"/>
                    <a:pt x="374" y="583"/>
                    <a:pt x="394" y="791"/>
                  </a:cubicBezTo>
                  <a:cubicBezTo>
                    <a:pt x="395" y="791"/>
                    <a:pt x="395" y="791"/>
                    <a:pt x="396" y="791"/>
                  </a:cubicBezTo>
                  <a:cubicBezTo>
                    <a:pt x="397" y="791"/>
                    <a:pt x="397" y="791"/>
                    <a:pt x="398" y="791"/>
                  </a:cubicBezTo>
                  <a:cubicBezTo>
                    <a:pt x="414" y="791"/>
                    <a:pt x="429" y="790"/>
                    <a:pt x="444" y="788"/>
                  </a:cubicBezTo>
                  <a:cubicBezTo>
                    <a:pt x="624" y="766"/>
                    <a:pt x="768" y="622"/>
                    <a:pt x="789" y="442"/>
                  </a:cubicBezTo>
                  <a:cubicBezTo>
                    <a:pt x="791" y="426"/>
                    <a:pt x="791" y="411"/>
                    <a:pt x="791" y="396"/>
                  </a:cubicBezTo>
                  <a:cubicBezTo>
                    <a:pt x="791" y="395"/>
                    <a:pt x="791" y="395"/>
                    <a:pt x="791" y="395"/>
                  </a:cubicBezTo>
                  <a:cubicBezTo>
                    <a:pt x="791" y="177"/>
                    <a:pt x="614" y="0"/>
                    <a:pt x="39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 name="Oval 9">
              <a:extLst>
                <a:ext uri="{FF2B5EF4-FFF2-40B4-BE49-F238E27FC236}">
                  <a16:creationId xmlns:a16="http://schemas.microsoft.com/office/drawing/2014/main" id="{39C4084E-9AA2-D905-5AED-409A80A7A679}"/>
                </a:ext>
              </a:extLst>
            </p:cNvPr>
            <p:cNvSpPr>
              <a:spLocks noChangeArrowheads="1"/>
            </p:cNvSpPr>
            <p:nvPr/>
          </p:nvSpPr>
          <p:spPr bwMode="auto">
            <a:xfrm rot="3264650">
              <a:off x="931095" y="580923"/>
              <a:ext cx="2123503" cy="211546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Oval 4">
              <a:extLst>
                <a:ext uri="{FF2B5EF4-FFF2-40B4-BE49-F238E27FC236}">
                  <a16:creationId xmlns:a16="http://schemas.microsoft.com/office/drawing/2014/main" id="{73CC317F-9791-698C-8082-577276347AB9}"/>
                </a:ext>
              </a:extLst>
            </p:cNvPr>
            <p:cNvSpPr/>
            <p:nvPr/>
          </p:nvSpPr>
          <p:spPr>
            <a:xfrm rot="3264650">
              <a:off x="1113367" y="694401"/>
              <a:ext cx="1657873" cy="1657863"/>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mj-lt"/>
              </a:endParaRPr>
            </a:p>
          </p:txBody>
        </p:sp>
      </p:grpSp>
      <p:grpSp>
        <p:nvGrpSpPr>
          <p:cNvPr id="6" name="Group 5">
            <a:extLst>
              <a:ext uri="{FF2B5EF4-FFF2-40B4-BE49-F238E27FC236}">
                <a16:creationId xmlns:a16="http://schemas.microsoft.com/office/drawing/2014/main" id="{1797F168-D96E-99F0-3150-DC10459BC586}"/>
              </a:ext>
            </a:extLst>
          </p:cNvPr>
          <p:cNvGrpSpPr/>
          <p:nvPr/>
        </p:nvGrpSpPr>
        <p:grpSpPr>
          <a:xfrm rot="11363439">
            <a:off x="-2288456" y="127802"/>
            <a:ext cx="5090519" cy="5411806"/>
            <a:chOff x="11890002" y="1624098"/>
            <a:chExt cx="2731087" cy="2903471"/>
          </a:xfrm>
        </p:grpSpPr>
        <p:sp>
          <p:nvSpPr>
            <p:cNvPr id="7" name="Freeform 7">
              <a:extLst>
                <a:ext uri="{FF2B5EF4-FFF2-40B4-BE49-F238E27FC236}">
                  <a16:creationId xmlns:a16="http://schemas.microsoft.com/office/drawing/2014/main" id="{2F6276DB-7C22-6BD3-4555-DEB62391CBFF}"/>
                </a:ext>
              </a:extLst>
            </p:cNvPr>
            <p:cNvSpPr>
              <a:spLocks/>
            </p:cNvSpPr>
            <p:nvPr/>
          </p:nvSpPr>
          <p:spPr bwMode="auto">
            <a:xfrm rot="1333567">
              <a:off x="11890002" y="1798319"/>
              <a:ext cx="2731087" cy="2729250"/>
            </a:xfrm>
            <a:custGeom>
              <a:avLst/>
              <a:gdLst>
                <a:gd name="T0" fmla="*/ 395 w 791"/>
                <a:gd name="T1" fmla="*/ 0 h 791"/>
                <a:gd name="T2" fmla="*/ 393 w 791"/>
                <a:gd name="T3" fmla="*/ 0 h 791"/>
                <a:gd name="T4" fmla="*/ 0 w 791"/>
                <a:gd name="T5" fmla="*/ 395 h 791"/>
                <a:gd name="T6" fmla="*/ 0 w 791"/>
                <a:gd name="T7" fmla="*/ 398 h 791"/>
                <a:gd name="T8" fmla="*/ 3 w 791"/>
                <a:gd name="T9" fmla="*/ 444 h 791"/>
                <a:gd name="T10" fmla="*/ 347 w 791"/>
                <a:gd name="T11" fmla="*/ 788 h 791"/>
                <a:gd name="T12" fmla="*/ 393 w 791"/>
                <a:gd name="T13" fmla="*/ 791 h 791"/>
                <a:gd name="T14" fmla="*/ 395 w 791"/>
                <a:gd name="T15" fmla="*/ 791 h 791"/>
                <a:gd name="T16" fmla="*/ 791 w 791"/>
                <a:gd name="T17" fmla="*/ 395 h 791"/>
                <a:gd name="T18" fmla="*/ 395 w 791"/>
                <a:gd name="T19" fmla="*/ 0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1" h="791">
                  <a:moveTo>
                    <a:pt x="395" y="0"/>
                  </a:moveTo>
                  <a:cubicBezTo>
                    <a:pt x="395" y="0"/>
                    <a:pt x="394" y="0"/>
                    <a:pt x="393" y="0"/>
                  </a:cubicBezTo>
                  <a:cubicBezTo>
                    <a:pt x="373" y="208"/>
                    <a:pt x="208" y="374"/>
                    <a:pt x="0" y="395"/>
                  </a:cubicBezTo>
                  <a:cubicBezTo>
                    <a:pt x="0" y="396"/>
                    <a:pt x="0" y="397"/>
                    <a:pt x="0" y="398"/>
                  </a:cubicBezTo>
                  <a:cubicBezTo>
                    <a:pt x="0" y="413"/>
                    <a:pt x="1" y="428"/>
                    <a:pt x="3" y="444"/>
                  </a:cubicBezTo>
                  <a:cubicBezTo>
                    <a:pt x="25" y="623"/>
                    <a:pt x="168" y="766"/>
                    <a:pt x="347" y="788"/>
                  </a:cubicBezTo>
                  <a:cubicBezTo>
                    <a:pt x="362" y="790"/>
                    <a:pt x="378" y="791"/>
                    <a:pt x="393" y="791"/>
                  </a:cubicBezTo>
                  <a:cubicBezTo>
                    <a:pt x="394" y="791"/>
                    <a:pt x="395" y="791"/>
                    <a:pt x="395" y="791"/>
                  </a:cubicBezTo>
                  <a:cubicBezTo>
                    <a:pt x="614" y="791"/>
                    <a:pt x="791" y="613"/>
                    <a:pt x="791" y="395"/>
                  </a:cubicBezTo>
                  <a:cubicBezTo>
                    <a:pt x="791" y="177"/>
                    <a:pt x="614" y="0"/>
                    <a:pt x="395" y="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10">
              <a:extLst>
                <a:ext uri="{FF2B5EF4-FFF2-40B4-BE49-F238E27FC236}">
                  <a16:creationId xmlns:a16="http://schemas.microsoft.com/office/drawing/2014/main" id="{D500EAFF-6252-1120-0E0C-BFDCA06BD8E1}"/>
                </a:ext>
              </a:extLst>
            </p:cNvPr>
            <p:cNvSpPr>
              <a:spLocks noChangeArrowheads="1"/>
            </p:cNvSpPr>
            <p:nvPr/>
          </p:nvSpPr>
          <p:spPr bwMode="auto">
            <a:xfrm>
              <a:off x="13124380" y="1624098"/>
              <a:ext cx="1121141" cy="1119726"/>
            </a:xfrm>
            <a:prstGeom prst="ellipse">
              <a:avLst/>
            </a:pr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Oval 8">
              <a:extLst>
                <a:ext uri="{FF2B5EF4-FFF2-40B4-BE49-F238E27FC236}">
                  <a16:creationId xmlns:a16="http://schemas.microsoft.com/office/drawing/2014/main" id="{A6BFF7A8-8857-84BC-081C-AE8B7200564A}"/>
                </a:ext>
              </a:extLst>
            </p:cNvPr>
            <p:cNvSpPr/>
            <p:nvPr/>
          </p:nvSpPr>
          <p:spPr>
            <a:xfrm>
              <a:off x="13248358" y="1730540"/>
              <a:ext cx="909022" cy="909024"/>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dirty="0">
                <a:solidFill>
                  <a:schemeClr val="accent2"/>
                </a:solidFill>
                <a:latin typeface="+mj-lt"/>
              </a:endParaRPr>
            </a:p>
          </p:txBody>
        </p:sp>
      </p:grpSp>
      <p:grpSp>
        <p:nvGrpSpPr>
          <p:cNvPr id="10" name="Group 9">
            <a:extLst>
              <a:ext uri="{FF2B5EF4-FFF2-40B4-BE49-F238E27FC236}">
                <a16:creationId xmlns:a16="http://schemas.microsoft.com/office/drawing/2014/main" id="{0372A3FD-EEF8-35C7-2F57-5E4033D5D712}"/>
              </a:ext>
            </a:extLst>
          </p:cNvPr>
          <p:cNvGrpSpPr/>
          <p:nvPr/>
        </p:nvGrpSpPr>
        <p:grpSpPr>
          <a:xfrm rot="11496681">
            <a:off x="-1381022" y="-853220"/>
            <a:ext cx="5239307" cy="4802844"/>
            <a:chOff x="4794638" y="6586452"/>
            <a:chExt cx="2979268" cy="2731086"/>
          </a:xfrm>
        </p:grpSpPr>
        <p:sp>
          <p:nvSpPr>
            <p:cNvPr id="11" name="Freeform 8">
              <a:extLst>
                <a:ext uri="{FF2B5EF4-FFF2-40B4-BE49-F238E27FC236}">
                  <a16:creationId xmlns:a16="http://schemas.microsoft.com/office/drawing/2014/main" id="{65BAC50E-FCC7-7B5D-D6B3-16D778AC6F94}"/>
                </a:ext>
              </a:extLst>
            </p:cNvPr>
            <p:cNvSpPr>
              <a:spLocks/>
            </p:cNvSpPr>
            <p:nvPr/>
          </p:nvSpPr>
          <p:spPr bwMode="auto">
            <a:xfrm rot="20435137">
              <a:off x="4794638" y="6586452"/>
              <a:ext cx="2732922" cy="2731086"/>
            </a:xfrm>
            <a:custGeom>
              <a:avLst/>
              <a:gdLst>
                <a:gd name="T0" fmla="*/ 791 w 791"/>
                <a:gd name="T1" fmla="*/ 393 h 791"/>
                <a:gd name="T2" fmla="*/ 398 w 791"/>
                <a:gd name="T3" fmla="*/ 0 h 791"/>
                <a:gd name="T4" fmla="*/ 396 w 791"/>
                <a:gd name="T5" fmla="*/ 0 h 791"/>
                <a:gd name="T6" fmla="*/ 393 w 791"/>
                <a:gd name="T7" fmla="*/ 0 h 791"/>
                <a:gd name="T8" fmla="*/ 347 w 791"/>
                <a:gd name="T9" fmla="*/ 3 h 791"/>
                <a:gd name="T10" fmla="*/ 3 w 791"/>
                <a:gd name="T11" fmla="*/ 347 h 791"/>
                <a:gd name="T12" fmla="*/ 0 w 791"/>
                <a:gd name="T13" fmla="*/ 393 h 791"/>
                <a:gd name="T14" fmla="*/ 0 w 791"/>
                <a:gd name="T15" fmla="*/ 396 h 791"/>
                <a:gd name="T16" fmla="*/ 396 w 791"/>
                <a:gd name="T17" fmla="*/ 791 h 791"/>
                <a:gd name="T18" fmla="*/ 791 w 791"/>
                <a:gd name="T19" fmla="*/ 396 h 791"/>
                <a:gd name="T20" fmla="*/ 791 w 791"/>
                <a:gd name="T21" fmla="*/ 393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1" h="791">
                  <a:moveTo>
                    <a:pt x="791" y="393"/>
                  </a:moveTo>
                  <a:cubicBezTo>
                    <a:pt x="584" y="372"/>
                    <a:pt x="419" y="207"/>
                    <a:pt x="398" y="0"/>
                  </a:cubicBezTo>
                  <a:cubicBezTo>
                    <a:pt x="397" y="0"/>
                    <a:pt x="396" y="0"/>
                    <a:pt x="396" y="0"/>
                  </a:cubicBezTo>
                  <a:cubicBezTo>
                    <a:pt x="395" y="0"/>
                    <a:pt x="394" y="0"/>
                    <a:pt x="393" y="0"/>
                  </a:cubicBezTo>
                  <a:cubicBezTo>
                    <a:pt x="378" y="0"/>
                    <a:pt x="362" y="1"/>
                    <a:pt x="347" y="3"/>
                  </a:cubicBezTo>
                  <a:cubicBezTo>
                    <a:pt x="168" y="25"/>
                    <a:pt x="25" y="168"/>
                    <a:pt x="3" y="347"/>
                  </a:cubicBezTo>
                  <a:cubicBezTo>
                    <a:pt x="1" y="362"/>
                    <a:pt x="0" y="378"/>
                    <a:pt x="0" y="393"/>
                  </a:cubicBezTo>
                  <a:cubicBezTo>
                    <a:pt x="0" y="394"/>
                    <a:pt x="0" y="395"/>
                    <a:pt x="0" y="396"/>
                  </a:cubicBezTo>
                  <a:cubicBezTo>
                    <a:pt x="0" y="614"/>
                    <a:pt x="177" y="791"/>
                    <a:pt x="396" y="791"/>
                  </a:cubicBezTo>
                  <a:cubicBezTo>
                    <a:pt x="614" y="791"/>
                    <a:pt x="791" y="614"/>
                    <a:pt x="791" y="396"/>
                  </a:cubicBezTo>
                  <a:cubicBezTo>
                    <a:pt x="791" y="395"/>
                    <a:pt x="791" y="394"/>
                    <a:pt x="791" y="393"/>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Oval 11">
              <a:extLst>
                <a:ext uri="{FF2B5EF4-FFF2-40B4-BE49-F238E27FC236}">
                  <a16:creationId xmlns:a16="http://schemas.microsoft.com/office/drawing/2014/main" id="{FDA09DE4-8170-F338-B0E0-AB0FE07E7F32}"/>
                </a:ext>
              </a:extLst>
            </p:cNvPr>
            <p:cNvSpPr>
              <a:spLocks noChangeArrowheads="1"/>
            </p:cNvSpPr>
            <p:nvPr/>
          </p:nvSpPr>
          <p:spPr bwMode="auto">
            <a:xfrm>
              <a:off x="6469799" y="6786637"/>
              <a:ext cx="1304107" cy="1299180"/>
            </a:xfrm>
            <a:prstGeom prst="ellipse">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2">
              <a:extLst>
                <a:ext uri="{FF2B5EF4-FFF2-40B4-BE49-F238E27FC236}">
                  <a16:creationId xmlns:a16="http://schemas.microsoft.com/office/drawing/2014/main" id="{01A869F7-ABFD-4D48-E8B1-6DCAE9D56F79}"/>
                </a:ext>
              </a:extLst>
            </p:cNvPr>
            <p:cNvSpPr/>
            <p:nvPr/>
          </p:nvSpPr>
          <p:spPr>
            <a:xfrm>
              <a:off x="6765209" y="6930157"/>
              <a:ext cx="919506" cy="919506"/>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chemeClr val="accent3"/>
                </a:solidFill>
                <a:latin typeface="+mj-lt"/>
              </a:endParaRPr>
            </a:p>
          </p:txBody>
        </p:sp>
      </p:grpSp>
      <p:sp>
        <p:nvSpPr>
          <p:cNvPr id="14" name="TextBox 13">
            <a:extLst>
              <a:ext uri="{FF2B5EF4-FFF2-40B4-BE49-F238E27FC236}">
                <a16:creationId xmlns:a16="http://schemas.microsoft.com/office/drawing/2014/main" id="{A5885057-38F6-C10D-DA23-68E9604DB21F}"/>
              </a:ext>
            </a:extLst>
          </p:cNvPr>
          <p:cNvSpPr txBox="1"/>
          <p:nvPr/>
        </p:nvSpPr>
        <p:spPr>
          <a:xfrm>
            <a:off x="160987" y="5316511"/>
            <a:ext cx="1989423" cy="584775"/>
          </a:xfrm>
          <a:prstGeom prst="rect">
            <a:avLst/>
          </a:prstGeom>
          <a:noFill/>
        </p:spPr>
        <p:txBody>
          <a:bodyPr wrap="square">
            <a:spAutoFit/>
          </a:bodyPr>
          <a:lstStyle/>
          <a:p>
            <a:r>
              <a:rPr lang="en-US" sz="3200" b="1" i="0" dirty="0">
                <a:solidFill>
                  <a:schemeClr val="accent1">
                    <a:lumMod val="75000"/>
                  </a:schemeClr>
                </a:solidFill>
                <a:effectLst/>
                <a:latin typeface="Inter"/>
              </a:rPr>
              <a:t>Strengths</a:t>
            </a:r>
            <a:endParaRPr lang="en-US" dirty="0">
              <a:solidFill>
                <a:schemeClr val="accent1">
                  <a:lumMod val="75000"/>
                </a:schemeClr>
              </a:solidFill>
            </a:endParaRPr>
          </a:p>
        </p:txBody>
      </p:sp>
      <p:sp>
        <p:nvSpPr>
          <p:cNvPr id="15" name="TextBox 14">
            <a:extLst>
              <a:ext uri="{FF2B5EF4-FFF2-40B4-BE49-F238E27FC236}">
                <a16:creationId xmlns:a16="http://schemas.microsoft.com/office/drawing/2014/main" id="{8EC84322-2DB3-EFF2-9B19-A4ABC94ACDB8}"/>
              </a:ext>
            </a:extLst>
          </p:cNvPr>
          <p:cNvSpPr txBox="1"/>
          <p:nvPr/>
        </p:nvSpPr>
        <p:spPr>
          <a:xfrm>
            <a:off x="-1777241" y="4095599"/>
            <a:ext cx="1884322" cy="430887"/>
          </a:xfrm>
          <a:prstGeom prst="rect">
            <a:avLst/>
          </a:prstGeom>
          <a:noFill/>
        </p:spPr>
        <p:txBody>
          <a:bodyPr wrap="square">
            <a:spAutoFit/>
          </a:bodyPr>
          <a:lstStyle/>
          <a:p>
            <a:pPr algn="ctr"/>
            <a:r>
              <a:rPr lang="en-US" sz="2200" b="1" i="0" dirty="0">
                <a:solidFill>
                  <a:schemeClr val="accent5">
                    <a:lumMod val="60000"/>
                    <a:lumOff val="40000"/>
                  </a:schemeClr>
                </a:solidFill>
                <a:effectLst/>
                <a:latin typeface="Inter"/>
              </a:rPr>
              <a:t>Opportunities</a:t>
            </a:r>
            <a:endParaRPr lang="en-US" sz="2200" dirty="0">
              <a:solidFill>
                <a:schemeClr val="accent5">
                  <a:lumMod val="60000"/>
                  <a:lumOff val="40000"/>
                </a:schemeClr>
              </a:solidFill>
            </a:endParaRPr>
          </a:p>
        </p:txBody>
      </p:sp>
      <p:sp>
        <p:nvSpPr>
          <p:cNvPr id="16" name="TextBox 15">
            <a:extLst>
              <a:ext uri="{FF2B5EF4-FFF2-40B4-BE49-F238E27FC236}">
                <a16:creationId xmlns:a16="http://schemas.microsoft.com/office/drawing/2014/main" id="{D2CEA92A-FFF1-860D-94D9-A7038E5B4B6E}"/>
              </a:ext>
            </a:extLst>
          </p:cNvPr>
          <p:cNvSpPr txBox="1"/>
          <p:nvPr/>
        </p:nvSpPr>
        <p:spPr>
          <a:xfrm>
            <a:off x="-1363005" y="1909362"/>
            <a:ext cx="1620185" cy="461665"/>
          </a:xfrm>
          <a:prstGeom prst="rect">
            <a:avLst/>
          </a:prstGeom>
          <a:noFill/>
        </p:spPr>
        <p:txBody>
          <a:bodyPr wrap="square">
            <a:spAutoFit/>
          </a:bodyPr>
          <a:lstStyle/>
          <a:p>
            <a:r>
              <a:rPr lang="en-US" sz="2400" b="1" i="0" dirty="0">
                <a:solidFill>
                  <a:srgbClr val="00B0F0"/>
                </a:solidFill>
                <a:effectLst/>
                <a:latin typeface="Inter"/>
              </a:rPr>
              <a:t>Aspirations</a:t>
            </a:r>
            <a:endParaRPr lang="en-US" dirty="0">
              <a:solidFill>
                <a:srgbClr val="00B0F0"/>
              </a:solidFill>
            </a:endParaRPr>
          </a:p>
        </p:txBody>
      </p:sp>
      <p:grpSp>
        <p:nvGrpSpPr>
          <p:cNvPr id="17" name="Group 16">
            <a:extLst>
              <a:ext uri="{FF2B5EF4-FFF2-40B4-BE49-F238E27FC236}">
                <a16:creationId xmlns:a16="http://schemas.microsoft.com/office/drawing/2014/main" id="{DF1ABDAC-F7A4-FEA4-4C7C-D4384C5648EF}"/>
              </a:ext>
            </a:extLst>
          </p:cNvPr>
          <p:cNvGrpSpPr/>
          <p:nvPr/>
        </p:nvGrpSpPr>
        <p:grpSpPr>
          <a:xfrm rot="8884697">
            <a:off x="564331" y="-52331"/>
            <a:ext cx="4629368" cy="5436374"/>
            <a:chOff x="-2878771" y="2175496"/>
            <a:chExt cx="2732923" cy="3209346"/>
          </a:xfrm>
        </p:grpSpPr>
        <p:sp>
          <p:nvSpPr>
            <p:cNvPr id="18" name="Freeform 6">
              <a:extLst>
                <a:ext uri="{FF2B5EF4-FFF2-40B4-BE49-F238E27FC236}">
                  <a16:creationId xmlns:a16="http://schemas.microsoft.com/office/drawing/2014/main" id="{E319BCD7-D985-4085-4A76-2F430C81D9F6}"/>
                </a:ext>
              </a:extLst>
            </p:cNvPr>
            <p:cNvSpPr>
              <a:spLocks/>
            </p:cNvSpPr>
            <p:nvPr/>
          </p:nvSpPr>
          <p:spPr bwMode="auto">
            <a:xfrm rot="21048447">
              <a:off x="-2878771" y="2175496"/>
              <a:ext cx="2732923" cy="2731087"/>
            </a:xfrm>
            <a:custGeom>
              <a:avLst/>
              <a:gdLst>
                <a:gd name="T0" fmla="*/ 788 w 791"/>
                <a:gd name="T1" fmla="*/ 350 h 791"/>
                <a:gd name="T2" fmla="*/ 444 w 791"/>
                <a:gd name="T3" fmla="*/ 3 h 791"/>
                <a:gd name="T4" fmla="*/ 398 w 791"/>
                <a:gd name="T5" fmla="*/ 0 h 791"/>
                <a:gd name="T6" fmla="*/ 395 w 791"/>
                <a:gd name="T7" fmla="*/ 0 h 791"/>
                <a:gd name="T8" fmla="*/ 0 w 791"/>
                <a:gd name="T9" fmla="*/ 396 h 791"/>
                <a:gd name="T10" fmla="*/ 395 w 791"/>
                <a:gd name="T11" fmla="*/ 791 h 791"/>
                <a:gd name="T12" fmla="*/ 398 w 791"/>
                <a:gd name="T13" fmla="*/ 791 h 791"/>
                <a:gd name="T14" fmla="*/ 791 w 791"/>
                <a:gd name="T15" fmla="*/ 398 h 791"/>
                <a:gd name="T16" fmla="*/ 791 w 791"/>
                <a:gd name="T17" fmla="*/ 396 h 791"/>
                <a:gd name="T18" fmla="*/ 791 w 791"/>
                <a:gd name="T19" fmla="*/ 396 h 791"/>
                <a:gd name="T20" fmla="*/ 788 w 791"/>
                <a:gd name="T21" fmla="*/ 350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1" h="791">
                  <a:moveTo>
                    <a:pt x="788" y="350"/>
                  </a:moveTo>
                  <a:cubicBezTo>
                    <a:pt x="767" y="169"/>
                    <a:pt x="624" y="25"/>
                    <a:pt x="444" y="3"/>
                  </a:cubicBezTo>
                  <a:cubicBezTo>
                    <a:pt x="428" y="1"/>
                    <a:pt x="413" y="0"/>
                    <a:pt x="398" y="0"/>
                  </a:cubicBezTo>
                  <a:cubicBezTo>
                    <a:pt x="397" y="0"/>
                    <a:pt x="396" y="0"/>
                    <a:pt x="395" y="0"/>
                  </a:cubicBezTo>
                  <a:cubicBezTo>
                    <a:pt x="177" y="0"/>
                    <a:pt x="0" y="178"/>
                    <a:pt x="0" y="396"/>
                  </a:cubicBezTo>
                  <a:cubicBezTo>
                    <a:pt x="0" y="614"/>
                    <a:pt x="177" y="791"/>
                    <a:pt x="395" y="791"/>
                  </a:cubicBezTo>
                  <a:cubicBezTo>
                    <a:pt x="396" y="791"/>
                    <a:pt x="397" y="791"/>
                    <a:pt x="398" y="791"/>
                  </a:cubicBezTo>
                  <a:cubicBezTo>
                    <a:pt x="419" y="584"/>
                    <a:pt x="584" y="419"/>
                    <a:pt x="791" y="398"/>
                  </a:cubicBezTo>
                  <a:cubicBezTo>
                    <a:pt x="791" y="397"/>
                    <a:pt x="791" y="397"/>
                    <a:pt x="791" y="396"/>
                  </a:cubicBezTo>
                  <a:cubicBezTo>
                    <a:pt x="791" y="396"/>
                    <a:pt x="791" y="396"/>
                    <a:pt x="791" y="396"/>
                  </a:cubicBezTo>
                  <a:cubicBezTo>
                    <a:pt x="791" y="380"/>
                    <a:pt x="790" y="365"/>
                    <a:pt x="788" y="35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2">
              <a:extLst>
                <a:ext uri="{FF2B5EF4-FFF2-40B4-BE49-F238E27FC236}">
                  <a16:creationId xmlns:a16="http://schemas.microsoft.com/office/drawing/2014/main" id="{A12633D0-2F5B-8A93-3E43-BFD239A8BD60}"/>
                </a:ext>
              </a:extLst>
            </p:cNvPr>
            <p:cNvSpPr>
              <a:spLocks noChangeArrowheads="1"/>
            </p:cNvSpPr>
            <p:nvPr/>
          </p:nvSpPr>
          <p:spPr bwMode="auto">
            <a:xfrm>
              <a:off x="-1922074" y="4014730"/>
              <a:ext cx="1373576" cy="1370112"/>
            </a:xfrm>
            <a:prstGeom prst="ellipse">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9">
              <a:extLst>
                <a:ext uri="{FF2B5EF4-FFF2-40B4-BE49-F238E27FC236}">
                  <a16:creationId xmlns:a16="http://schemas.microsoft.com/office/drawing/2014/main" id="{7844D484-123C-3A9E-B2D6-DABFC7CF6750}"/>
                </a:ext>
              </a:extLst>
            </p:cNvPr>
            <p:cNvSpPr/>
            <p:nvPr/>
          </p:nvSpPr>
          <p:spPr>
            <a:xfrm>
              <a:off x="-1707888" y="4353484"/>
              <a:ext cx="947981" cy="947981"/>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chemeClr val="tx2"/>
                </a:solidFill>
                <a:latin typeface="+mj-lt"/>
              </a:endParaRPr>
            </a:p>
          </p:txBody>
        </p:sp>
      </p:grpSp>
      <p:sp>
        <p:nvSpPr>
          <p:cNvPr id="21" name="Oval 20">
            <a:extLst>
              <a:ext uri="{FF2B5EF4-FFF2-40B4-BE49-F238E27FC236}">
                <a16:creationId xmlns:a16="http://schemas.microsoft.com/office/drawing/2014/main" id="{45214F15-CA33-3978-07F9-8050A2C8F4DB}"/>
              </a:ext>
            </a:extLst>
          </p:cNvPr>
          <p:cNvSpPr/>
          <p:nvPr/>
        </p:nvSpPr>
        <p:spPr>
          <a:xfrm>
            <a:off x="42738" y="2290640"/>
            <a:ext cx="2276722" cy="2276715"/>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5F11FEB-9DF8-783B-C302-EBF0162EFEF4}"/>
              </a:ext>
            </a:extLst>
          </p:cNvPr>
          <p:cNvSpPr txBox="1"/>
          <p:nvPr/>
        </p:nvSpPr>
        <p:spPr>
          <a:xfrm>
            <a:off x="317684" y="2907799"/>
            <a:ext cx="1783127" cy="984884"/>
          </a:xfrm>
          <a:prstGeom prst="rect">
            <a:avLst/>
          </a:prstGeom>
          <a:noFill/>
          <a:ln w="6350">
            <a:noFill/>
            <a:prstDash val="dash"/>
          </a:ln>
        </p:spPr>
        <p:txBody>
          <a:bodyPr wrap="square" lIns="0" tIns="0" rIns="0" bIns="0" rtlCol="0">
            <a:spAutoFit/>
          </a:bodyPr>
          <a:lstStyle/>
          <a:p>
            <a:pPr algn="ctr"/>
            <a:r>
              <a:rPr lang="en-US" sz="3200" b="1" i="0" dirty="0">
                <a:solidFill>
                  <a:srgbClr val="519FAA"/>
                </a:solidFill>
                <a:effectLst/>
                <a:latin typeface="Inter"/>
              </a:rPr>
              <a:t>SOAR</a:t>
            </a:r>
            <a:r>
              <a:rPr lang="en-US" sz="3200" b="1" dirty="0">
                <a:solidFill>
                  <a:srgbClr val="54A0AC"/>
                </a:solidFill>
                <a:latin typeface="Inter"/>
              </a:rPr>
              <a:t> ANALYSIS</a:t>
            </a:r>
          </a:p>
        </p:txBody>
      </p:sp>
      <p:sp>
        <p:nvSpPr>
          <p:cNvPr id="23" name="TextBox 22">
            <a:extLst>
              <a:ext uri="{FF2B5EF4-FFF2-40B4-BE49-F238E27FC236}">
                <a16:creationId xmlns:a16="http://schemas.microsoft.com/office/drawing/2014/main" id="{882BBBF0-0B7E-8875-77D2-4F59FCBD7E91}"/>
              </a:ext>
            </a:extLst>
          </p:cNvPr>
          <p:cNvSpPr txBox="1"/>
          <p:nvPr/>
        </p:nvSpPr>
        <p:spPr>
          <a:xfrm>
            <a:off x="839840" y="1122270"/>
            <a:ext cx="1329062" cy="523220"/>
          </a:xfrm>
          <a:prstGeom prst="rect">
            <a:avLst/>
          </a:prstGeom>
          <a:noFill/>
        </p:spPr>
        <p:txBody>
          <a:bodyPr wrap="square">
            <a:spAutoFit/>
          </a:bodyPr>
          <a:lstStyle/>
          <a:p>
            <a:pPr algn="r"/>
            <a:r>
              <a:rPr lang="en-US" sz="2800" b="1" i="0" dirty="0">
                <a:solidFill>
                  <a:schemeClr val="accent1">
                    <a:lumMod val="50000"/>
                  </a:schemeClr>
                </a:solidFill>
                <a:effectLst/>
                <a:latin typeface="Inter"/>
              </a:rPr>
              <a:t>Results</a:t>
            </a:r>
            <a:endParaRPr lang="en-US" dirty="0">
              <a:solidFill>
                <a:schemeClr val="accent1">
                  <a:lumMod val="50000"/>
                </a:schemeClr>
              </a:solidFill>
            </a:endParaRPr>
          </a:p>
        </p:txBody>
      </p:sp>
      <p:sp>
        <p:nvSpPr>
          <p:cNvPr id="24" name="TextBox 23">
            <a:extLst>
              <a:ext uri="{FF2B5EF4-FFF2-40B4-BE49-F238E27FC236}">
                <a16:creationId xmlns:a16="http://schemas.microsoft.com/office/drawing/2014/main" id="{8E6B76DF-7FD5-5A17-7B86-7534BA58828F}"/>
              </a:ext>
            </a:extLst>
          </p:cNvPr>
          <p:cNvSpPr txBox="1"/>
          <p:nvPr/>
        </p:nvSpPr>
        <p:spPr>
          <a:xfrm>
            <a:off x="2259636" y="1710059"/>
            <a:ext cx="3327218" cy="2475037"/>
          </a:xfrm>
          <a:prstGeom prst="rect">
            <a:avLst/>
          </a:prstGeom>
          <a:noFill/>
        </p:spPr>
        <p:txBody>
          <a:bodyPr wrap="square">
            <a:spAutoFit/>
          </a:bodyPr>
          <a:lstStyle/>
          <a:p>
            <a:pPr algn="l">
              <a:spcBef>
                <a:spcPts val="1029"/>
              </a:spcBef>
              <a:spcAft>
                <a:spcPts val="1029"/>
              </a:spcAft>
              <a:buFont typeface="Arial" panose="020B0604020202020204" pitchFamily="34" charset="0"/>
              <a:buChar char="•"/>
            </a:pPr>
            <a:r>
              <a:rPr lang="en-US" sz="2400" b="0" i="0" dirty="0">
                <a:solidFill>
                  <a:schemeClr val="bg1"/>
                </a:solidFill>
                <a:effectLst/>
                <a:latin typeface="Inter"/>
              </a:rPr>
              <a:t>Improved employee retention and skill development</a:t>
            </a:r>
          </a:p>
          <a:p>
            <a:pPr algn="l">
              <a:spcBef>
                <a:spcPts val="300"/>
              </a:spcBef>
              <a:spcAft>
                <a:spcPts val="1029"/>
              </a:spcAft>
              <a:buFont typeface="Arial" panose="020B0604020202020204" pitchFamily="34" charset="0"/>
              <a:buChar char="•"/>
            </a:pPr>
            <a:r>
              <a:rPr lang="en-US" sz="2400" b="0" i="0" dirty="0">
                <a:solidFill>
                  <a:schemeClr val="bg1"/>
                </a:solidFill>
                <a:effectLst/>
                <a:latin typeface="Inter"/>
              </a:rPr>
              <a:t>Streamlined HR processes through tech adoption</a:t>
            </a:r>
          </a:p>
        </p:txBody>
      </p:sp>
    </p:spTree>
    <p:extLst>
      <p:ext uri="{BB962C8B-B14F-4D97-AF65-F5344CB8AC3E}">
        <p14:creationId xmlns:p14="http://schemas.microsoft.com/office/powerpoint/2010/main" val="3320814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EBEB8-BCF5-0AF7-4751-AEBCC309538D}"/>
            </a:ext>
          </a:extLst>
        </p:cNvPr>
        <p:cNvGrpSpPr/>
        <p:nvPr/>
      </p:nvGrpSpPr>
      <p:grpSpPr>
        <a:xfrm>
          <a:off x="0" y="0"/>
          <a:ext cx="0" cy="0"/>
          <a:chOff x="0" y="0"/>
          <a:chExt cx="0" cy="0"/>
        </a:xfrm>
      </p:grpSpPr>
      <p:sp>
        <p:nvSpPr>
          <p:cNvPr id="15" name="TextBox 13">
            <a:extLst>
              <a:ext uri="{FF2B5EF4-FFF2-40B4-BE49-F238E27FC236}">
                <a16:creationId xmlns:a16="http://schemas.microsoft.com/office/drawing/2014/main" id="{397D45C4-7D6D-0AB5-242A-4484364DCA08}"/>
              </a:ext>
            </a:extLst>
          </p:cNvPr>
          <p:cNvSpPr txBox="1"/>
          <p:nvPr/>
        </p:nvSpPr>
        <p:spPr>
          <a:xfrm>
            <a:off x="836612" y="978216"/>
            <a:ext cx="3932237" cy="2801303"/>
          </a:xfrm>
          <a:prstGeom prst="rect">
            <a:avLst/>
          </a:prstGeom>
        </p:spPr>
        <p:txBody>
          <a:bodyPr vert="horz" lIns="91440" tIns="45720" rIns="91440" bIns="45720" rtlCol="0" anchor="b">
            <a:normAutofit fontScale="92500"/>
          </a:bodyPr>
          <a:lstStyle/>
          <a:p>
            <a:pPr algn="ctr">
              <a:lnSpc>
                <a:spcPct val="90000"/>
              </a:lnSpc>
              <a:spcBef>
                <a:spcPct val="0"/>
              </a:spcBef>
              <a:spcAft>
                <a:spcPts val="600"/>
              </a:spcAft>
            </a:pPr>
            <a:r>
              <a:rPr lang="en-US" sz="8800" b="1" dirty="0">
                <a:latin typeface="Inter"/>
              </a:rPr>
              <a:t>VRIO Analysis</a:t>
            </a:r>
            <a:endParaRPr lang="en-US" sz="8800" b="1" i="0" kern="1200" dirty="0">
              <a:effectLst/>
              <a:latin typeface="Inter"/>
              <a:ea typeface="+mj-ea"/>
              <a:cs typeface="+mj-cs"/>
            </a:endParaRPr>
          </a:p>
        </p:txBody>
      </p:sp>
      <p:sp>
        <p:nvSpPr>
          <p:cNvPr id="13" name="TextBox 12">
            <a:extLst>
              <a:ext uri="{FF2B5EF4-FFF2-40B4-BE49-F238E27FC236}">
                <a16:creationId xmlns:a16="http://schemas.microsoft.com/office/drawing/2014/main" id="{45966DB7-90B4-040C-5266-27C1FC1EADD9}"/>
              </a:ext>
            </a:extLst>
          </p:cNvPr>
          <p:cNvSpPr txBox="1"/>
          <p:nvPr/>
        </p:nvSpPr>
        <p:spPr>
          <a:xfrm>
            <a:off x="5647509" y="1937096"/>
            <a:ext cx="5965371" cy="646331"/>
          </a:xfrm>
          <a:prstGeom prst="rect">
            <a:avLst/>
          </a:prstGeom>
          <a:noFill/>
        </p:spPr>
        <p:txBody>
          <a:bodyPr wrap="square">
            <a:spAutoFit/>
          </a:bodyPr>
          <a:lstStyle/>
          <a:p>
            <a:r>
              <a:rPr lang="en-US" dirty="0">
                <a:latin typeface="Inter"/>
              </a:rPr>
              <a:t>High-performing employees, strong training programs, and job satisfaction contribute to valuable human capital.</a:t>
            </a:r>
          </a:p>
        </p:txBody>
      </p:sp>
      <p:sp>
        <p:nvSpPr>
          <p:cNvPr id="2" name="TextBox 1">
            <a:extLst>
              <a:ext uri="{FF2B5EF4-FFF2-40B4-BE49-F238E27FC236}">
                <a16:creationId xmlns:a16="http://schemas.microsoft.com/office/drawing/2014/main" id="{93CC4E3C-248D-A429-B23C-097D5BCECEC9}"/>
              </a:ext>
            </a:extLst>
          </p:cNvPr>
          <p:cNvSpPr txBox="1"/>
          <p:nvPr/>
        </p:nvSpPr>
        <p:spPr>
          <a:xfrm>
            <a:off x="5647509" y="1487410"/>
            <a:ext cx="6945084" cy="461665"/>
          </a:xfrm>
          <a:prstGeom prst="rect">
            <a:avLst/>
          </a:prstGeom>
          <a:noFill/>
        </p:spPr>
        <p:txBody>
          <a:bodyPr wrap="square">
            <a:spAutoFit/>
          </a:bodyPr>
          <a:lstStyle/>
          <a:p>
            <a:r>
              <a:rPr lang="en-US" sz="2400" b="1" dirty="0">
                <a:solidFill>
                  <a:schemeClr val="bg2">
                    <a:lumMod val="75000"/>
                  </a:schemeClr>
                </a:solidFill>
                <a:latin typeface="Inter"/>
              </a:rPr>
              <a:t>1) Value:</a:t>
            </a:r>
          </a:p>
        </p:txBody>
      </p:sp>
      <p:sp>
        <p:nvSpPr>
          <p:cNvPr id="3" name="TextBox 2">
            <a:extLst>
              <a:ext uri="{FF2B5EF4-FFF2-40B4-BE49-F238E27FC236}">
                <a16:creationId xmlns:a16="http://schemas.microsoft.com/office/drawing/2014/main" id="{6B670F92-BDA7-1FB5-50D0-3DFDA0A087B3}"/>
              </a:ext>
            </a:extLst>
          </p:cNvPr>
          <p:cNvSpPr txBox="1"/>
          <p:nvPr/>
        </p:nvSpPr>
        <p:spPr>
          <a:xfrm>
            <a:off x="5647509" y="3053414"/>
            <a:ext cx="5965371" cy="630942"/>
          </a:xfrm>
          <a:prstGeom prst="rect">
            <a:avLst/>
          </a:prstGeom>
          <a:noFill/>
        </p:spPr>
        <p:txBody>
          <a:bodyPr wrap="square">
            <a:spAutoFit/>
          </a:bodyPr>
          <a:lstStyle/>
          <a:p>
            <a:pPr algn="l">
              <a:lnSpc>
                <a:spcPts val="2143"/>
              </a:lnSpc>
              <a:spcBef>
                <a:spcPts val="1029"/>
              </a:spcBef>
              <a:spcAft>
                <a:spcPts val="1029"/>
              </a:spcAft>
            </a:pPr>
            <a:r>
              <a:rPr lang="en-US" b="0" i="0" dirty="0">
                <a:solidFill>
                  <a:srgbClr val="404040"/>
                </a:solidFill>
                <a:effectLst/>
                <a:latin typeface="Inter"/>
              </a:rPr>
              <a:t>Specialized expertise, multilingual talent, and technical proficiency create differentiation.</a:t>
            </a:r>
          </a:p>
        </p:txBody>
      </p:sp>
      <p:sp>
        <p:nvSpPr>
          <p:cNvPr id="4" name="TextBox 3">
            <a:extLst>
              <a:ext uri="{FF2B5EF4-FFF2-40B4-BE49-F238E27FC236}">
                <a16:creationId xmlns:a16="http://schemas.microsoft.com/office/drawing/2014/main" id="{66C6C0A4-BFE8-F4A7-AD28-6A6D82820E5B}"/>
              </a:ext>
            </a:extLst>
          </p:cNvPr>
          <p:cNvSpPr txBox="1"/>
          <p:nvPr/>
        </p:nvSpPr>
        <p:spPr>
          <a:xfrm>
            <a:off x="5647509" y="2659623"/>
            <a:ext cx="6945084" cy="461665"/>
          </a:xfrm>
          <a:prstGeom prst="rect">
            <a:avLst/>
          </a:prstGeom>
          <a:noFill/>
        </p:spPr>
        <p:txBody>
          <a:bodyPr wrap="square">
            <a:spAutoFit/>
          </a:bodyPr>
          <a:lstStyle/>
          <a:p>
            <a:r>
              <a:rPr lang="en-US" sz="2400" b="1" dirty="0">
                <a:solidFill>
                  <a:schemeClr val="bg2">
                    <a:lumMod val="75000"/>
                  </a:schemeClr>
                </a:solidFill>
                <a:latin typeface="Inter"/>
              </a:rPr>
              <a:t>2) Rarity:</a:t>
            </a:r>
          </a:p>
        </p:txBody>
      </p:sp>
      <p:sp>
        <p:nvSpPr>
          <p:cNvPr id="6" name="TextBox 5">
            <a:extLst>
              <a:ext uri="{FF2B5EF4-FFF2-40B4-BE49-F238E27FC236}">
                <a16:creationId xmlns:a16="http://schemas.microsoft.com/office/drawing/2014/main" id="{527C2B53-119F-8686-6D67-0DC8F038719D}"/>
              </a:ext>
            </a:extLst>
          </p:cNvPr>
          <p:cNvSpPr txBox="1"/>
          <p:nvPr/>
        </p:nvSpPr>
        <p:spPr>
          <a:xfrm>
            <a:off x="5668376" y="4187362"/>
            <a:ext cx="5965371"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Inter"/>
              </a:rPr>
              <a:t>Internal training programs and learning culture are hard to replicate.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Inter"/>
              </a:rPr>
              <a:t>Significant investment in employee development increases uniqueness.</a:t>
            </a:r>
          </a:p>
        </p:txBody>
      </p:sp>
      <p:sp>
        <p:nvSpPr>
          <p:cNvPr id="7" name="TextBox 6">
            <a:extLst>
              <a:ext uri="{FF2B5EF4-FFF2-40B4-BE49-F238E27FC236}">
                <a16:creationId xmlns:a16="http://schemas.microsoft.com/office/drawing/2014/main" id="{5D80DB15-38DF-ADAC-D747-64CBB086B686}"/>
              </a:ext>
            </a:extLst>
          </p:cNvPr>
          <p:cNvSpPr txBox="1"/>
          <p:nvPr/>
        </p:nvSpPr>
        <p:spPr>
          <a:xfrm>
            <a:off x="5668376" y="3737676"/>
            <a:ext cx="6945084" cy="461665"/>
          </a:xfrm>
          <a:prstGeom prst="rect">
            <a:avLst/>
          </a:prstGeom>
          <a:noFill/>
        </p:spPr>
        <p:txBody>
          <a:bodyPr wrap="square">
            <a:spAutoFit/>
          </a:bodyPr>
          <a:lstStyle/>
          <a:p>
            <a:r>
              <a:rPr lang="en-US" sz="2400" b="1" dirty="0">
                <a:solidFill>
                  <a:schemeClr val="bg2">
                    <a:lumMod val="75000"/>
                  </a:schemeClr>
                </a:solidFill>
                <a:latin typeface="Inter"/>
              </a:rPr>
              <a:t>3) Imitability:</a:t>
            </a:r>
          </a:p>
        </p:txBody>
      </p:sp>
      <p:sp>
        <p:nvSpPr>
          <p:cNvPr id="9" name="TextBox 8">
            <a:extLst>
              <a:ext uri="{FF2B5EF4-FFF2-40B4-BE49-F238E27FC236}">
                <a16:creationId xmlns:a16="http://schemas.microsoft.com/office/drawing/2014/main" id="{5CDCBE42-2DD6-2E70-BA5E-C46FEDA774D7}"/>
              </a:ext>
            </a:extLst>
          </p:cNvPr>
          <p:cNvSpPr txBox="1"/>
          <p:nvPr/>
        </p:nvSpPr>
        <p:spPr>
          <a:xfrm>
            <a:off x="5668376" y="5850739"/>
            <a:ext cx="5944504"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0" i="0" dirty="0">
                <a:solidFill>
                  <a:srgbClr val="404040"/>
                </a:solidFill>
                <a:effectLst/>
                <a:latin typeface="Inter"/>
              </a:rPr>
              <a:t>Stable teams, effective HR strategies, and low attrition ensure alignment with business goals.</a:t>
            </a:r>
            <a:endParaRPr lang="en-US" dirty="0">
              <a:latin typeface="Inter"/>
            </a:endParaRPr>
          </a:p>
        </p:txBody>
      </p:sp>
      <p:sp>
        <p:nvSpPr>
          <p:cNvPr id="10" name="TextBox 9">
            <a:extLst>
              <a:ext uri="{FF2B5EF4-FFF2-40B4-BE49-F238E27FC236}">
                <a16:creationId xmlns:a16="http://schemas.microsoft.com/office/drawing/2014/main" id="{D6BE9259-65EB-BF32-7565-9903DF8A4B27}"/>
              </a:ext>
            </a:extLst>
          </p:cNvPr>
          <p:cNvSpPr txBox="1"/>
          <p:nvPr/>
        </p:nvSpPr>
        <p:spPr>
          <a:xfrm>
            <a:off x="5647509" y="5401053"/>
            <a:ext cx="6945084" cy="461665"/>
          </a:xfrm>
          <a:prstGeom prst="rect">
            <a:avLst/>
          </a:prstGeom>
          <a:noFill/>
        </p:spPr>
        <p:txBody>
          <a:bodyPr wrap="square">
            <a:spAutoFit/>
          </a:bodyPr>
          <a:lstStyle/>
          <a:p>
            <a:r>
              <a:rPr lang="en-US" sz="2400" b="1" dirty="0">
                <a:solidFill>
                  <a:schemeClr val="bg2">
                    <a:lumMod val="75000"/>
                  </a:schemeClr>
                </a:solidFill>
                <a:latin typeface="Inter"/>
              </a:rPr>
              <a:t>4) Organization:</a:t>
            </a:r>
          </a:p>
        </p:txBody>
      </p:sp>
    </p:spTree>
    <p:extLst>
      <p:ext uri="{BB962C8B-B14F-4D97-AF65-F5344CB8AC3E}">
        <p14:creationId xmlns:p14="http://schemas.microsoft.com/office/powerpoint/2010/main" val="3308832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BE23A-ADDA-C002-A524-7017723F3EF3}"/>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9AC9086B-DE12-C869-8A9F-DB8AF3ACB6B2}"/>
              </a:ext>
            </a:extLst>
          </p:cNvPr>
          <p:cNvSpPr txBox="1"/>
          <p:nvPr/>
        </p:nvSpPr>
        <p:spPr>
          <a:xfrm>
            <a:off x="4104055" y="314449"/>
            <a:ext cx="3800434" cy="677108"/>
          </a:xfrm>
          <a:prstGeom prst="rect">
            <a:avLst/>
          </a:prstGeom>
        </p:spPr>
        <p:txBody>
          <a:bodyPr wrap="square" lIns="0" tIns="0" rIns="0" bIns="0" rtlCol="0" anchor="t">
            <a:spAutoFit/>
          </a:bodyPr>
          <a:lstStyle/>
          <a:p>
            <a:pPr algn="ctr"/>
            <a:r>
              <a:rPr lang="en-US" sz="4400" b="1" i="0" dirty="0">
                <a:solidFill>
                  <a:schemeClr val="accent3"/>
                </a:solidFill>
                <a:effectLst/>
                <a:latin typeface="Inter"/>
              </a:rPr>
              <a:t>Conclusion</a:t>
            </a:r>
          </a:p>
        </p:txBody>
      </p:sp>
      <p:sp>
        <p:nvSpPr>
          <p:cNvPr id="5" name="TextBox 4">
            <a:extLst>
              <a:ext uri="{FF2B5EF4-FFF2-40B4-BE49-F238E27FC236}">
                <a16:creationId xmlns:a16="http://schemas.microsoft.com/office/drawing/2014/main" id="{D629E7CB-3154-4E5E-D2BC-78019E7ED8DA}"/>
              </a:ext>
            </a:extLst>
          </p:cNvPr>
          <p:cNvSpPr txBox="1"/>
          <p:nvPr/>
        </p:nvSpPr>
        <p:spPr>
          <a:xfrm>
            <a:off x="2318621" y="1136597"/>
            <a:ext cx="8030303" cy="5262979"/>
          </a:xfrm>
          <a:prstGeom prst="rect">
            <a:avLst/>
          </a:prstGeom>
          <a:noFill/>
        </p:spPr>
        <p:txBody>
          <a:bodyPr wrap="square" rtlCol="0">
            <a:spAutoFit/>
          </a:bodyPr>
          <a:lstStyle/>
          <a:p>
            <a:pPr algn="l">
              <a:spcAft>
                <a:spcPts val="300"/>
              </a:spcAft>
              <a:buFont typeface="Arial" panose="020B0604020202020204" pitchFamily="34" charset="0"/>
              <a:buChar char="•"/>
            </a:pPr>
            <a:r>
              <a:rPr lang="en-US" sz="2400" b="1" i="0" dirty="0">
                <a:solidFill>
                  <a:schemeClr val="bg2">
                    <a:lumMod val="75000"/>
                  </a:schemeClr>
                </a:solidFill>
                <a:effectLst/>
                <a:latin typeface="Inter"/>
              </a:rPr>
              <a:t>Summary of Insights:</a:t>
            </a:r>
          </a:p>
          <a:p>
            <a:pPr marL="742950" lvl="1" indent="-285750" algn="l">
              <a:spcBef>
                <a:spcPts val="300"/>
              </a:spcBef>
              <a:buFont typeface="Arial" panose="020B0604020202020204" pitchFamily="34" charset="0"/>
              <a:buChar char="•"/>
            </a:pPr>
            <a:r>
              <a:rPr lang="en-US" sz="2400" b="0" i="0" dirty="0">
                <a:solidFill>
                  <a:srgbClr val="404040"/>
                </a:solidFill>
                <a:effectLst/>
                <a:latin typeface="Inter"/>
              </a:rPr>
              <a:t>The company has valuable and rare human resources with strong training programs.</a:t>
            </a:r>
          </a:p>
          <a:p>
            <a:pPr marL="742950" lvl="1" indent="-285750" algn="l">
              <a:spcBef>
                <a:spcPts val="300"/>
              </a:spcBef>
              <a:buFont typeface="Arial" panose="020B0604020202020204" pitchFamily="34" charset="0"/>
              <a:buChar char="•"/>
            </a:pPr>
            <a:r>
              <a:rPr lang="en-US" sz="2400" b="0" i="0" dirty="0">
                <a:solidFill>
                  <a:srgbClr val="404040"/>
                </a:solidFill>
                <a:effectLst/>
                <a:latin typeface="Inter"/>
              </a:rPr>
              <a:t>High turnover and work-life balance issues need addressing.</a:t>
            </a:r>
          </a:p>
          <a:p>
            <a:pPr marL="742950" lvl="1" indent="-285750" algn="l">
              <a:spcBef>
                <a:spcPts val="300"/>
              </a:spcBef>
              <a:buFont typeface="Arial" panose="020B0604020202020204" pitchFamily="34" charset="0"/>
              <a:buChar char="•"/>
            </a:pPr>
            <a:r>
              <a:rPr lang="en-US" sz="2400" b="0" i="0" dirty="0">
                <a:solidFill>
                  <a:srgbClr val="404040"/>
                </a:solidFill>
                <a:effectLst/>
                <a:latin typeface="Inter"/>
              </a:rPr>
              <a:t>Predictive models and strategic recommendations can improve retention and performance.</a:t>
            </a:r>
          </a:p>
          <a:p>
            <a:pPr algn="l">
              <a:spcBef>
                <a:spcPts val="300"/>
              </a:spcBef>
              <a:spcAft>
                <a:spcPts val="300"/>
              </a:spcAft>
              <a:buFont typeface="Arial" panose="020B0604020202020204" pitchFamily="34" charset="0"/>
              <a:buChar char="•"/>
            </a:pPr>
            <a:r>
              <a:rPr lang="en-US" sz="2400" b="1" i="0" dirty="0">
                <a:solidFill>
                  <a:schemeClr val="bg2">
                    <a:lumMod val="75000"/>
                  </a:schemeClr>
                </a:solidFill>
                <a:effectLst/>
                <a:latin typeface="Inter"/>
              </a:rPr>
              <a:t>Next Steps:</a:t>
            </a:r>
            <a:endParaRPr lang="en-US" sz="2400" b="0" i="0" dirty="0">
              <a:solidFill>
                <a:schemeClr val="bg2">
                  <a:lumMod val="75000"/>
                </a:schemeClr>
              </a:solidFill>
              <a:effectLst/>
              <a:latin typeface="Inter"/>
            </a:endParaRPr>
          </a:p>
          <a:p>
            <a:pPr marL="742950" lvl="1" indent="-285750" algn="l">
              <a:spcBef>
                <a:spcPts val="300"/>
              </a:spcBef>
              <a:buFont typeface="Arial" panose="020B0604020202020204" pitchFamily="34" charset="0"/>
              <a:buChar char="•"/>
            </a:pPr>
            <a:r>
              <a:rPr lang="en-US" sz="2400" b="0" i="0" dirty="0">
                <a:solidFill>
                  <a:srgbClr val="404040"/>
                </a:solidFill>
                <a:effectLst/>
                <a:latin typeface="Inter"/>
              </a:rPr>
              <a:t>Implement recommended strategies to improve retention and performance.</a:t>
            </a:r>
          </a:p>
          <a:p>
            <a:pPr marL="742950" lvl="1" indent="-285750" algn="l">
              <a:spcBef>
                <a:spcPts val="300"/>
              </a:spcBef>
              <a:buFont typeface="Arial" panose="020B0604020202020204" pitchFamily="34" charset="0"/>
              <a:buChar char="•"/>
            </a:pPr>
            <a:r>
              <a:rPr lang="en-US" sz="2400" b="0" i="0" dirty="0">
                <a:solidFill>
                  <a:srgbClr val="404040"/>
                </a:solidFill>
                <a:effectLst/>
                <a:latin typeface="Inter"/>
              </a:rPr>
              <a:t>Continuously monitor workforce trends and adjust policies as needed.</a:t>
            </a:r>
            <a:br>
              <a:rPr lang="en-US" sz="2800" b="0" i="0" dirty="0">
                <a:solidFill>
                  <a:srgbClr val="404040"/>
                </a:solidFill>
                <a:effectLst/>
                <a:latin typeface="Inter"/>
              </a:rPr>
            </a:br>
            <a:endParaRPr lang="en-US" sz="2800" dirty="0"/>
          </a:p>
        </p:txBody>
      </p:sp>
    </p:spTree>
    <p:extLst>
      <p:ext uri="{BB962C8B-B14F-4D97-AF65-F5344CB8AC3E}">
        <p14:creationId xmlns:p14="http://schemas.microsoft.com/office/powerpoint/2010/main" val="2524292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E0CA5-8E67-8FDF-67E6-DAFD5092CFCA}"/>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36E47AFA-D093-E2A1-66B7-AE12CA0E1A37}"/>
              </a:ext>
            </a:extLst>
          </p:cNvPr>
          <p:cNvSpPr txBox="1"/>
          <p:nvPr/>
        </p:nvSpPr>
        <p:spPr>
          <a:xfrm>
            <a:off x="1315655" y="1848888"/>
            <a:ext cx="9560689" cy="3160224"/>
          </a:xfrm>
          <a:prstGeom prst="rect">
            <a:avLst/>
          </a:prstGeom>
        </p:spPr>
        <p:txBody>
          <a:bodyPr wrap="square" lIns="0" tIns="0" rIns="0" bIns="0" rtlCol="0" anchor="t">
            <a:spAutoFit/>
          </a:bodyPr>
          <a:lstStyle/>
          <a:p>
            <a:pPr algn="ctr">
              <a:lnSpc>
                <a:spcPts val="11985"/>
              </a:lnSpc>
              <a:spcBef>
                <a:spcPct val="0"/>
              </a:spcBef>
            </a:pPr>
            <a:r>
              <a:rPr lang="en-US" sz="13800" b="1" i="0" dirty="0">
                <a:solidFill>
                  <a:schemeClr val="accent3"/>
                </a:solidFill>
                <a:effectLst/>
                <a:latin typeface="Inter"/>
              </a:rPr>
              <a:t>Any Question?</a:t>
            </a:r>
          </a:p>
        </p:txBody>
      </p:sp>
    </p:spTree>
    <p:extLst>
      <p:ext uri="{BB962C8B-B14F-4D97-AF65-F5344CB8AC3E}">
        <p14:creationId xmlns:p14="http://schemas.microsoft.com/office/powerpoint/2010/main" val="3993539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856EC-14FB-A439-4D6E-D03E681DD32E}"/>
            </a:ext>
          </a:extLst>
        </p:cNvPr>
        <p:cNvGrpSpPr/>
        <p:nvPr/>
      </p:nvGrpSpPr>
      <p:grpSpPr>
        <a:xfrm>
          <a:off x="0" y="0"/>
          <a:ext cx="0" cy="0"/>
          <a:chOff x="0" y="0"/>
          <a:chExt cx="0" cy="0"/>
        </a:xfrm>
      </p:grpSpPr>
      <p:sp>
        <p:nvSpPr>
          <p:cNvPr id="3" name="TextBox 13">
            <a:extLst>
              <a:ext uri="{FF2B5EF4-FFF2-40B4-BE49-F238E27FC236}">
                <a16:creationId xmlns:a16="http://schemas.microsoft.com/office/drawing/2014/main" id="{9667E46F-5AFA-CD48-839F-62614F26FAEB}"/>
              </a:ext>
            </a:extLst>
          </p:cNvPr>
          <p:cNvSpPr txBox="1"/>
          <p:nvPr/>
        </p:nvSpPr>
        <p:spPr>
          <a:xfrm>
            <a:off x="1315655" y="2618329"/>
            <a:ext cx="9560689" cy="1621341"/>
          </a:xfrm>
          <a:prstGeom prst="rect">
            <a:avLst/>
          </a:prstGeom>
        </p:spPr>
        <p:txBody>
          <a:bodyPr wrap="square" lIns="0" tIns="0" rIns="0" bIns="0" rtlCol="0" anchor="t">
            <a:spAutoFit/>
          </a:bodyPr>
          <a:lstStyle/>
          <a:p>
            <a:pPr algn="ctr">
              <a:lnSpc>
                <a:spcPts val="11985"/>
              </a:lnSpc>
              <a:spcBef>
                <a:spcPct val="0"/>
              </a:spcBef>
            </a:pPr>
            <a:r>
              <a:rPr lang="en-US" sz="13800" b="1" i="0" dirty="0">
                <a:solidFill>
                  <a:schemeClr val="accent3"/>
                </a:solidFill>
                <a:effectLst/>
                <a:latin typeface="Inter"/>
              </a:rPr>
              <a:t>THANKS!</a:t>
            </a:r>
          </a:p>
        </p:txBody>
      </p:sp>
    </p:spTree>
    <p:extLst>
      <p:ext uri="{BB962C8B-B14F-4D97-AF65-F5344CB8AC3E}">
        <p14:creationId xmlns:p14="http://schemas.microsoft.com/office/powerpoint/2010/main" val="227467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326274" y="1440411"/>
            <a:ext cx="3120180" cy="4344857"/>
            <a:chOff x="1075509" y="1407395"/>
            <a:chExt cx="3120180" cy="4752194"/>
          </a:xfrm>
        </p:grpSpPr>
        <p:sp>
          <p:nvSpPr>
            <p:cNvPr id="9" name="Round Same Side Corner Rectangle 8"/>
            <p:cNvSpPr/>
            <p:nvPr/>
          </p:nvSpPr>
          <p:spPr>
            <a:xfrm>
              <a:off x="1075509" y="4950511"/>
              <a:ext cx="3120180" cy="1209078"/>
            </a:xfrm>
            <a:prstGeom prst="round2SameRect">
              <a:avLst/>
            </a:prstGeom>
            <a:blipFill dpi="0" rotWithShape="1">
              <a:blip r:embed="rId3" cstate="hqprint">
                <a:extLst>
                  <a:ext uri="{28A0092B-C50C-407E-A947-70E740481C1C}">
                    <a14:useLocalDpi xmlns:a14="http://schemas.microsoft.com/office/drawing/2010/main" val="0"/>
                  </a:ext>
                </a:extLst>
              </a:blip>
              <a:srcRect/>
              <a:stretch>
                <a:fillRect/>
              </a:stretch>
            </a:blip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pPr>
              <a:r>
                <a:rPr lang="en-US" sz="2800" b="1" dirty="0">
                  <a:ln w="0"/>
                  <a:solidFill>
                    <a:srgbClr val="519FAA"/>
                  </a:solidFill>
                  <a:effectLst>
                    <a:outerShdw blurRad="38100" dist="19050" dir="2700000" algn="tl" rotWithShape="0">
                      <a:schemeClr val="dk1">
                        <a:alpha val="40000"/>
                      </a:schemeClr>
                    </a:outerShdw>
                  </a:effectLst>
                </a:rPr>
                <a:t>Zyad</a:t>
              </a:r>
              <a:r>
                <a:rPr lang="en-US" sz="2800" b="1" kern="100" dirty="0">
                  <a:latin typeface="Calibri" panose="020F0502020204030204" pitchFamily="34" charset="0"/>
                  <a:ea typeface="Calibri" panose="020F0502020204030204" pitchFamily="34" charset="0"/>
                  <a:cs typeface="Arial" panose="020B0604020202020204" pitchFamily="34" charset="0"/>
                </a:rPr>
                <a:t> </a:t>
              </a:r>
              <a:r>
                <a:rPr lang="en-US" sz="2800" b="1" dirty="0">
                  <a:ln w="0"/>
                  <a:solidFill>
                    <a:srgbClr val="519FAA"/>
                  </a:solidFill>
                  <a:effectLst>
                    <a:outerShdw blurRad="38100" dist="19050" dir="2700000" algn="tl" rotWithShape="0">
                      <a:schemeClr val="dk1">
                        <a:alpha val="40000"/>
                      </a:schemeClr>
                    </a:outerShdw>
                  </a:effectLst>
                </a:rPr>
                <a:t>Sameh Mohamed</a:t>
              </a:r>
            </a:p>
          </p:txBody>
        </p:sp>
        <p:sp>
          <p:nvSpPr>
            <p:cNvPr id="10" name="Oval 9"/>
            <p:cNvSpPr/>
            <p:nvPr/>
          </p:nvSpPr>
          <p:spPr>
            <a:xfrm>
              <a:off x="1216193" y="1407395"/>
              <a:ext cx="2873996" cy="3456429"/>
            </a:xfrm>
            <a:prstGeom prst="ellipse">
              <a:avLst/>
            </a:prstGeom>
            <a:blipFill dpi="0" rotWithShape="1">
              <a:blip r:embed="rId4" cstate="hqprint">
                <a:extLst>
                  <a:ext uri="{28A0092B-C50C-407E-A947-70E740481C1C}">
                    <a14:useLocalDpi xmlns:a14="http://schemas.microsoft.com/office/drawing/2010/main" val="0"/>
                  </a:ext>
                </a:extLst>
              </a:blip>
              <a:srcRect/>
              <a:stretch>
                <a:fillRect/>
              </a:stretch>
            </a:blipFill>
            <a:ln w="38100">
              <a:solidFill>
                <a:srgbClr val="519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p:cNvGrpSpPr/>
          <p:nvPr/>
        </p:nvGrpSpPr>
        <p:grpSpPr>
          <a:xfrm>
            <a:off x="2353575" y="1440411"/>
            <a:ext cx="3120180" cy="4344857"/>
            <a:chOff x="1075509" y="1407395"/>
            <a:chExt cx="3120180" cy="4752194"/>
          </a:xfrm>
        </p:grpSpPr>
        <p:sp>
          <p:nvSpPr>
            <p:cNvPr id="12" name="Round Same Side Corner Rectangle 11"/>
            <p:cNvSpPr/>
            <p:nvPr/>
          </p:nvSpPr>
          <p:spPr>
            <a:xfrm>
              <a:off x="1075509" y="4950511"/>
              <a:ext cx="3120180" cy="1209078"/>
            </a:xfrm>
            <a:prstGeom prst="round2SameRect">
              <a:avLst/>
            </a:prstGeom>
            <a:blipFill dpi="0" rotWithShape="1">
              <a:blip r:embed="rId3" cstate="hqprint">
                <a:extLst>
                  <a:ext uri="{28A0092B-C50C-407E-A947-70E740481C1C}">
                    <a14:useLocalDpi xmlns:a14="http://schemas.microsoft.com/office/drawing/2010/main" val="0"/>
                  </a:ext>
                </a:extLst>
              </a:blip>
              <a:srcRect/>
              <a:stretch>
                <a:fillRect/>
              </a:stretch>
            </a:blip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pPr>
              <a:r>
                <a:rPr lang="en-US" sz="2800" b="1" dirty="0">
                  <a:ln w="0"/>
                  <a:solidFill>
                    <a:srgbClr val="519FAA"/>
                  </a:solidFill>
                  <a:effectLst>
                    <a:outerShdw blurRad="38100" dist="19050" dir="2700000" algn="tl" rotWithShape="0">
                      <a:schemeClr val="dk1">
                        <a:alpha val="40000"/>
                      </a:schemeClr>
                    </a:outerShdw>
                  </a:effectLst>
                </a:rPr>
                <a:t>Mohammed Amgd Marzouk</a:t>
              </a:r>
            </a:p>
          </p:txBody>
        </p:sp>
        <p:sp>
          <p:nvSpPr>
            <p:cNvPr id="13" name="Oval 12"/>
            <p:cNvSpPr/>
            <p:nvPr/>
          </p:nvSpPr>
          <p:spPr>
            <a:xfrm>
              <a:off x="1216193" y="1407395"/>
              <a:ext cx="2873996" cy="3456429"/>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38100">
              <a:solidFill>
                <a:srgbClr val="519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13">
            <a:extLst>
              <a:ext uri="{FF2B5EF4-FFF2-40B4-BE49-F238E27FC236}">
                <a16:creationId xmlns:a16="http://schemas.microsoft.com/office/drawing/2014/main" id="{CF6F1FAD-69B2-7011-1FD2-3425A6183BC1}"/>
              </a:ext>
            </a:extLst>
          </p:cNvPr>
          <p:cNvSpPr txBox="1"/>
          <p:nvPr/>
        </p:nvSpPr>
        <p:spPr>
          <a:xfrm>
            <a:off x="2463503" y="-120302"/>
            <a:ext cx="7264994" cy="1397883"/>
          </a:xfrm>
          <a:prstGeom prst="rect">
            <a:avLst/>
          </a:prstGeom>
        </p:spPr>
        <p:txBody>
          <a:bodyPr wrap="square" lIns="0" tIns="0" rIns="0" bIns="0" rtlCol="0" anchor="t">
            <a:spAutoFit/>
          </a:bodyPr>
          <a:lstStyle/>
          <a:p>
            <a:pPr algn="ctr">
              <a:lnSpc>
                <a:spcPts val="11985"/>
              </a:lnSpc>
              <a:spcBef>
                <a:spcPct val="0"/>
              </a:spcBef>
            </a:pPr>
            <a:r>
              <a:rPr lang="en-US" sz="7200" b="1" dirty="0">
                <a:solidFill>
                  <a:schemeClr val="accent3"/>
                </a:solidFill>
                <a:latin typeface="Inter"/>
                <a:ea typeface="TT Octosquares Compressed"/>
                <a:cs typeface="TT Octosquares Compressed"/>
                <a:sym typeface="TT Octosquares Compressed"/>
              </a:rPr>
              <a:t>Meet Our Team</a:t>
            </a:r>
          </a:p>
        </p:txBody>
      </p:sp>
    </p:spTree>
    <p:extLst>
      <p:ext uri="{BB962C8B-B14F-4D97-AF65-F5344CB8AC3E}">
        <p14:creationId xmlns:p14="http://schemas.microsoft.com/office/powerpoint/2010/main" val="3063195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6" name="TextBox 13">
            <a:extLst>
              <a:ext uri="{FF2B5EF4-FFF2-40B4-BE49-F238E27FC236}">
                <a16:creationId xmlns:a16="http://schemas.microsoft.com/office/drawing/2014/main" id="{FE4494FA-400C-431B-C747-AAB5CD0EC5DE}"/>
              </a:ext>
            </a:extLst>
          </p:cNvPr>
          <p:cNvSpPr txBox="1"/>
          <p:nvPr/>
        </p:nvSpPr>
        <p:spPr>
          <a:xfrm>
            <a:off x="4270031" y="-41029"/>
            <a:ext cx="3651936" cy="1277081"/>
          </a:xfrm>
          <a:prstGeom prst="rect">
            <a:avLst/>
          </a:prstGeom>
        </p:spPr>
        <p:txBody>
          <a:bodyPr wrap="square" lIns="0" tIns="0" rIns="0" bIns="0" rtlCol="0" anchor="t">
            <a:spAutoFit/>
          </a:bodyPr>
          <a:lstStyle/>
          <a:p>
            <a:pPr algn="ctr">
              <a:lnSpc>
                <a:spcPts val="11985"/>
              </a:lnSpc>
              <a:spcBef>
                <a:spcPct val="0"/>
              </a:spcBef>
            </a:pPr>
            <a:r>
              <a:rPr lang="en-US" sz="4000" dirty="0">
                <a:solidFill>
                  <a:schemeClr val="accent3"/>
                </a:solidFill>
                <a:latin typeface="Cooper Black" panose="0208090404030B020404" pitchFamily="18" charset="0"/>
                <a:ea typeface="TT Octosquares Compressed"/>
                <a:cs typeface="ACS  Fayrouz Bold" pitchFamily="2" charset="-78"/>
                <a:sym typeface="TT Octosquares Compressed"/>
              </a:rPr>
              <a:t>Introduction</a:t>
            </a:r>
          </a:p>
        </p:txBody>
      </p:sp>
      <p:sp>
        <p:nvSpPr>
          <p:cNvPr id="7" name="TextBox 6">
            <a:extLst>
              <a:ext uri="{FF2B5EF4-FFF2-40B4-BE49-F238E27FC236}">
                <a16:creationId xmlns:a16="http://schemas.microsoft.com/office/drawing/2014/main" id="{B1573D4A-A520-BFD4-7D55-28BE7976EBB3}"/>
              </a:ext>
            </a:extLst>
          </p:cNvPr>
          <p:cNvSpPr txBox="1"/>
          <p:nvPr/>
        </p:nvSpPr>
        <p:spPr>
          <a:xfrm>
            <a:off x="801181" y="1428396"/>
            <a:ext cx="10589637" cy="4832092"/>
          </a:xfrm>
          <a:prstGeom prst="rect">
            <a:avLst/>
          </a:prstGeom>
          <a:noFill/>
        </p:spPr>
        <p:txBody>
          <a:bodyPr wrap="square" rtlCol="0">
            <a:spAutoFit/>
          </a:bodyPr>
          <a:lstStyle/>
          <a:p>
            <a:r>
              <a:rPr lang="en-US" sz="2800" b="0" i="0" dirty="0">
                <a:solidFill>
                  <a:srgbClr val="404040"/>
                </a:solidFill>
                <a:effectLst/>
                <a:latin typeface="Inter"/>
              </a:rPr>
              <a:t>This project focuses on analyzing the HR data of a company to gain a comprehensive understanding of employee demographics, salary trends, promotions, and work-life factors. By examining key areas such as employee turnover, salary distributions across gender and ethnicity, and correlations between education, marital status, and overtime, the project aims to provide data-driven insights. It will also explore employee-manager relationships through performance ratings and the impact of training opportunities on promotions and salaries. Various statistical methods and visual representations will be used to identify trends and patterns in the data.</a:t>
            </a:r>
            <a:br>
              <a:rPr lang="en-US" sz="2800" b="0" i="0" dirty="0">
                <a:solidFill>
                  <a:srgbClr val="404040"/>
                </a:solidFill>
                <a:effectLst/>
                <a:latin typeface="Inter"/>
              </a:rPr>
            </a:br>
            <a:endParaRPr lang="en-US" sz="28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2">
          <a:extLst>
            <a:ext uri="{FF2B5EF4-FFF2-40B4-BE49-F238E27FC236}">
              <a16:creationId xmlns:a16="http://schemas.microsoft.com/office/drawing/2014/main" id="{A72947EE-7C6A-A982-2E6E-ADAF55EB6C67}"/>
            </a:ext>
          </a:extLst>
        </p:cNvPr>
        <p:cNvGrpSpPr/>
        <p:nvPr/>
      </p:nvGrpSpPr>
      <p:grpSpPr>
        <a:xfrm>
          <a:off x="0" y="0"/>
          <a:ext cx="0" cy="0"/>
          <a:chOff x="0" y="0"/>
          <a:chExt cx="0" cy="0"/>
        </a:xfrm>
      </p:grpSpPr>
      <p:sp>
        <p:nvSpPr>
          <p:cNvPr id="2" name="TextBox 13">
            <a:extLst>
              <a:ext uri="{FF2B5EF4-FFF2-40B4-BE49-F238E27FC236}">
                <a16:creationId xmlns:a16="http://schemas.microsoft.com/office/drawing/2014/main" id="{CEE6781A-F032-B53E-349B-EA062A21A7E7}"/>
              </a:ext>
            </a:extLst>
          </p:cNvPr>
          <p:cNvSpPr txBox="1"/>
          <p:nvPr/>
        </p:nvSpPr>
        <p:spPr>
          <a:xfrm>
            <a:off x="4560344" y="0"/>
            <a:ext cx="3071310" cy="1264770"/>
          </a:xfrm>
          <a:prstGeom prst="rect">
            <a:avLst/>
          </a:prstGeom>
        </p:spPr>
        <p:txBody>
          <a:bodyPr wrap="square" lIns="0" tIns="0" rIns="0" bIns="0" rtlCol="0" anchor="t">
            <a:spAutoFit/>
          </a:bodyPr>
          <a:lstStyle/>
          <a:p>
            <a:pPr algn="ctr">
              <a:lnSpc>
                <a:spcPts val="11985"/>
              </a:lnSpc>
              <a:spcBef>
                <a:spcPct val="0"/>
              </a:spcBef>
            </a:pPr>
            <a:r>
              <a:rPr lang="en-US" sz="4000" dirty="0">
                <a:solidFill>
                  <a:schemeClr val="accent3"/>
                </a:solidFill>
                <a:latin typeface="Cooper Black" panose="0208090404030B020404" pitchFamily="18" charset="0"/>
                <a:ea typeface="TT Octosquares Compressed"/>
                <a:cs typeface="ACS  Fayrouz Bold" pitchFamily="2" charset="-78"/>
                <a:sym typeface="TT Octosquares Compressed"/>
              </a:rPr>
              <a:t>Objectives</a:t>
            </a:r>
          </a:p>
        </p:txBody>
      </p:sp>
      <p:sp>
        <p:nvSpPr>
          <p:cNvPr id="3" name="TextBox 2">
            <a:extLst>
              <a:ext uri="{FF2B5EF4-FFF2-40B4-BE49-F238E27FC236}">
                <a16:creationId xmlns:a16="http://schemas.microsoft.com/office/drawing/2014/main" id="{53EE9CAE-A526-51CE-56A2-7ADC409634F6}"/>
              </a:ext>
            </a:extLst>
          </p:cNvPr>
          <p:cNvSpPr txBox="1"/>
          <p:nvPr/>
        </p:nvSpPr>
        <p:spPr>
          <a:xfrm>
            <a:off x="801181" y="1625825"/>
            <a:ext cx="10589637" cy="2677656"/>
          </a:xfrm>
          <a:prstGeom prst="rect">
            <a:avLst/>
          </a:prstGeom>
          <a:noFill/>
        </p:spPr>
        <p:txBody>
          <a:bodyPr wrap="square" rtlCol="0">
            <a:spAutoFit/>
          </a:bodyPr>
          <a:lstStyle/>
          <a:p>
            <a:r>
              <a:rPr lang="en-US" sz="2800" b="0" i="0" dirty="0">
                <a:solidFill>
                  <a:srgbClr val="404040"/>
                </a:solidFill>
                <a:effectLst/>
                <a:latin typeface="Inter"/>
              </a:rPr>
              <a:t>The primary objective of this project is to conduct a comprehensive analysis of HR data to uncover actionable insights that can improve employee retention, enhance job satisfaction, and optimize workforce performance. By leveraging advanced data analysis techniques and predictive modeling.</a:t>
            </a:r>
            <a:br>
              <a:rPr lang="en-US" sz="2800" b="0" i="0" dirty="0">
                <a:solidFill>
                  <a:srgbClr val="404040"/>
                </a:solidFill>
                <a:effectLst/>
                <a:latin typeface="Inter"/>
              </a:rPr>
            </a:br>
            <a:endParaRPr lang="en-US" sz="2800" dirty="0"/>
          </a:p>
        </p:txBody>
      </p:sp>
      <p:sp>
        <p:nvSpPr>
          <p:cNvPr id="4" name="Rectangle 2">
            <a:extLst>
              <a:ext uri="{FF2B5EF4-FFF2-40B4-BE49-F238E27FC236}">
                <a16:creationId xmlns:a16="http://schemas.microsoft.com/office/drawing/2014/main" id="{9164598E-8F96-413C-07EB-4A4EC71EE04E}"/>
              </a:ext>
            </a:extLst>
          </p:cNvPr>
          <p:cNvSpPr>
            <a:spLocks noChangeArrowheads="1"/>
          </p:cNvSpPr>
          <p:nvPr/>
        </p:nvSpPr>
        <p:spPr bwMode="auto">
          <a:xfrm>
            <a:off x="801181" y="4118815"/>
            <a:ext cx="66137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accent3"/>
                </a:solidFill>
                <a:effectLst/>
                <a:latin typeface="Arial" panose="020B0604020202020204" pitchFamily="34" charset="0"/>
              </a:rPr>
              <a:t>Tools</a:t>
            </a:r>
            <a:r>
              <a:rPr kumimoji="0" lang="en-US" altLang="en-US" sz="1800" b="1" i="0" u="none" strike="noStrike" cap="none" normalizeH="0" baseline="0" dirty="0">
                <a:ln>
                  <a:noFill/>
                </a:ln>
                <a:solidFill>
                  <a:schemeClr val="tx1"/>
                </a:solidFill>
                <a:effectLst/>
                <a:latin typeface="Arial" panose="020B0604020202020204" pitchFamily="34" charset="0"/>
              </a:rPr>
              <a:t>: Python, Power BI, Tableau, SQL, Excel, local studio.</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Arrow: Down 4">
            <a:extLst>
              <a:ext uri="{FF2B5EF4-FFF2-40B4-BE49-F238E27FC236}">
                <a16:creationId xmlns:a16="http://schemas.microsoft.com/office/drawing/2014/main" id="{BCCFAF27-0230-B1A4-55E0-DB3F94A1D68F}"/>
              </a:ext>
            </a:extLst>
          </p:cNvPr>
          <p:cNvSpPr/>
          <p:nvPr/>
        </p:nvSpPr>
        <p:spPr>
          <a:xfrm>
            <a:off x="5027832" y="5073558"/>
            <a:ext cx="2136333" cy="1371600"/>
          </a:xfrm>
          <a:prstGeom prst="downArrow">
            <a:avLst/>
          </a:prstGeom>
          <a:solidFill>
            <a:schemeClr val="accent3"/>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3716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3">
      <a:dk1>
        <a:srgbClr val="242852"/>
      </a:dk1>
      <a:lt1>
        <a:sysClr val="window" lastClr="FFFFFF"/>
      </a:lt1>
      <a:dk2>
        <a:srgbClr val="143F6A"/>
      </a:dk2>
      <a:lt2>
        <a:srgbClr val="8BD6F6"/>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4421</TotalTime>
  <Words>2850</Words>
  <Application>Microsoft Office PowerPoint</Application>
  <PresentationFormat>Widescreen</PresentationFormat>
  <Paragraphs>462</Paragraphs>
  <Slides>67</Slides>
  <Notes>34</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67</vt:i4>
      </vt:variant>
    </vt:vector>
  </HeadingPairs>
  <TitlesOfParts>
    <vt:vector size="88" baseType="lpstr">
      <vt:lpstr>Anaheim</vt:lpstr>
      <vt:lpstr>Arial</vt:lpstr>
      <vt:lpstr>Arial Black</vt:lpstr>
      <vt:lpstr>Calibri</vt:lpstr>
      <vt:lpstr>Calibri Light</vt:lpstr>
      <vt:lpstr>Cooper Black</vt:lpstr>
      <vt:lpstr>DeepSeek-CJK-patch</vt:lpstr>
      <vt:lpstr>Fira Sans Condensed</vt:lpstr>
      <vt:lpstr>Fira Sans Extra Condensed</vt:lpstr>
      <vt:lpstr>Fira Sans Extra Condensed Medium</vt:lpstr>
      <vt:lpstr>Gotham Light</vt:lpstr>
      <vt:lpstr>Inter</vt:lpstr>
      <vt:lpstr>Open Sans</vt:lpstr>
      <vt:lpstr>Open Sauce</vt:lpstr>
      <vt:lpstr>Open Sauce Heavy</vt:lpstr>
      <vt:lpstr>Roboto</vt:lpstr>
      <vt:lpstr>Roboto Condensed Light</vt:lpstr>
      <vt:lpstr>Segoe UI</vt:lpstr>
      <vt:lpstr>Segoe UI Semibold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Insights Business Questions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Mining Insights</vt:lpstr>
      <vt:lpstr>PowerPoint Presentation</vt:lpstr>
      <vt:lpstr>PowerPoint Presentation</vt:lpstr>
      <vt:lpstr>Market Research Analysis</vt:lpstr>
      <vt:lpstr>Salary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الحسيني  عبد ربه</cp:lastModifiedBy>
  <cp:revision>32</cp:revision>
  <dcterms:created xsi:type="dcterms:W3CDTF">2025-01-25T20:15:28Z</dcterms:created>
  <dcterms:modified xsi:type="dcterms:W3CDTF">2025-05-08T16:09:07Z</dcterms:modified>
</cp:coreProperties>
</file>